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9" r:id="rId1"/>
    <p:sldMasterId id="2147483770" r:id="rId2"/>
    <p:sldMasterId id="2147483771" r:id="rId3"/>
    <p:sldMasterId id="2147483772" r:id="rId4"/>
    <p:sldMasterId id="2147483773" r:id="rId5"/>
    <p:sldMasterId id="2147483774" r:id="rId6"/>
  </p:sldMasterIdLst>
  <p:notesMasterIdLst>
    <p:notesMasterId r:id="rId127"/>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Lst>
  <p:sldSz cx="9144000" cy="5143500" type="screen16x9"/>
  <p:notesSz cx="6858000" cy="9144000"/>
  <p:embeddedFontLst>
    <p:embeddedFont>
      <p:font typeface="Source Sans Pro" panose="020B0503030403020204" pitchFamily="34" charset="0"/>
      <p:regular r:id="rId128"/>
      <p:bold r:id="rId129"/>
      <p:italic r:id="rId130"/>
      <p:boldItalic r:id="rId131"/>
    </p:embeddedFont>
    <p:embeddedFont>
      <p:font typeface="Helvetica Neue" panose="02000503000000020004" pitchFamily="2" charset="0"/>
      <p:regular r:id="rId132"/>
      <p:bold r:id="rId133"/>
      <p:italic r:id="rId134"/>
      <p:boldItalic r:id="rId135"/>
    </p:embeddedFont>
    <p:embeddedFont>
      <p:font typeface="Roboto Mono" pitchFamily="2" charset="0"/>
      <p:regular r:id="rId136"/>
      <p:bold r:id="rId137"/>
      <p:italic r:id="rId138"/>
      <p:boldItalic r:id="rId139"/>
    </p:embeddedFont>
    <p:embeddedFont>
      <p:font typeface="Source Code Pro" panose="020B0509030403020204" pitchFamily="49" charset="77"/>
      <p:regular r:id="rId140"/>
      <p:bold r:id="rId141"/>
    </p:embeddedFont>
    <p:embeddedFont>
      <p:font typeface="Caveat" pitchFamily="2" charset="77"/>
      <p:regular r:id="rId142"/>
      <p:bold r:id="rId143"/>
    </p:embeddedFont>
    <p:embeddedFont>
      <p:font typeface="Arial Narrow" panose="020B0604020202020204" pitchFamily="34" charset="0"/>
      <p:regular r:id="rId144"/>
      <p:bold r:id="rId145"/>
      <p:italic r:id="rId146"/>
      <p:boldItalic r:id="rId1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64859E-D169-4486-8D84-6745F943C17C}">
  <a:tblStyle styleId="{7464859E-D169-4486-8D84-6745F943C17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3E9"/>
          </a:solidFill>
        </a:fill>
      </a:tcStyle>
    </a:wholeTbl>
    <a:band1H>
      <a:tcTxStyle b="off" i="off"/>
      <a:tcStyle>
        <a:tcBdr/>
        <a:fill>
          <a:solidFill>
            <a:srgbClr val="DEE7D0"/>
          </a:solidFill>
        </a:fill>
      </a:tcStyle>
    </a:band1H>
    <a:band2H>
      <a:tcTxStyle b="off" i="off"/>
      <a:tcStyle>
        <a:tcBdr/>
      </a:tcStyle>
    </a:band2H>
    <a:band1V>
      <a:tcTxStyle b="off" i="off"/>
      <a:tcStyle>
        <a:tcBdr/>
        <a:fill>
          <a:solidFill>
            <a:srgbClr val="DEE7D0"/>
          </a:solidFill>
        </a:fill>
      </a:tcStyle>
    </a:band1V>
    <a:band2V>
      <a:tcTxStyle b="off" i="off"/>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b="off" i="off"/>
      <a:tcStyle>
        <a:tcBdr/>
      </a:tcStyle>
    </a:neCell>
    <a:nwCell>
      <a:tcTxStyle b="off" i="off"/>
      <a:tcStyle>
        <a:tcBdr/>
      </a:tcStyle>
    </a:nwCell>
  </a:tblStyle>
  <a:tblStyle styleId="{CB633647-EF6F-4AA5-9FCA-A7950576088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D0B0E0A-F1DF-4292-B16D-08AFE8AF0768}"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p:restoredTop sz="82316"/>
  </p:normalViewPr>
  <p:slideViewPr>
    <p:cSldViewPr snapToGrid="0" snapToObjects="1">
      <p:cViewPr varScale="1">
        <p:scale>
          <a:sx n="136" d="100"/>
          <a:sy n="136" d="100"/>
        </p:scale>
        <p:origin x="7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font" Target="fonts/font11.fntdata"/><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font" Target="fonts/font1.fntdata"/><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font" Target="fonts/font7.fntdata"/><Relationship Id="rId139" Type="http://schemas.openxmlformats.org/officeDocument/2006/relationships/font" Target="fonts/font12.fntdata"/><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font" Target="fonts/font2.fntdata"/><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font" Target="fonts/font13.fntdata"/><Relationship Id="rId14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font" Target="fonts/font3.fntdata"/><Relationship Id="rId135" Type="http://schemas.openxmlformats.org/officeDocument/2006/relationships/font" Target="fonts/font8.fntdata"/><Relationship Id="rId151" Type="http://schemas.openxmlformats.org/officeDocument/2006/relationships/tableStyles" Target="tableStyle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font" Target="fonts/font14.fntdata"/><Relationship Id="rId146" Type="http://schemas.openxmlformats.org/officeDocument/2006/relationships/font" Target="fonts/font19.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font" Target="fonts/font20.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font" Target="fonts/font15.fntdata"/><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font" Target="fonts/font10.fntdata"/><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font" Target="fonts/font5.fnt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font" Target="fonts/font16.fntdata"/><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font" Target="fonts/font6.fntdata"/><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font" Target="fonts/font17.fntdata"/><Relationship Id="rId90"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7fca2850e_6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37fca2850e_6_1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06" name="Google Shape;806;g37fca2850e_6_1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37fca2850e_6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g37fca2850e_6_4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What we really want is to be able to define at a high level exactly how the chip should process packets, which is done by writing a P4 program</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That P4 program is then compiled down to the chip</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This way network system designers get to define exactly what features they want to have in their system, without having to rely on third party chip vendors to make the decisions for them</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198" name="Google Shape;1198;g37fca2850e_6_4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8"/>
        <p:cNvGrpSpPr/>
        <p:nvPr/>
      </p:nvGrpSpPr>
      <p:grpSpPr>
        <a:xfrm>
          <a:off x="0" y="0"/>
          <a:ext cx="0" cy="0"/>
          <a:chOff x="0" y="0"/>
          <a:chExt cx="0" cy="0"/>
        </a:xfrm>
      </p:grpSpPr>
      <p:sp>
        <p:nvSpPr>
          <p:cNvPr id="3769" name="Google Shape;3769;g37fca2850e_1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endParaRPr sz="1200" b="0" i="0" u="none" strike="noStrike" cap="none">
              <a:solidFill>
                <a:schemeClr val="dk1"/>
              </a:solidFill>
              <a:latin typeface="Calibri"/>
              <a:ea typeface="Calibri"/>
              <a:cs typeface="Calibri"/>
              <a:sym typeface="Calibri"/>
            </a:endParaRPr>
          </a:p>
        </p:txBody>
      </p:sp>
      <p:sp>
        <p:nvSpPr>
          <p:cNvPr id="3770" name="Google Shape;3770;g37fca2850e_1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4"/>
        <p:cNvGrpSpPr/>
        <p:nvPr/>
      </p:nvGrpSpPr>
      <p:grpSpPr>
        <a:xfrm>
          <a:off x="0" y="0"/>
          <a:ext cx="0" cy="0"/>
          <a:chOff x="0" y="0"/>
          <a:chExt cx="0" cy="0"/>
        </a:xfrm>
      </p:grpSpPr>
      <p:sp>
        <p:nvSpPr>
          <p:cNvPr id="3775" name="Google Shape;3775;g37fca2850e_10_2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776" name="Google Shape;3776;g37fca2850e_1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7fca2850e_10_30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856" name="Google Shape;3856;g37fca2850e_1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37fca2850e_1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9" name="Google Shape;3869;g37fca2850e_10_31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870" name="Google Shape;3870;g37fca2850e_10_31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8"/>
        <p:cNvGrpSpPr/>
        <p:nvPr/>
      </p:nvGrpSpPr>
      <p:grpSpPr>
        <a:xfrm>
          <a:off x="0" y="0"/>
          <a:ext cx="0" cy="0"/>
          <a:chOff x="0" y="0"/>
          <a:chExt cx="0" cy="0"/>
        </a:xfrm>
      </p:grpSpPr>
      <p:sp>
        <p:nvSpPr>
          <p:cNvPr id="3879" name="Google Shape;3879;g37fca2850e_1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endParaRPr sz="1200" b="0" i="0" u="none" strike="noStrike" cap="none">
              <a:solidFill>
                <a:schemeClr val="dk1"/>
              </a:solidFill>
              <a:latin typeface="Calibri"/>
              <a:ea typeface="Calibri"/>
              <a:cs typeface="Calibri"/>
              <a:sym typeface="Calibri"/>
            </a:endParaRPr>
          </a:p>
        </p:txBody>
      </p:sp>
      <p:sp>
        <p:nvSpPr>
          <p:cNvPr id="3880" name="Google Shape;3880;g37fca2850e_1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4"/>
        <p:cNvGrpSpPr/>
        <p:nvPr/>
      </p:nvGrpSpPr>
      <p:grpSpPr>
        <a:xfrm>
          <a:off x="0" y="0"/>
          <a:ext cx="0" cy="0"/>
          <a:chOff x="0" y="0"/>
          <a:chExt cx="0" cy="0"/>
        </a:xfrm>
      </p:grpSpPr>
      <p:sp>
        <p:nvSpPr>
          <p:cNvPr id="3885" name="Google Shape;3885;g3bbe2929f6_15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886" name="Google Shape;3886;g3bbe2929f6_15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8"/>
        <p:cNvGrpSpPr/>
        <p:nvPr/>
      </p:nvGrpSpPr>
      <p:grpSpPr>
        <a:xfrm>
          <a:off x="0" y="0"/>
          <a:ext cx="0" cy="0"/>
          <a:chOff x="0" y="0"/>
          <a:chExt cx="0" cy="0"/>
        </a:xfrm>
      </p:grpSpPr>
      <p:sp>
        <p:nvSpPr>
          <p:cNvPr id="3899" name="Google Shape;3899;g37fca2850e_12_1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900" name="Google Shape;3900;g37fca2850e_1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4"/>
        <p:cNvGrpSpPr/>
        <p:nvPr/>
      </p:nvGrpSpPr>
      <p:grpSpPr>
        <a:xfrm>
          <a:off x="0" y="0"/>
          <a:ext cx="0" cy="0"/>
          <a:chOff x="0" y="0"/>
          <a:chExt cx="0" cy="0"/>
        </a:xfrm>
      </p:grpSpPr>
      <p:sp>
        <p:nvSpPr>
          <p:cNvPr id="3905" name="Google Shape;3905;g37fca2850e_12_1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906" name="Google Shape;3906;g37fca2850e_1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3"/>
        <p:cNvGrpSpPr/>
        <p:nvPr/>
      </p:nvGrpSpPr>
      <p:grpSpPr>
        <a:xfrm>
          <a:off x="0" y="0"/>
          <a:ext cx="0" cy="0"/>
          <a:chOff x="0" y="0"/>
          <a:chExt cx="0" cy="0"/>
        </a:xfrm>
      </p:grpSpPr>
      <p:sp>
        <p:nvSpPr>
          <p:cNvPr id="3964" name="Google Shape;3964;g37fca2850e_12_18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965" name="Google Shape;3965;g37fca2850e_1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1"/>
        <p:cNvGrpSpPr/>
        <p:nvPr/>
      </p:nvGrpSpPr>
      <p:grpSpPr>
        <a:xfrm>
          <a:off x="0" y="0"/>
          <a:ext cx="0" cy="0"/>
          <a:chOff x="0" y="0"/>
          <a:chExt cx="0" cy="0"/>
        </a:xfrm>
      </p:grpSpPr>
      <p:sp>
        <p:nvSpPr>
          <p:cNvPr id="3972" name="Google Shape;3972;g3bbe2929f6_15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endParaRPr sz="1200" b="0" i="0" u="none" strike="noStrike" cap="none">
              <a:solidFill>
                <a:schemeClr val="dk1"/>
              </a:solidFill>
              <a:latin typeface="Calibri"/>
              <a:ea typeface="Calibri"/>
              <a:cs typeface="Calibri"/>
              <a:sym typeface="Calibri"/>
            </a:endParaRPr>
          </a:p>
        </p:txBody>
      </p:sp>
      <p:sp>
        <p:nvSpPr>
          <p:cNvPr id="3973" name="Google Shape;3973;g3bbe2929f6_15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37fca2850e_6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1" name="Google Shape;1511;g37fca2850e_6_7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So why is P4 so great?</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Of course, an obvious benefit is that new features can now be added very easily, simply change the P4 program and recompile. Or you may actually want to remove features that you are not using in order to reduce complexity in your network. Many network failures are caused by unanticipated interactions of features that network operators didn’t even know they were using!</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With P4, it becomes very easy to reallocate resources between different tables after deployment. For fixed function switches, features and table sizes are baked in at design time.</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With programmable forwarding also comes much greater visibility into the network, as well as a software style development process</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And now that you can change the functionality of your network data plane without having to ask a third party chip vendor; you get to keep your own ideas allowing you to obtain a competitive advantage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12" name="Google Shape;1512;g37fca2850e_6_7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7"/>
        <p:cNvGrpSpPr/>
        <p:nvPr/>
      </p:nvGrpSpPr>
      <p:grpSpPr>
        <a:xfrm>
          <a:off x="0" y="0"/>
          <a:ext cx="0" cy="0"/>
          <a:chOff x="0" y="0"/>
          <a:chExt cx="0" cy="0"/>
        </a:xfrm>
      </p:grpSpPr>
      <p:sp>
        <p:nvSpPr>
          <p:cNvPr id="3978" name="Google Shape;3978;g37fca2850e_12_18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979" name="Google Shape;3979;g37fca2850e_1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8"/>
        <p:cNvGrpSpPr/>
        <p:nvPr/>
      </p:nvGrpSpPr>
      <p:grpSpPr>
        <a:xfrm>
          <a:off x="0" y="0"/>
          <a:ext cx="0" cy="0"/>
          <a:chOff x="0" y="0"/>
          <a:chExt cx="0" cy="0"/>
        </a:xfrm>
      </p:grpSpPr>
      <p:sp>
        <p:nvSpPr>
          <p:cNvPr id="3999" name="Google Shape;3999;g37fca2850e_12_20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00" name="Google Shape;4000;g37fca2850e_12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5"/>
        <p:cNvGrpSpPr/>
        <p:nvPr/>
      </p:nvGrpSpPr>
      <p:grpSpPr>
        <a:xfrm>
          <a:off x="0" y="0"/>
          <a:ext cx="0" cy="0"/>
          <a:chOff x="0" y="0"/>
          <a:chExt cx="0" cy="0"/>
        </a:xfrm>
      </p:grpSpPr>
      <p:sp>
        <p:nvSpPr>
          <p:cNvPr id="4006" name="Google Shape;4006;g37fca2850e_12_2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07" name="Google Shape;4007;g37fca2850e_1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3"/>
        <p:cNvGrpSpPr/>
        <p:nvPr/>
      </p:nvGrpSpPr>
      <p:grpSpPr>
        <a:xfrm>
          <a:off x="0" y="0"/>
          <a:ext cx="0" cy="0"/>
          <a:chOff x="0" y="0"/>
          <a:chExt cx="0" cy="0"/>
        </a:xfrm>
      </p:grpSpPr>
      <p:sp>
        <p:nvSpPr>
          <p:cNvPr id="4014" name="Google Shape;4014;g3bbe2929f6_15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endParaRPr sz="1200" b="0" i="0" u="none" strike="noStrike" cap="none">
              <a:solidFill>
                <a:schemeClr val="dk1"/>
              </a:solidFill>
              <a:latin typeface="Calibri"/>
              <a:ea typeface="Calibri"/>
              <a:cs typeface="Calibri"/>
              <a:sym typeface="Calibri"/>
            </a:endParaRPr>
          </a:p>
        </p:txBody>
      </p:sp>
      <p:sp>
        <p:nvSpPr>
          <p:cNvPr id="4015" name="Google Shape;4015;g3bbe2929f6_15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7fca2850e_14_12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21" name="Google Shape;4021;g37fca2850e_14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3"/>
        <p:cNvGrpSpPr/>
        <p:nvPr/>
      </p:nvGrpSpPr>
      <p:grpSpPr>
        <a:xfrm>
          <a:off x="0" y="0"/>
          <a:ext cx="0" cy="0"/>
          <a:chOff x="0" y="0"/>
          <a:chExt cx="0" cy="0"/>
        </a:xfrm>
      </p:grpSpPr>
      <p:sp>
        <p:nvSpPr>
          <p:cNvPr id="4074" name="Google Shape;4074;g37fca2850e_14_18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75" name="Google Shape;4075;g37fca2850e_14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1"/>
        <p:cNvGrpSpPr/>
        <p:nvPr/>
      </p:nvGrpSpPr>
      <p:grpSpPr>
        <a:xfrm>
          <a:off x="0" y="0"/>
          <a:ext cx="0" cy="0"/>
          <a:chOff x="0" y="0"/>
          <a:chExt cx="0" cy="0"/>
        </a:xfrm>
      </p:grpSpPr>
      <p:sp>
        <p:nvSpPr>
          <p:cNvPr id="4082" name="Google Shape;4082;g37fca2850e_16_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83" name="Google Shape;4083;g37fca2850e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7"/>
        <p:cNvGrpSpPr/>
        <p:nvPr/>
      </p:nvGrpSpPr>
      <p:grpSpPr>
        <a:xfrm>
          <a:off x="0" y="0"/>
          <a:ext cx="0" cy="0"/>
          <a:chOff x="0" y="0"/>
          <a:chExt cx="0" cy="0"/>
        </a:xfrm>
      </p:grpSpPr>
      <p:sp>
        <p:nvSpPr>
          <p:cNvPr id="4088" name="Google Shape;4088;g37fca2850e_1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9" name="Google Shape;4089;g37fca2850e_16_6: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090" name="Google Shape;4090;g37fca2850e_16_6: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5"/>
        <p:cNvGrpSpPr/>
        <p:nvPr/>
      </p:nvGrpSpPr>
      <p:grpSpPr>
        <a:xfrm>
          <a:off x="0" y="0"/>
          <a:ext cx="0" cy="0"/>
          <a:chOff x="0" y="0"/>
          <a:chExt cx="0" cy="0"/>
        </a:xfrm>
      </p:grpSpPr>
      <p:sp>
        <p:nvSpPr>
          <p:cNvPr id="4096" name="Google Shape;4096;g37fca2850e_16_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097" name="Google Shape;4097;g37fca2850e_16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2"/>
        <p:cNvGrpSpPr/>
        <p:nvPr/>
      </p:nvGrpSpPr>
      <p:grpSpPr>
        <a:xfrm>
          <a:off x="0" y="0"/>
          <a:ext cx="0" cy="0"/>
          <a:chOff x="0" y="0"/>
          <a:chExt cx="0" cy="0"/>
        </a:xfrm>
      </p:grpSpPr>
      <p:sp>
        <p:nvSpPr>
          <p:cNvPr id="4103" name="Google Shape;4103;g37fca2850e_16_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104" name="Google Shape;4104;g37fca2850e_16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37fca2850e_6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9" name="Google Shape;1519;g37fca2850e_6_8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One of the great things about P4 is that it can be compiled to many different network devices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Barefoot Tofino is a flexible Match+Action based ASIC that is programmable by P4</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Netronome has a P4 and C based framework for programing their SmartNIC</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There are P4 compilers for software switches such as Open vSwitch and VPP</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Xilinx has a P4 compiler for FPGAs, which has already been integrated into the workflow for programming the NetFPGA platform</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20" name="Google Shape;1520;g37fca2850e_6_8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9"/>
        <p:cNvGrpSpPr/>
        <p:nvPr/>
      </p:nvGrpSpPr>
      <p:grpSpPr>
        <a:xfrm>
          <a:off x="0" y="0"/>
          <a:ext cx="0" cy="0"/>
          <a:chOff x="0" y="0"/>
          <a:chExt cx="0" cy="0"/>
        </a:xfrm>
      </p:grpSpPr>
      <p:sp>
        <p:nvSpPr>
          <p:cNvPr id="4110" name="Google Shape;4110;g37fca2850e_1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1" name="Google Shape;4111;g37fca2850e_16_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112" name="Google Shape;4112;g37fca2850e_16_25: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120</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7fca2850e_6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7" name="Google Shape;1527;g37fca2850e_6_8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Now what can you do with P4?</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There are already a lot of interesting applications. Many of which have been published in high profile conferences such as SIGCOMM</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SilkRoad, which is a stateful layer 4 load balancer implemented in hardware using the primitives provided by P4</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NDP, which is a low latency congestion control algorithm for data centers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You can also implement a fast in-network cache for key-value stores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Or new telemetry techniques that provide unprecedented visibility into your network</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Or you can even implement Paxos in your network</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list goes on…</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528" name="Google Shape;1528;g37fca2850e_6_8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37fca2850e_6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6" name="Google Shape;1536;g37fca2850e_6_8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ideas, surrounding the programmability of high-speed data planes appeared around 2013 &lt;click&gt; and in that same year the language name, which stands for </a:t>
            </a:r>
            <a:r>
              <a:rPr lang="en-US" sz="1200" b="1" i="0" u="none" strike="noStrike" cap="none">
                <a:solidFill>
                  <a:schemeClr val="dk1"/>
                </a:solidFill>
                <a:latin typeface="Calibri"/>
                <a:ea typeface="Calibri"/>
                <a:cs typeface="Calibri"/>
                <a:sym typeface="Calibri"/>
              </a:rPr>
              <a:t>Programming Protocol Packet Processors(P4) </a:t>
            </a:r>
            <a:r>
              <a:rPr lang="en-US" sz="1200" b="0" i="0" u="none" strike="noStrike" cap="none">
                <a:solidFill>
                  <a:schemeClr val="dk1"/>
                </a:solidFill>
                <a:latin typeface="Calibri"/>
                <a:ea typeface="Calibri"/>
                <a:cs typeface="Calibri"/>
                <a:sym typeface="Calibri"/>
              </a:rPr>
              <a:t>was coined</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language took its shape in 2014 &lt;click&gt;, and that’s when the first paper was published</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Later, in that same year, the more formal and detailed public spec was released &lt;click&gt; along with the behavioral model and the compiler for it.</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then there were minor spec revisions and amendments, but the language is quite stable and is supported on a number of targets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idea of P4_16 germinated for some time and in April 2016 the first versions of the draft spec and the new compiler were committed to Github. &lt;click&gt;</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then the language and tools were in intensive development and the first public draft was released in 2016, in December.</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many of you are probably aware, as of May 2017 the P4_16 language specification has been released and the p4-spec Github repository became publicly available.</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couple of words about versioning. Once P4_16 started to take shape, the original P4 became P4_14. We took our clues from a number of programming languages, such as C, C++, Fortran and Algol before them, noticing that the language that tend to have more independent implementations often use the year, while the languages with one dominant implementation tend to use regular version that corresponds to the version of that implementation. For P4 The version naming is based on the year of the original inception and then it takes about a year to finalize the spec. We support two versions of spelling: one for the terminals and “normal” programming work and a fancy one for the printed publications. Obviously, if you are familiar with TEX, you know that the underscore is the subscript indicator, so it is critically important to use underscore and not dash between “P4” and “16” (or 14 for that matter)</a:t>
            </a:r>
            <a:endParaRPr sz="1200" b="0" i="0" u="none" strike="noStrike" cap="none">
              <a:solidFill>
                <a:schemeClr val="dk1"/>
              </a:solidFill>
              <a:latin typeface="Calibri"/>
              <a:ea typeface="Calibri"/>
              <a:cs typeface="Calibri"/>
              <a:sym typeface="Calibri"/>
            </a:endParaRPr>
          </a:p>
        </p:txBody>
      </p:sp>
      <p:sp>
        <p:nvSpPr>
          <p:cNvPr id="1537" name="Google Shape;1537;g37fca2850e_6_8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37fca2850e_6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4" name="Google Shape;1544;g37fca2850e_6_8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start with the basic P4  building blocks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45" name="Google Shape;1545;g37fca2850e_6_8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37fca2850e_6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g37fca2850e_6_8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order to design a programming language, it is very useful to settle on the abstract machine, that is suited for the algorithms we'd like to express.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is based on the abstract model of a high-speed packet processing device, called PISA, which stands for Protocol-Independent Switch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PISA incorporates four basic components:</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Ethertype, you know that the next header is a VLAN tag, an IPv4 or IPv6 header, an MPLS label, etc. If a parser identified an IPv4 header, it can jump to the next state based on IP protocol and so 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heart of the PISA architecture is a pipeline, consisting of a set of “Match-Action” stages.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NexthopID and a lookup on a Nexthop ID will produce actions, such as “send to port”, “change MAC address”, “decrement TTL”, etc. ACLs, MPLS switching, everything can be expressed this way. Even basic things like if() or switch() statements can also be reduced to the basic operation of match and Action.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end of the pipeline, there is a programmable deparser that performs (as its name says)the operation, which is a reverse of the parsing. It re-assembles the packets back (e.g., by serializing the headers) so that the packets can go back onto the wire, into the queueing/replication engine etc.</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53" name="Google Shape;1553;g37fca2850e_6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37fca2850e_6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2" name="Google Shape;1692;g37fca2850e_6_1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way PISA operates is quite straightforward (both figuratively and literally).</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First, a packet arrives at the parser, which splits it into the individual headers, according to the parser program.</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Then the parsed headers are passed into the match-action pipeline that matches either the headers or the intermediate results against match-action tables and performs a variety of operations: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it can remove or add headers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freely move the data between the headers, the intermediate results and the device state (represented here as tables)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perform both simple arithmetic and more specialized operations</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Last, the deparser serializes the remaining headers  back into the packet byte-stream</a:t>
            </a:r>
            <a:endParaRPr/>
          </a:p>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93" name="Google Shape;1693;g37fca2850e_6_1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37fca2850e_6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g37fca2850e_6_14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r>
              <a:rPr lang="en-US"/>
              <a:t>P4 programs are composed of various different components</a:t>
            </a:r>
            <a:endParaRPr/>
          </a:p>
          <a:p>
            <a:pPr marL="457200" marR="0" lvl="0" indent="-304800" algn="l" rtl="0">
              <a:spcBef>
                <a:spcPts val="0"/>
              </a:spcBef>
              <a:spcAft>
                <a:spcPts val="0"/>
              </a:spcAft>
              <a:buSzPts val="1200"/>
              <a:buChar char="-"/>
            </a:pPr>
            <a:r>
              <a:rPr lang="en-US"/>
              <a:t>Parsers and controls are the main programmable blocks that you describe in P4</a:t>
            </a:r>
            <a:endParaRPr/>
          </a:p>
          <a:p>
            <a:pPr marL="914400" marR="0" lvl="1" indent="-304800" algn="l" rtl="0">
              <a:spcBef>
                <a:spcPts val="0"/>
              </a:spcBef>
              <a:spcAft>
                <a:spcPts val="0"/>
              </a:spcAft>
              <a:buSzPts val="1200"/>
              <a:buChar char="-"/>
            </a:pPr>
            <a:r>
              <a:rPr lang="en-US"/>
              <a:t>Parsers are implemented as a state machine and their sole purpose is to extract header fields from the packet in some user-defined way</a:t>
            </a:r>
            <a:endParaRPr/>
          </a:p>
          <a:p>
            <a:pPr marL="914400" marR="0" lvl="1" indent="-304800" algn="l" rtl="0">
              <a:spcBef>
                <a:spcPts val="0"/>
              </a:spcBef>
              <a:spcAft>
                <a:spcPts val="0"/>
              </a:spcAft>
              <a:buSzPts val="1200"/>
              <a:buChar char="-"/>
            </a:pPr>
            <a:r>
              <a:rPr lang="en-US"/>
              <a:t>Controls are responsible for the main match-action processing. This is where you define and apply your tables and actions to manipulate packet headers and metadata</a:t>
            </a:r>
            <a:endParaRPr/>
          </a:p>
          <a:p>
            <a:pPr marL="457200" marR="0" lvl="0" indent="-304800" algn="l" rtl="0">
              <a:spcBef>
                <a:spcPts val="0"/>
              </a:spcBef>
              <a:spcAft>
                <a:spcPts val="0"/>
              </a:spcAft>
              <a:buSzPts val="1200"/>
              <a:buChar char="-"/>
            </a:pPr>
            <a:r>
              <a:rPr lang="en-US"/>
              <a:t>The implementation of these parsers and control blocks is provided by the P4 programmer; they are built using the various data types and expressions defined in the language</a:t>
            </a:r>
            <a:endParaRPr/>
          </a:p>
          <a:p>
            <a:pPr marL="457200" marR="0" lvl="0" indent="-304800" algn="l" rtl="0">
              <a:spcBef>
                <a:spcPts val="0"/>
              </a:spcBef>
              <a:spcAft>
                <a:spcPts val="0"/>
              </a:spcAft>
              <a:buSzPts val="1200"/>
              <a:buChar char="-"/>
            </a:pPr>
            <a:r>
              <a:rPr lang="en-US"/>
              <a:t>On the other hand, the orange boxes listed here are provided by the vendor of the P4 programmable target.</a:t>
            </a:r>
            <a:endParaRPr/>
          </a:p>
          <a:p>
            <a:pPr marL="457200" marR="0" lvl="0" indent="-304800" algn="l" rtl="0">
              <a:spcBef>
                <a:spcPts val="0"/>
              </a:spcBef>
              <a:spcAft>
                <a:spcPts val="0"/>
              </a:spcAft>
              <a:buSzPts val="1200"/>
              <a:buChar char="-"/>
            </a:pPr>
            <a:r>
              <a:rPr lang="en-US"/>
              <a:t>The architecture description specifies a particular configuration of programmable parsers, control blocks, and perhaps vendor specific blocks.</a:t>
            </a:r>
            <a:endParaRPr/>
          </a:p>
          <a:p>
            <a:pPr marL="457200" marR="0" lvl="0" indent="-304800" algn="l" rtl="0">
              <a:spcBef>
                <a:spcPts val="0"/>
              </a:spcBef>
              <a:spcAft>
                <a:spcPts val="0"/>
              </a:spcAft>
              <a:buSzPts val="1200"/>
              <a:buChar char="-"/>
            </a:pPr>
            <a:r>
              <a:rPr lang="en-US"/>
              <a:t>The vendor may also provide a library of what we call “Externs”. Externs provide some functionality that is </a:t>
            </a:r>
            <a:r>
              <a:rPr lang="en-US" i="1"/>
              <a:t>not</a:t>
            </a:r>
            <a:r>
              <a:rPr lang="en-US"/>
              <a:t> implemented in P4, but provide an interface such that can interact with or be invoked by P4 programs. The P4 developer can think of them as black boxes. Externs may be specific to a particular target, but different targets may in fact support externs that provide the same interface and functionality, which facilitates portability of P4 programs.</a:t>
            </a:r>
            <a:endParaRPr/>
          </a:p>
          <a:p>
            <a:pPr marL="457200" marR="0" lvl="0" indent="-304800" algn="l" rtl="0">
              <a:spcBef>
                <a:spcPts val="0"/>
              </a:spcBef>
              <a:spcAft>
                <a:spcPts val="0"/>
              </a:spcAft>
              <a:buSzPts val="1200"/>
              <a:buChar char="-"/>
            </a:pPr>
            <a:r>
              <a:rPr lang="en-US"/>
              <a:t>Let’s now look at the specific architecture that we will be using for this tutorial, the V1Model.</a:t>
            </a:r>
            <a:endParaRPr/>
          </a:p>
        </p:txBody>
      </p:sp>
      <p:sp>
        <p:nvSpPr>
          <p:cNvPr id="1876" name="Google Shape;1876;g37fca2850e_6_14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37fca2850e_6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7" name="Google Shape;1967;g37fca2850e_6_15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P4_16 makes the distinction between a target and an architecture.</a:t>
            </a:r>
            <a:endParaRPr sz="1200" b="0" i="0" u="none" strike="noStrike" cap="none">
              <a:solidFill>
                <a:schemeClr val="dk1"/>
              </a:solidFill>
              <a:latin typeface="Calibri"/>
              <a:ea typeface="Calibri"/>
              <a:cs typeface="Calibri"/>
              <a:sym typeface="Calibri"/>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target is the embodiment of a specific hardware implementation</a:t>
            </a:r>
            <a:endParaRPr sz="1200" b="0" i="0" u="none" strike="noStrike" cap="none">
              <a:solidFill>
                <a:schemeClr val="dk1"/>
              </a:solidFill>
              <a:latin typeface="Calibri"/>
              <a:ea typeface="Calibri"/>
              <a:cs typeface="Calibri"/>
              <a:sym typeface="Calibri"/>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Whereas an architecture provides an interface to program a target via some set of P4 programmable components, externs, and fixed components. Externs provide some functionality that is implemented by the vendor and are “black-boxes” invoked within P4 programs.</a:t>
            </a:r>
            <a:endParaRPr sz="1200" b="0" i="0" u="none" strike="noStrike" cap="none">
              <a:solidFill>
                <a:schemeClr val="dk1"/>
              </a:solidFill>
              <a:latin typeface="Calibri"/>
              <a:ea typeface="Calibri"/>
              <a:cs typeface="Calibri"/>
              <a:sym typeface="Calibri"/>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target can potentially support many different architectures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Basically, the community develops and standardizes the language itself and the core library of the specialized objects that must always be present. &lt;click&gt;</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vendors of the target devices provide the architecture definitions for their platforms and the libraries of externs that they support. &lt;click&gt;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Arial"/>
              <a:buNone/>
            </a:pPr>
            <a:endParaRPr sz="1200" b="0" i="0" u="none" strike="noStrike" cap="none">
              <a:solidFill>
                <a:schemeClr val="dk1"/>
              </a:solidFill>
              <a:latin typeface="Calibri"/>
              <a:ea typeface="Calibri"/>
              <a:cs typeface="Calibri"/>
              <a:sym typeface="Calibri"/>
            </a:endParaRPr>
          </a:p>
        </p:txBody>
      </p:sp>
      <p:sp>
        <p:nvSpPr>
          <p:cNvPr id="1968" name="Google Shape;1968;g37fca2850e_6_15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7fca2850e_4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13" name="Google Shape;813;g37fca2850e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37fca2850e_6_15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g37fca2850e_6_1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37fca2850e_6_1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5" name="Google Shape;2215;g37fca2850e_6_1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216" name="Google Shape;2216;g37fca2850e_6_175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37fca2850e_6_179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lab section, I will introduce the P4 language and walk you through a few basic example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the end of the section you will know how to write your first P4 program as well as use the Bmv2 mininet environment to experiment with different designs</a:t>
            </a:r>
            <a:endParaRPr sz="1200" b="0" i="0" u="none" strike="noStrike" cap="none">
              <a:solidFill>
                <a:schemeClr val="dk1"/>
              </a:solidFill>
              <a:latin typeface="Calibri"/>
              <a:ea typeface="Calibri"/>
              <a:cs typeface="Calibri"/>
              <a:sym typeface="Calibri"/>
            </a:endParaRPr>
          </a:p>
        </p:txBody>
      </p:sp>
      <p:sp>
        <p:nvSpPr>
          <p:cNvPr id="2256" name="Google Shape;2256;g37fca2850e_6_1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37fca2850e_6_179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Before we start, if you would like to follow along as I walk through the introductory examples, please download the VM image from the link that is provided in the description of the video. This VM has all of the necessary dependencies already installed to make it easy to get going.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dependencies include: the Bmv2 software switch, the p4c reference P4 compiler, and Mininet setting up a network of our P4 switches.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If you already have these dependencies installed you may clone the tutorial source code from github as shown here</a:t>
            </a:r>
            <a:endParaRPr sz="1200" b="0" i="0" u="none" strike="noStrike" cap="none">
              <a:solidFill>
                <a:schemeClr val="dk1"/>
              </a:solidFill>
              <a:latin typeface="Calibri"/>
              <a:ea typeface="Calibri"/>
              <a:cs typeface="Calibri"/>
              <a:sym typeface="Calibri"/>
            </a:endParaRPr>
          </a:p>
        </p:txBody>
      </p:sp>
      <p:sp>
        <p:nvSpPr>
          <p:cNvPr id="2262" name="Google Shape;2262;g37fca2850e_6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37fca2850e_6_18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The V1Model architecture is implemented on top of the Bmv2’s simple_switch target.</a:t>
            </a:r>
            <a:endParaRPr/>
          </a:p>
          <a:p>
            <a:pPr marL="457200" marR="0" lvl="0" indent="-304800" algn="l" rtl="0">
              <a:spcBef>
                <a:spcPts val="0"/>
              </a:spcBef>
              <a:spcAft>
                <a:spcPts val="0"/>
              </a:spcAft>
              <a:buSzPts val="1200"/>
              <a:buChar char="-"/>
            </a:pPr>
            <a:r>
              <a:rPr lang="en-US"/>
              <a:t>For those that don’t know, the Bmv2 simple_switch is a software switch developed by P4.org for testing the functionality of P4 programs. The V1Model is by no means the only architecture that can be supported by Bmv2, but it is the one that we will use today.</a:t>
            </a:r>
            <a:endParaRPr/>
          </a:p>
          <a:p>
            <a:pPr marL="457200" marR="0" lvl="0" indent="-304800" algn="l" rtl="0">
              <a:spcBef>
                <a:spcPts val="0"/>
              </a:spcBef>
              <a:spcAft>
                <a:spcPts val="0"/>
              </a:spcAft>
              <a:buSzPts val="1200"/>
              <a:buChar char="-"/>
            </a:pPr>
            <a:r>
              <a:rPr lang="en-US"/>
              <a:t>It consists of a P4 programmable parser and deparser, a block to verify checksums on incoming packets, a block to update checksums on outgoing packets, separate ingress and egress pipelines of match-action processing, as well as a traffic manager. The traffic manager is not currently programmable in P4 but performs the task of scheduling and sometimes replicating packets between the input and output ports.</a:t>
            </a:r>
            <a:endParaRPr/>
          </a:p>
          <a:p>
            <a:pPr marL="457200" marR="0" lvl="0" indent="-304800" algn="l" rtl="0">
              <a:spcBef>
                <a:spcPts val="0"/>
              </a:spcBef>
              <a:spcAft>
                <a:spcPts val="0"/>
              </a:spcAft>
              <a:buSzPts val="1200"/>
              <a:buChar char="-"/>
            </a:pPr>
            <a:r>
              <a:rPr lang="en-US"/>
              <a:t>The architecture description also includes a set of standard metadata fields that are used by the P4 program to direct the packet through the Bmv2 simple_switch.</a:t>
            </a:r>
            <a:endParaRPr/>
          </a:p>
          <a:p>
            <a:pPr marL="0" marR="0" lvl="0" indent="0" algn="l" rtl="0">
              <a:spcBef>
                <a:spcPts val="0"/>
              </a:spcBef>
              <a:spcAft>
                <a:spcPts val="0"/>
              </a:spcAft>
              <a:buNone/>
            </a:pPr>
            <a:endParaRPr/>
          </a:p>
          <a:p>
            <a:pPr marL="457200" marR="0" lvl="0" indent="-304800" algn="l" rtl="0">
              <a:spcBef>
                <a:spcPts val="0"/>
              </a:spcBef>
              <a:spcAft>
                <a:spcPts val="0"/>
              </a:spcAft>
              <a:buSzPts val="1200"/>
              <a:buChar char="-"/>
            </a:pPr>
            <a:r>
              <a:rPr lang="en-US"/>
              <a:t>label elements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 Alternative ****</a:t>
            </a:r>
            <a:endParaRPr/>
          </a:p>
          <a:p>
            <a:pPr marL="457200" lvl="0" indent="-304800" algn="l" rtl="0">
              <a:spcBef>
                <a:spcPts val="0"/>
              </a:spcBef>
              <a:spcAft>
                <a:spcPts val="0"/>
              </a:spcAft>
              <a:buSzPts val="1200"/>
              <a:buChar char="-"/>
            </a:pPr>
            <a:r>
              <a:rPr lang="en-US"/>
              <a:t>It consists of the following components:</a:t>
            </a:r>
            <a:endParaRPr/>
          </a:p>
          <a:p>
            <a:pPr marL="914400" lvl="1" indent="-304800" algn="l" rtl="0">
              <a:spcBef>
                <a:spcPts val="0"/>
              </a:spcBef>
              <a:spcAft>
                <a:spcPts val="0"/>
              </a:spcAft>
              <a:buSzPts val="1200"/>
              <a:buChar char="-"/>
            </a:pPr>
            <a:r>
              <a:rPr lang="en-US"/>
              <a:t>A programmable parser to extract the packet headers in some P4 defined way</a:t>
            </a:r>
            <a:endParaRPr/>
          </a:p>
          <a:p>
            <a:pPr marL="914400" lvl="1" indent="-304800" algn="l" rtl="0">
              <a:spcBef>
                <a:spcPts val="0"/>
              </a:spcBef>
              <a:spcAft>
                <a:spcPts val="0"/>
              </a:spcAft>
              <a:buSzPts val="1200"/>
              <a:buChar char="-"/>
            </a:pPr>
            <a:r>
              <a:rPr lang="en-US"/>
              <a:t>A programmable deparser at the end to reconstruct the packet as specified in the P4 program</a:t>
            </a:r>
            <a:endParaRPr/>
          </a:p>
          <a:p>
            <a:pPr marL="914400" lvl="1" indent="-304800" algn="l" rtl="0">
              <a:spcBef>
                <a:spcPts val="0"/>
              </a:spcBef>
              <a:spcAft>
                <a:spcPts val="0"/>
              </a:spcAft>
              <a:buSzPts val="1200"/>
              <a:buChar char="-"/>
            </a:pPr>
            <a:r>
              <a:rPr lang="en-US"/>
              <a:t>Separate blocks to verify checksums on incoming packets and update checksums on outgoing packets</a:t>
            </a:r>
            <a:endParaRPr/>
          </a:p>
          <a:p>
            <a:pPr marL="914400" lvl="1" indent="-304800" algn="l" rtl="0">
              <a:spcBef>
                <a:spcPts val="0"/>
              </a:spcBef>
              <a:spcAft>
                <a:spcPts val="0"/>
              </a:spcAft>
              <a:buSzPts val="1200"/>
              <a:buChar char="-"/>
            </a:pPr>
            <a:r>
              <a:rPr lang="en-US"/>
              <a:t>An ingress pipeline of match-action processing which is used to ...</a:t>
            </a:r>
            <a:endParaRPr/>
          </a:p>
          <a:p>
            <a:pPr marL="914400" lvl="1" indent="-304800" algn="l" rtl="0">
              <a:spcBef>
                <a:spcPts val="0"/>
              </a:spcBef>
              <a:spcAft>
                <a:spcPts val="0"/>
              </a:spcAft>
              <a:buSzPts val="1200"/>
              <a:buChar char="-"/>
            </a:pPr>
            <a:r>
              <a:rPr lang="en-US"/>
              <a:t>An egress pipeline of match-action processing allowing the P4 program to modify a packet based on the port it is departing from</a:t>
            </a:r>
            <a:endParaRPr/>
          </a:p>
          <a:p>
            <a:pPr marL="914400" lvl="1" indent="-304800" algn="l" rtl="0">
              <a:spcBef>
                <a:spcPts val="0"/>
              </a:spcBef>
              <a:spcAft>
                <a:spcPts val="0"/>
              </a:spcAft>
              <a:buSzPts val="1200"/>
              <a:buChar char="-"/>
            </a:pPr>
            <a:r>
              <a:rPr lang="en-US"/>
              <a:t>And a traffic manager which is not currently programmable in P4 but performs the task of scheduling and sometimes replicating packets between the input and output ports</a:t>
            </a:r>
            <a:endParaRPr/>
          </a:p>
        </p:txBody>
      </p:sp>
      <p:sp>
        <p:nvSpPr>
          <p:cNvPr id="2269" name="Google Shape;2269;g37fca2850e_6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37fca2850e_6_1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6" name="Google Shape;2386;g37fca2850e_6_19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I am showing a list of the various standard metadata fields defined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I’ll point out some of the most commonly used fields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ingress_port is set by the simple_switch target and indicates the port on which the packet arrived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egress_spec field should be set in the ingress pipeline to tell the traffic manager which port to send the packet to</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egress_port can be read within the egress pipeline, and indicates which port the packet is departing from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There are also many other fields here that can be used by P4 programs that target the V1Model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387" name="Google Shape;2387;g37fca2850e_6_191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37fca2850e_6_19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is a template for a typical P4 program written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At the top of the file, we must include core.p4 because it defines some of the common types that are used in all P4 programs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We also must include v1model.p4, which provides the definition of the V1Model architecture and also declares the various externs that can be used for this target; such as counters, meters, and registers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 P4 program typically begins by declaring the format of various packet headers and building the headers and metadata structs. These structs are passed from block to block, along with the standard_metadata, as the packet traverses the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Subsequently, the P4 source file (or files) must define the functionality for the 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verification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ingress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egress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update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deparser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And finally, the P4 program must instantiate an instance of the architecture called main.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Let’s now take a look at the most basic example of a P4 program</a:t>
            </a:r>
            <a:endParaRPr sz="1200" b="0" i="0" u="none" strike="noStrike" cap="none">
              <a:solidFill>
                <a:schemeClr val="dk1"/>
              </a:solidFill>
              <a:latin typeface="Calibri"/>
              <a:ea typeface="Calibri"/>
              <a:cs typeface="Calibri"/>
              <a:sym typeface="Calibri"/>
            </a:endParaRPr>
          </a:p>
        </p:txBody>
      </p:sp>
      <p:sp>
        <p:nvSpPr>
          <p:cNvPr id="2395" name="Google Shape;2395;g37fca2850e_6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7fca2850e_6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3" name="Google Shape;2413;g37fca2850e_6_19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I like to call the Hello World example for P4 programs. It is essentially just a wire that connects port 1 to port 2.</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this example, the parser does not need to extract any headers from the packet. It simple accepts and the packet is passed along to MyVerifyChecksum() block, which also does not need to do anything.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When the packet reaches the MyIngress() block, the P4 program checks the port on which the packet arrived by reading the ingress_port field of the standard_metadata bus and decides which port to send the packet to using a simple if, else-if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rest of the blocks do not need to do anything and at the end of the program we instantiate the switch.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all packets that arrives on port 1 will be sent to port 2 and all packets that arrive on port 2 will be sent to port 1</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example, the connection between port 1 and port 2 is hardcoded and cannot be changed after the P4 program is compiled. Let’s see how we can make the switch a bit more flexible</a:t>
            </a:r>
            <a:endParaRPr sz="1200" b="0" i="0" u="none" strike="noStrike" cap="none">
              <a:solidFill>
                <a:schemeClr val="dk1"/>
              </a:solidFill>
              <a:latin typeface="Calibri"/>
              <a:ea typeface="Calibri"/>
              <a:cs typeface="Calibri"/>
              <a:sym typeface="Calibri"/>
            </a:endParaRPr>
          </a:p>
        </p:txBody>
      </p:sp>
      <p:sp>
        <p:nvSpPr>
          <p:cNvPr id="2414" name="Google Shape;2414;g37fca2850e_6_194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37fca2850e_6_196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the rest of this tutorial, we will consider the design of a basic IP router and use this as our running example to introduce the main features of P4_16</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Our simple IP router will perform the following functions: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Parse Ethernet and IPv4 headers from the packet</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Find destination in IPv4 routing table</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Update the source and destination MAC addresses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Decrement the TTL field</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Set the egress port</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Deparse the headers to construct the final packet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those of you that would like to follow along, the starter code for this exercise is in a file called basic.p4 and we have already implemented a static control plane for you so we won’t worry about configuring the forwarding tables. Instead, we will focus our efforts on understanding the data plane description in P4.</a:t>
            </a:r>
            <a:endParaRPr sz="1200" b="0" i="0" u="none" strike="noStrike" cap="none">
              <a:solidFill>
                <a:schemeClr val="dk1"/>
              </a:solidFill>
              <a:latin typeface="Calibri"/>
              <a:ea typeface="Calibri"/>
              <a:cs typeface="Calibri"/>
              <a:sym typeface="Calibri"/>
            </a:endParaRPr>
          </a:p>
        </p:txBody>
      </p:sp>
      <p:sp>
        <p:nvSpPr>
          <p:cNvPr id="2437" name="Google Shape;2437;g37fca2850e_6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7fca2850e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g37fca2850e_4_12: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20" name="Google Shape;820;g37fca2850e_4_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g37fca2850e_6_197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is the basic topology that we have set up in Mininet. It consists of 3 switches connected in a triangle topology and 1 host attached to each switch.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program that we write will determine the functionality of each switch.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exercise, we will try to send IP packets from 10.0.1.1 to 10.0.2.2. In other words, from host 1 to host 2.</a:t>
            </a:r>
            <a:endParaRPr sz="1200" b="0" i="0" u="none" strike="noStrike" cap="none">
              <a:solidFill>
                <a:schemeClr val="dk1"/>
              </a:solidFill>
              <a:latin typeface="Calibri"/>
              <a:ea typeface="Calibri"/>
              <a:cs typeface="Calibri"/>
              <a:sym typeface="Calibri"/>
            </a:endParaRPr>
          </a:p>
        </p:txBody>
      </p:sp>
      <p:sp>
        <p:nvSpPr>
          <p:cNvPr id="2444" name="Google Shape;2444;g37fca2850e_6_1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37fca2850e_6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g37fca2850e_6_2019: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Before we dive into P4 programming, let me first point out some of the basic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 unsigned integer is called a “bitstring” in P4 and this type can have an arbitrary width. You can perform many different operations on bitstrings such as addition, subtraction, and concatenation. You can also slice bitstrings similar to how you might slice a python string or a verilog bus.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Signed integers are simply called ints in P4 and they support some, but not all, of the same basic operations as bitstrings.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also supports the notion of a variable sized bitstring for protocols that contain fields whose width is only known at runtime. For example, IPv4 options. In this case, n is the maximum possible width of the bitstring.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refer to the P4_16 specification for a list of all possible operations that are supported for these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is an ordered collection of members each of which may be one of the types we just discussed.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Headers are byte-aligned and they can be either valid or invalid. P4 programs can read and write a header’s validity bit using the isValid(), setValid(), and setInvalid() methods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 the left we show how you might declare an Ethernet and IPv4 header in P4.  Also note that the typedef statement can used to make your code more readable.</a:t>
            </a:r>
            <a:endParaRPr sz="1200" b="0" i="0" u="none" strike="noStrike" cap="none">
              <a:solidFill>
                <a:schemeClr val="dk1"/>
              </a:solidFill>
              <a:latin typeface="Calibri"/>
              <a:ea typeface="Calibri"/>
              <a:cs typeface="Calibri"/>
              <a:sym typeface="Calibri"/>
            </a:endParaRPr>
          </a:p>
        </p:txBody>
      </p:sp>
      <p:sp>
        <p:nvSpPr>
          <p:cNvPr id="2494" name="Google Shape;2494;g37fca2850e_6_2019: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37fca2850e_6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3" name="Google Shape;2503;g37fca2850e_6_202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struct is another useful type. It consists of an unordered collection of members and has no alignment restrictions.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an example use case of a struct when we showed the standard_metadata for the V1Model.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programs often combine a collection of headers into a struct and then use that struct within each programmable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Multiple headers of the same type can also be combined into a header stack, which is essentially treated as an array of headers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union represents an alternative containing at most one of several different headers. For example, you might want to declare a header union consisting of an IPv4 header and a IPv6 header if you expect all packets to contain only one of these and never both.</a:t>
            </a:r>
            <a:endParaRPr sz="1200" b="0" i="0" u="none" strike="noStrike" cap="none">
              <a:solidFill>
                <a:schemeClr val="dk1"/>
              </a:solidFill>
              <a:latin typeface="Calibri"/>
              <a:ea typeface="Calibri"/>
              <a:cs typeface="Calibri"/>
              <a:sym typeface="Calibri"/>
            </a:endParaRPr>
          </a:p>
        </p:txBody>
      </p:sp>
      <p:sp>
        <p:nvSpPr>
          <p:cNvPr id="2504" name="Google Shape;2504;g37fca2850e_6_202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37fca2850e_6_20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Now let’s take a look at how to write parsers in P4.</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Parsers are functions that map packets into headers and metadata.</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They are written as a state machine that contain 3 predefined states: start, accept, and reject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may also contain other states defined by the P4 programmer.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is common to define one state for each header type that the parser will extract, but this is not required.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Parsing always starts in the start state, executes zero or more statements, and then transitions to another state until it encounters either the accept or reject state. It is up to the architecture to decide what should happen upon reaching the reject state. For the V1Model, the packet is not dropped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Loops are acceptable within the parsing state machine.</a:t>
            </a:r>
            <a:endParaRPr sz="1200" b="0" i="0" u="none" strike="noStrike" cap="none">
              <a:solidFill>
                <a:schemeClr val="dk1"/>
              </a:solidFill>
              <a:latin typeface="Calibri"/>
              <a:ea typeface="Calibri"/>
              <a:cs typeface="Calibri"/>
              <a:sym typeface="Calibri"/>
            </a:endParaRPr>
          </a:p>
        </p:txBody>
      </p:sp>
      <p:sp>
        <p:nvSpPr>
          <p:cNvPr id="2513" name="Google Shape;2513;g37fca2850e_6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37fca2850e_6_2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9" name="Google Shape;2539;g37fca2850e_6_2062: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shown on the right, the parser in the V1Model accepts the input packet and must produce the parsed header representation.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user metadata and standard metadata buses also pass through the parser and can be used if desired.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 the left at the top, we are showing the definition of the packet_in type from core.p4. This type has various methods that are very useful when writing the 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this tutorial, we will only use the most basic extract method, which allows you to extract a fixed size header from the packet. See the language specification for more details on the other more advanced parsing methods.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At the bottom is an example of a very simple parser that only defines the functionality of the start state. It simply extracts the ethernet header from the packet and then transitions to the accept state.</a:t>
            </a:r>
            <a:endParaRPr sz="1200" b="0" i="0" u="none" strike="noStrike" cap="none">
              <a:solidFill>
                <a:schemeClr val="dk1"/>
              </a:solidFill>
              <a:latin typeface="Calibri"/>
              <a:ea typeface="Calibri"/>
              <a:cs typeface="Calibri"/>
              <a:sym typeface="Calibri"/>
            </a:endParaRPr>
          </a:p>
        </p:txBody>
      </p:sp>
      <p:sp>
        <p:nvSpPr>
          <p:cNvPr id="2540" name="Google Shape;2540;g37fca2850e_6_206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37fca2850e_6_2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0" name="Google Shape;2560;g37fca2850e_6_2082: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design parsers with more states we will often want to use the select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structure is very similar to a case statement in C or Java, but without the “fall-through behavior” meaning that we don’t need to use break statements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Parsers commonly want to branch based on some of the bits that were just parsed.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here on the left we show a parser that extracts the ethernet header and then branches to either the parse_ipv4 state or the accept state based on the ethernet’s etherType field.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match patterns can either be literals or simple computations such as masks</a:t>
            </a:r>
            <a:endParaRPr sz="1200" b="0" i="0" u="none" strike="noStrike" cap="none">
              <a:solidFill>
                <a:schemeClr val="dk1"/>
              </a:solidFill>
              <a:latin typeface="Calibri"/>
              <a:ea typeface="Calibri"/>
              <a:cs typeface="Calibri"/>
              <a:sym typeface="Calibri"/>
            </a:endParaRPr>
          </a:p>
        </p:txBody>
      </p:sp>
      <p:sp>
        <p:nvSpPr>
          <p:cNvPr id="2561" name="Google Shape;2561;g37fca2850e_6_208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37fca2850e_6_209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Now let’s try to write the parser for our basic IPv4 router.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go over to our VM, enter into the basic exercise directory and open up the basic.p4 file.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file follows the same basic structure as the Hello World example that we saw earlier.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Ethernet and IPv4 headers have already been defined and added into the headers struct, but the parser block is empty so we must fill this in.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Let’s begin by defining the states we want to use.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Parsers must always start in the start state.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Then we will define a state for the ethernet header as well as a state for the IPv4 header.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Packets will always begin with the Ethernet header so let’s transition to the parse_ethernet state from the start state.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state, we will first extract the ethernet header and then we can branch based on the etherType field using the select statement that we saw earlier.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If the etherType field is equal to the IPV4_TYPE defined above, then we transition to the parse_ipv4 state, otherwise the packet does not contain an IPv4 header so we are done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the parse_IPv4 state we simply need to extract the IPv4 header and then we are done.</a:t>
            </a:r>
            <a:endParaRPr sz="1200" b="0" i="0" u="none" strike="noStrike" cap="none">
              <a:solidFill>
                <a:schemeClr val="dk1"/>
              </a:solidFill>
              <a:latin typeface="Calibri"/>
              <a:ea typeface="Calibri"/>
              <a:cs typeface="Calibri"/>
              <a:sym typeface="Calibri"/>
            </a:endParaRPr>
          </a:p>
        </p:txBody>
      </p:sp>
      <p:sp>
        <p:nvSpPr>
          <p:cNvPr id="2569" name="Google Shape;2569;g37fca2850e_6_2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37fca2850e_6_209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Aside from parsers, control blocks are the only P4 programmable elements in an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blocks are similar to C functions, but do not contain any loops.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declare variables, create tables, instantiate externs, etc.</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actual functionality of a control block is specified within the apply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represent all kinds of processing that are expressible as a directed acyclic graph, including: match-action pipelines, deparsers, and additional forms of packet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interfaces between a control block and the other blocks in an architecture are defined by user and architecture defined types (typically headers and metadata)</a:t>
            </a:r>
            <a:endParaRPr sz="1200" b="0" i="0" u="none" strike="noStrike" cap="none">
              <a:solidFill>
                <a:schemeClr val="dk1"/>
              </a:solidFill>
              <a:latin typeface="Calibri"/>
              <a:ea typeface="Calibri"/>
              <a:cs typeface="Calibri"/>
              <a:sym typeface="Calibri"/>
            </a:endParaRPr>
          </a:p>
        </p:txBody>
      </p:sp>
      <p:sp>
        <p:nvSpPr>
          <p:cNvPr id="2575" name="Google Shape;2575;g37fca2850e_6_2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37fca2850e_6_2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2" name="Google Shape;2582;g37fca2850e_6_2101: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is a very simple example of a control block that swaps the source and destination MAC addresses and then sends the packet back out the same port on which it arrived, hence the name Reflector.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define a 48-bit variable called tmp to hold the current destination MAC address while the swapping is taking place.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temporary variable is local to this particular control and cannot be accessed by other blocks.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could have also declared the temporary variable inside the apply statement to achieve the same functionality in this case.</a:t>
            </a:r>
            <a:endParaRPr sz="1200" b="0" i="0" u="none" strike="noStrike" cap="none">
              <a:solidFill>
                <a:schemeClr val="dk1"/>
              </a:solidFill>
              <a:latin typeface="Calibri"/>
              <a:ea typeface="Calibri"/>
              <a:cs typeface="Calibri"/>
              <a:sym typeface="Calibri"/>
            </a:endParaRPr>
          </a:p>
        </p:txBody>
      </p:sp>
      <p:sp>
        <p:nvSpPr>
          <p:cNvPr id="2583" name="Google Shape;2583;g37fca2850e_6_2101: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37fca2850e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0" name="Google Shape;2590;g37fca2850e_6_21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Reflector can also be implemented by defining a simple action called swap_mac and then invoking the action directly within the apply statement, similar to how you might invoke a C function.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actions can be declared either inside a control block or globally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this action is invoked directly within the apply statement, each action parameter must specify both type and direction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may contain local variables and may make use of many different standard arithmetic and logical operations, as shown here.</a:t>
            </a:r>
            <a:endParaRPr sz="1200" b="0" i="0" u="none" strike="noStrike" cap="none">
              <a:solidFill>
                <a:schemeClr val="dk1"/>
              </a:solidFill>
              <a:latin typeface="Calibri"/>
              <a:ea typeface="Calibri"/>
              <a:cs typeface="Calibri"/>
              <a:sym typeface="Calibri"/>
            </a:endParaRPr>
          </a:p>
        </p:txBody>
      </p:sp>
      <p:sp>
        <p:nvSpPr>
          <p:cNvPr id="2591" name="Google Shape;2591;g37fca2850e_6_21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7fca2850e_4_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35" name="Google Shape;835;g37fca2850e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37fca2850e_6_21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are the fundamental unit of a match-action pipeline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table declaration will specify a number of different things including</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what data to match on as well as the type of match to be performed</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list of all possible actions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it may optionally specify a number of different table properties such as the number of entries, a default action to invoke if no match is found, or static table entries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contains one or more entries, commonly referred to as rules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entry contains: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specific key to match on</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action that is executed when a packet matches the entry</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any data to provide to the action when it is invoked, which may be nothing</a:t>
            </a:r>
            <a:endParaRPr sz="1200" b="0" i="0" u="none" strike="noStrike" cap="none">
              <a:solidFill>
                <a:schemeClr val="dk1"/>
              </a:solidFill>
              <a:latin typeface="Calibri"/>
              <a:ea typeface="Calibri"/>
              <a:cs typeface="Calibri"/>
              <a:sym typeface="Calibri"/>
            </a:endParaRPr>
          </a:p>
        </p:txBody>
      </p:sp>
      <p:sp>
        <p:nvSpPr>
          <p:cNvPr id="2598" name="Google Shape;2598;g37fca2850e_6_2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37fca2850e_6_2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5" name="Google Shape;2605;g37fca2850e_6_2121: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Let’s walk through the steps involved in performing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we just mentioned, our table consists of a number of entries that specify a key, an action ID, and action data</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These entries can be added and removed by the control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 table will also specify a default action to perform if no match is found amongst the table entries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The table will extract the specified bits from the input headers and metadata to form the key and attempt to find a match within its entries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If there is a hit then the action ID and data are read out of the corresponding entry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If there is not a hit then the default action ID and data are used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These two outputs are passed into a multiplexer which selects one of the two based on whether or not a hit was found in the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The chosen action ID and data are passed to the action execution unit along with the input headers and metadata</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which then updates the headers and metadata as necessary</a:t>
            </a:r>
            <a:endParaRPr sz="1200" b="0" i="0" u="none" strike="noStrike" cap="none">
              <a:solidFill>
                <a:schemeClr val="dk1"/>
              </a:solidFill>
              <a:latin typeface="Calibri"/>
              <a:ea typeface="Calibri"/>
              <a:cs typeface="Calibri"/>
              <a:sym typeface="Calibri"/>
            </a:endParaRPr>
          </a:p>
        </p:txBody>
      </p:sp>
      <p:sp>
        <p:nvSpPr>
          <p:cNvPr id="2606" name="Google Shape;2606;g37fca2850e_6_2121: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g37fca2850e_6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0" name="Google Shape;2680;g37fca2850e_6_2194: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the routing table that we just described would look like in P4. Here we call the table ipv4_lpm.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the key is the IPv4 destination address and we specify a match type of lpm, which stands for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second table property is the list of all possible actions that can be invoked by this table. In this case, the possible actions are called ipv4_forward, drop, and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also specify that the table should should be allocated with enough room for 1024 entries and the default_action should be NoAction.</a:t>
            </a:r>
            <a:endParaRPr sz="1200" b="0" i="0" u="none" strike="noStrike" cap="none">
              <a:solidFill>
                <a:schemeClr val="dk1"/>
              </a:solidFill>
              <a:latin typeface="Calibri"/>
              <a:ea typeface="Calibri"/>
              <a:cs typeface="Calibri"/>
              <a:sym typeface="Calibri"/>
            </a:endParaRPr>
          </a:p>
        </p:txBody>
      </p:sp>
      <p:sp>
        <p:nvSpPr>
          <p:cNvPr id="2681" name="Google Shape;2681;g37fca2850e_6_2194: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37fca2850e_6_220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can specify various different match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core.p4 defines 3 types that all architectures should support: exact match, ternary match, and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Other architectures may define additional match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the V1Model defines a range type and a selector type match in addition to the three standard types.</a:t>
            </a:r>
            <a:endParaRPr sz="1200" b="0" i="0" u="none" strike="noStrike" cap="none">
              <a:solidFill>
                <a:schemeClr val="dk1"/>
              </a:solidFill>
              <a:latin typeface="Calibri"/>
              <a:ea typeface="Calibri"/>
              <a:cs typeface="Calibri"/>
              <a:sym typeface="Calibri"/>
            </a:endParaRPr>
          </a:p>
        </p:txBody>
      </p:sp>
      <p:sp>
        <p:nvSpPr>
          <p:cNvPr id="2688" name="Google Shape;2688;g37fca2850e_6_2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37fca2850e_6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6" name="Google Shape;2696;g37fca2850e_6_22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how you can define actions and invoke them directly from a control block’s apply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based on the discussion we just had about tables, you are probably already aware that actions can be invoked from tables as well.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can have two different types of parameters, corresponding to these two ways of invoking actions.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Directional parameters are those that are passed from/to the data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directionless parameters are those are provided by table entries, in other words, from the control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that are called directly only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actions that are used in tables typically use directionless parameters, but may also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we show the declarations for the actions that we will use to build our basic IP router.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Note that the parameters for the ipv4_forward action are directionless because it will be invoked from the routing table.</a:t>
            </a:r>
            <a:endParaRPr sz="1200" b="0" i="0" u="none" strike="noStrike" cap="none">
              <a:solidFill>
                <a:schemeClr val="dk1"/>
              </a:solidFill>
              <a:latin typeface="Calibri"/>
              <a:ea typeface="Calibri"/>
              <a:cs typeface="Calibri"/>
              <a:sym typeface="Calibri"/>
            </a:endParaRPr>
          </a:p>
        </p:txBody>
      </p:sp>
      <p:sp>
        <p:nvSpPr>
          <p:cNvPr id="2697" name="Google Shape;2697;g37fca2850e_6_22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37fca2850e_6_22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After defining the table, it must be applied within the control flow.</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done by invoking the table’s apply() method as shown here.</a:t>
            </a:r>
            <a:endParaRPr sz="1200" b="0" i="0" u="none" strike="noStrike" cap="none">
              <a:solidFill>
                <a:schemeClr val="dk1"/>
              </a:solidFill>
              <a:latin typeface="Calibri"/>
              <a:ea typeface="Calibri"/>
              <a:cs typeface="Calibri"/>
              <a:sym typeface="Calibri"/>
            </a:endParaRPr>
          </a:p>
        </p:txBody>
      </p:sp>
      <p:sp>
        <p:nvSpPr>
          <p:cNvPr id="2715" name="Google Shape;2715;g37fca2850e_6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37fca2850e_6_2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2" name="Google Shape;2722;g37fca2850e_6_2232: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also use a control block to implement the deparser.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Deparsing involves assembling the headers back into a well-formed packet.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Use the emit method for the packet_out extern to insert a specific header into the final packet if it is valid. </a:t>
            </a:r>
            <a:endParaRPr sz="1200" b="0" i="0" u="none" strike="noStrike" cap="none">
              <a:solidFill>
                <a:schemeClr val="dk1"/>
              </a:solidFill>
              <a:latin typeface="Calibri"/>
              <a:ea typeface="Calibri"/>
              <a:cs typeface="Calibri"/>
              <a:sym typeface="Calibri"/>
            </a:endParaRPr>
          </a:p>
        </p:txBody>
      </p:sp>
      <p:sp>
        <p:nvSpPr>
          <p:cNvPr id="2723" name="Google Shape;2723;g37fca2850e_6_223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37fca2850e_6_224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Now let’s try to complete the implementation of our basic IPv4 router and test it out.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have already completed the parser so now we just have to finish the ingress control logic and the </a:t>
            </a:r>
            <a:r>
              <a:rPr lang="en-US" sz="1200" b="0" i="0" u="none" strike="noStrike" cap="none" dirty="0" err="1">
                <a:solidFill>
                  <a:schemeClr val="dk1"/>
                </a:solidFill>
                <a:latin typeface="Calibri"/>
                <a:ea typeface="Calibri"/>
                <a:cs typeface="Calibri"/>
                <a:sym typeface="Calibri"/>
              </a:rPr>
              <a:t>deparser</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Note that the implementation of the compute checksum block has already been provided for us in the starter code.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Let’s examine the starter code for the ingress control block.</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see that it applies one table called ipv4_lpm, which is defined here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This is the same routing table that we have been discussing throughout this tutorial.</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ipv4_lpm table can invoke three actions: ipv4_forward, drop, and </a:t>
            </a:r>
            <a:r>
              <a:rPr lang="en-US" sz="1200" b="0" i="0" u="none" strike="noStrike" cap="none" dirty="0" err="1">
                <a:solidFill>
                  <a:schemeClr val="dk1"/>
                </a:solidFill>
                <a:latin typeface="Calibri"/>
                <a:ea typeface="Calibri"/>
                <a:cs typeface="Calibri"/>
                <a:sym typeface="Calibri"/>
              </a:rPr>
              <a:t>NoAction</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err="1">
                <a:solidFill>
                  <a:schemeClr val="dk1"/>
                </a:solidFill>
                <a:latin typeface="Calibri"/>
                <a:ea typeface="Calibri"/>
                <a:cs typeface="Calibri"/>
                <a:sym typeface="Calibri"/>
              </a:rPr>
              <a:t>NoAction</a:t>
            </a:r>
            <a:r>
              <a:rPr lang="en-US" sz="1200" b="0" i="0" u="none" strike="noStrike" cap="none" dirty="0">
                <a:solidFill>
                  <a:schemeClr val="dk1"/>
                </a:solidFill>
                <a:latin typeface="Calibri"/>
                <a:ea typeface="Calibri"/>
                <a:cs typeface="Calibri"/>
                <a:sym typeface="Calibri"/>
              </a:rPr>
              <a:t> is defined in core.p4</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drop action has already been implemented here in the starter code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So all we need to do is complete the implementation of the ipv4_forward action</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This action must perform 4 operations:</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It must set the egress port of the packet to the port number provided by the data plane. We do this by setting the </a:t>
            </a:r>
            <a:r>
              <a:rPr lang="en-US" sz="1200" b="0" i="0" u="none" strike="noStrike" cap="none" dirty="0" err="1">
                <a:solidFill>
                  <a:schemeClr val="dk1"/>
                </a:solidFill>
                <a:latin typeface="Calibri"/>
                <a:ea typeface="Calibri"/>
                <a:cs typeface="Calibri"/>
                <a:sym typeface="Calibri"/>
              </a:rPr>
              <a:t>standard_metadata.egress_spec</a:t>
            </a:r>
            <a:r>
              <a:rPr lang="en-US" sz="1200" b="0" i="0" u="none" strike="noStrike" cap="none" dirty="0">
                <a:solidFill>
                  <a:schemeClr val="dk1"/>
                </a:solidFill>
                <a:latin typeface="Calibri"/>
                <a:ea typeface="Calibri"/>
                <a:cs typeface="Calibri"/>
                <a:sym typeface="Calibri"/>
              </a:rPr>
              <a:t> field</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It must update the packet’s source MAC address with the MAC address of the switch, or in other words, the packet’s current destination MAC address</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It must update the packet’s destination MAC address with the address of the next hop, so the address provided by the control plane</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And it must decrement the TTL field</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At this point we have a fully functional data plane for a basic IPv4 router</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testing infrastructure for this exercise implements a static control plane that simply adds a couple of entries to the ipv4_lpm table on each switch.</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Let’s take a quick look the table entries that will be added for switch s1.</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first line …</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To compile the P4 program, build the simple triangle topology in </a:t>
            </a:r>
            <a:r>
              <a:rPr lang="en-US" sz="1200" b="0" i="0" u="none" strike="noStrike" cap="none" dirty="0" err="1">
                <a:solidFill>
                  <a:schemeClr val="dk1"/>
                </a:solidFill>
                <a:latin typeface="Calibri"/>
                <a:ea typeface="Calibri"/>
                <a:cs typeface="Calibri"/>
                <a:sym typeface="Calibri"/>
              </a:rPr>
              <a:t>Mininet</a:t>
            </a:r>
            <a:r>
              <a:rPr lang="en-US" sz="1200" b="0" i="0" u="none" strike="noStrike" cap="none" dirty="0">
                <a:solidFill>
                  <a:schemeClr val="dk1"/>
                </a:solidFill>
                <a:latin typeface="Calibri"/>
                <a:ea typeface="Calibri"/>
                <a:cs typeface="Calibri"/>
                <a:sym typeface="Calibri"/>
              </a:rPr>
              <a:t>, and add the table entries all we have to do is run the </a:t>
            </a:r>
            <a:r>
              <a:rPr lang="en-US" sz="1200" b="0" i="0" u="none" strike="noStrike" cap="none" dirty="0" err="1">
                <a:solidFill>
                  <a:schemeClr val="dk1"/>
                </a:solidFill>
                <a:latin typeface="Calibri"/>
                <a:ea typeface="Calibri"/>
                <a:cs typeface="Calibri"/>
                <a:sym typeface="Calibri"/>
              </a:rPr>
              <a:t>run.sh</a:t>
            </a:r>
            <a:r>
              <a:rPr lang="en-US" sz="1200" b="0" i="0" u="none" strike="noStrike" cap="none" dirty="0">
                <a:solidFill>
                  <a:schemeClr val="dk1"/>
                </a:solidFill>
                <a:latin typeface="Calibri"/>
                <a:ea typeface="Calibri"/>
                <a:cs typeface="Calibri"/>
                <a:sym typeface="Calibri"/>
              </a:rPr>
              <a:t> script.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err="1">
                <a:solidFill>
                  <a:schemeClr val="dk1"/>
                </a:solidFill>
                <a:latin typeface="Calibri"/>
                <a:ea typeface="Calibri"/>
                <a:cs typeface="Calibri"/>
                <a:sym typeface="Calibri"/>
              </a:rPr>
              <a:t>pingall</a:t>
            </a:r>
            <a:endParaRPr sz="1200" b="0" i="0" u="none" strike="noStrike" cap="none" dirty="0">
              <a:solidFill>
                <a:schemeClr val="dk1"/>
              </a:solidFill>
              <a:latin typeface="Calibri"/>
              <a:ea typeface="Calibri"/>
              <a:cs typeface="Calibri"/>
              <a:sym typeface="Calibri"/>
            </a:endParaRPr>
          </a:p>
        </p:txBody>
      </p:sp>
      <p:sp>
        <p:nvSpPr>
          <p:cNvPr id="2731" name="Google Shape;2731;g37fca2850e_6_2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g37fca2850e_6_224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will call our new protocol </a:t>
            </a:r>
            <a:r>
              <a:rPr lang="en-US" sz="1200" b="0" i="0" u="none" strike="noStrike" cap="none" dirty="0" err="1">
                <a:solidFill>
                  <a:schemeClr val="dk1"/>
                </a:solidFill>
                <a:latin typeface="Calibri"/>
                <a:ea typeface="Calibri"/>
                <a:cs typeface="Calibri"/>
                <a:sym typeface="Calibri"/>
              </a:rPr>
              <a:t>myTunnel</a:t>
            </a:r>
            <a:r>
              <a:rPr lang="en-US" sz="1200" b="0" i="0" u="none" strike="noStrike" cap="none" dirty="0">
                <a:solidFill>
                  <a:schemeClr val="dk1"/>
                </a:solidFill>
                <a:latin typeface="Calibri"/>
                <a:ea typeface="Calibri"/>
                <a:cs typeface="Calibri"/>
                <a:sym typeface="Calibri"/>
              </a:rPr>
              <a:t> and it will be used to encapsulate IP packets.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a:t>
            </a:r>
            <a:r>
              <a:rPr lang="en-US" sz="1200" b="0" i="0" u="none" strike="noStrike" cap="none" dirty="0" err="1">
                <a:solidFill>
                  <a:schemeClr val="dk1"/>
                </a:solidFill>
                <a:latin typeface="Calibri"/>
                <a:ea typeface="Calibri"/>
                <a:cs typeface="Calibri"/>
                <a:sym typeface="Calibri"/>
              </a:rPr>
              <a:t>myTunnel</a:t>
            </a:r>
            <a:r>
              <a:rPr lang="en-US" sz="1200" b="0" i="0" u="none" strike="noStrike" cap="none" dirty="0">
                <a:solidFill>
                  <a:schemeClr val="dk1"/>
                </a:solidFill>
                <a:latin typeface="Calibri"/>
                <a:ea typeface="Calibri"/>
                <a:cs typeface="Calibri"/>
                <a:sym typeface="Calibri"/>
              </a:rPr>
              <a:t> header will have two fields: </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a:t>
            </a:r>
            <a:r>
              <a:rPr lang="en-US" sz="1200" b="0" i="0" u="none" strike="noStrike" cap="none" dirty="0" err="1">
                <a:solidFill>
                  <a:schemeClr val="dk1"/>
                </a:solidFill>
                <a:latin typeface="Calibri"/>
                <a:ea typeface="Calibri"/>
                <a:cs typeface="Calibri"/>
                <a:sym typeface="Calibri"/>
              </a:rPr>
              <a:t>proto_id</a:t>
            </a:r>
            <a:r>
              <a:rPr lang="en-US" sz="1200" b="0" i="0" u="none" strike="noStrike" cap="none" dirty="0">
                <a:solidFill>
                  <a:schemeClr val="dk1"/>
                </a:solidFill>
                <a:latin typeface="Calibri"/>
                <a:ea typeface="Calibri"/>
                <a:cs typeface="Calibri"/>
                <a:sym typeface="Calibri"/>
              </a:rPr>
              <a:t> field is used to determine the type of packet being encapsulated. In this exercise, we will only examine encapsulating IPv4 packets.</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a:t>
            </a:r>
            <a:r>
              <a:rPr lang="en-US" sz="1200" b="0" i="0" u="none" strike="noStrike" cap="none" dirty="0" err="1">
                <a:solidFill>
                  <a:schemeClr val="dk1"/>
                </a:solidFill>
                <a:latin typeface="Calibri"/>
                <a:ea typeface="Calibri"/>
                <a:cs typeface="Calibri"/>
                <a:sym typeface="Calibri"/>
              </a:rPr>
              <a:t>dest_i</a:t>
            </a:r>
            <a:r>
              <a:rPr lang="en-US" altLang="zh-Hans" sz="1200" b="0" i="0" u="none" strike="noStrike" cap="none" dirty="0" err="1">
                <a:solidFill>
                  <a:schemeClr val="dk1"/>
                </a:solidFill>
                <a:latin typeface="Calibri"/>
                <a:ea typeface="Calibri"/>
                <a:cs typeface="Calibri"/>
                <a:sym typeface="Calibri"/>
              </a:rPr>
              <a:t>d</a:t>
            </a:r>
            <a:r>
              <a:rPr lang="en-US" sz="1200" b="0" i="0" u="none" strike="noStrike" cap="none" dirty="0">
                <a:solidFill>
                  <a:schemeClr val="dk1"/>
                </a:solidFill>
                <a:latin typeface="Calibri"/>
                <a:ea typeface="Calibri"/>
                <a:cs typeface="Calibri"/>
                <a:sym typeface="Calibri"/>
              </a:rPr>
              <a:t> field is, as the name suggests, the ID of the destination host.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Our goal will be to update the router so that it can recognize both tunneled IP packets as well as normal IP packets.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If the router sees a tunneled IP packet then it should perform forwarding using the destination ID field in the </a:t>
            </a:r>
            <a:r>
              <a:rPr lang="en-US" sz="1200" b="0" i="0" u="none" strike="noStrike" cap="none" dirty="0" err="1">
                <a:solidFill>
                  <a:schemeClr val="dk1"/>
                </a:solidFill>
                <a:latin typeface="Calibri"/>
                <a:ea typeface="Calibri"/>
                <a:cs typeface="Calibri"/>
                <a:sym typeface="Calibri"/>
              </a:rPr>
              <a:t>myTunnel</a:t>
            </a:r>
            <a:r>
              <a:rPr lang="en-US" sz="1200" b="0" i="0" u="none" strike="noStrike" cap="none" dirty="0">
                <a:solidFill>
                  <a:schemeClr val="dk1"/>
                </a:solidFill>
                <a:latin typeface="Calibri"/>
                <a:ea typeface="Calibri"/>
                <a:cs typeface="Calibri"/>
                <a:sym typeface="Calibri"/>
              </a:rPr>
              <a:t> header.</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If the router sees a normal IP packet then it should perform IP routing as usual.</a:t>
            </a:r>
            <a:endParaRPr sz="1200" b="0" i="0" u="none" strike="noStrike" cap="none" dirty="0">
              <a:solidFill>
                <a:schemeClr val="dk1"/>
              </a:solidFill>
              <a:latin typeface="Calibri"/>
              <a:ea typeface="Calibri"/>
              <a:cs typeface="Calibri"/>
              <a:sym typeface="Calibri"/>
            </a:endParaRPr>
          </a:p>
        </p:txBody>
      </p:sp>
      <p:sp>
        <p:nvSpPr>
          <p:cNvPr id="2738" name="Google Shape;2738;g37fca2850e_6_2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7fca2850e_4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46" name="Google Shape;846;g37fca2850e_4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37fca2850e_6_2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5" name="Google Shape;2745;g37fca2850e_6_2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746" name="Google Shape;2746;g37fca2850e_6_22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37fca2850e_6_2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753" name="Google Shape;2753;g37fca2850e_6_2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37fca2850e_6_23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811" name="Google Shape;2811;g37fca2850e_6_2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37fca2850e_6_23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g37fca2850e_6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37fca2850e_6_232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825" name="Google Shape;2825;g37fca2850e_6_2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g37fca2850e_6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1" name="Google Shape;2831;g37fca2850e_6_2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832" name="Google Shape;2832;g37fca2850e_6_233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55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0"/>
        <p:cNvGrpSpPr/>
        <p:nvPr/>
      </p:nvGrpSpPr>
      <p:grpSpPr>
        <a:xfrm>
          <a:off x="0" y="0"/>
          <a:ext cx="0" cy="0"/>
          <a:chOff x="0" y="0"/>
          <a:chExt cx="0" cy="0"/>
        </a:xfrm>
      </p:grpSpPr>
      <p:sp>
        <p:nvSpPr>
          <p:cNvPr id="2841" name="Google Shape;2841;g37fca2850e_6_260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842" name="Google Shape;2842;g37fca2850e_6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8"/>
        <p:cNvGrpSpPr/>
        <p:nvPr/>
      </p:nvGrpSpPr>
      <p:grpSpPr>
        <a:xfrm>
          <a:off x="0" y="0"/>
          <a:ext cx="0" cy="0"/>
          <a:chOff x="0" y="0"/>
          <a:chExt cx="0" cy="0"/>
        </a:xfrm>
      </p:grpSpPr>
      <p:sp>
        <p:nvSpPr>
          <p:cNvPr id="2849" name="Google Shape;2849;g3bbe2929f6_6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850" name="Google Shape;2850;g3bbe2929f6_6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2"/>
        <p:cNvGrpSpPr/>
        <p:nvPr/>
      </p:nvGrpSpPr>
      <p:grpSpPr>
        <a:xfrm>
          <a:off x="0" y="0"/>
          <a:ext cx="0" cy="0"/>
          <a:chOff x="0" y="0"/>
          <a:chExt cx="0" cy="0"/>
        </a:xfrm>
      </p:grpSpPr>
      <p:sp>
        <p:nvSpPr>
          <p:cNvPr id="2863" name="Google Shape;2863;g37fca2850e_8_1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a:t>In this session, we will look at P4Runtime which provides a target-independent and protocol-independent interface between the control plane and the data plane.</a:t>
            </a:r>
            <a:endParaRPr sz="1200" b="0" i="0" u="none" strike="noStrike" cap="none">
              <a:solidFill>
                <a:schemeClr val="dk1"/>
              </a:solidFill>
              <a:latin typeface="Calibri"/>
              <a:ea typeface="Calibri"/>
              <a:cs typeface="Calibri"/>
              <a:sym typeface="Calibri"/>
            </a:endParaRPr>
          </a:p>
        </p:txBody>
      </p:sp>
      <p:sp>
        <p:nvSpPr>
          <p:cNvPr id="2864" name="Google Shape;2864;g37fca2850e_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8"/>
        <p:cNvGrpSpPr/>
        <p:nvPr/>
      </p:nvGrpSpPr>
      <p:grpSpPr>
        <a:xfrm>
          <a:off x="0" y="0"/>
          <a:ext cx="0" cy="0"/>
          <a:chOff x="0" y="0"/>
          <a:chExt cx="0" cy="0"/>
        </a:xfrm>
      </p:grpSpPr>
      <p:sp>
        <p:nvSpPr>
          <p:cNvPr id="2869" name="Google Shape;2869;g37fca2850e_8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 name="Google Shape;2870;g37fca2850e_8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Before diving into P4Runtime, let’s briefly review the software tools introduced in the previous session.</a:t>
            </a:r>
            <a:endParaRPr sz="1200" b="0" i="0" u="none" strike="noStrike" cap="none">
              <a:solidFill>
                <a:schemeClr val="dk1"/>
              </a:solidFill>
              <a:latin typeface="Calibri"/>
              <a:ea typeface="Calibri"/>
              <a:cs typeface="Calibri"/>
              <a:sym typeface="Calibri"/>
            </a:endParaRPr>
          </a:p>
        </p:txBody>
      </p:sp>
      <p:sp>
        <p:nvSpPr>
          <p:cNvPr id="2871" name="Google Shape;2871;g37fca2850e_8_137: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7fca2850e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37fca2850e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854" name="Google Shape;854;g37fca2850e_17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6</a:t>
            </a:fld>
            <a:endParaRPr sz="1400">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g3bbe2929f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As a user, you start with a P4 program.</a:t>
            </a:r>
            <a:endParaRPr/>
          </a:p>
          <a:p>
            <a:pPr marL="457200" marR="0" lvl="0" indent="-304800" algn="l" rtl="0">
              <a:spcBef>
                <a:spcPts val="0"/>
              </a:spcBef>
              <a:spcAft>
                <a:spcPts val="0"/>
              </a:spcAft>
              <a:buClr>
                <a:schemeClr val="dk1"/>
              </a:buClr>
              <a:buSzPts val="1200"/>
              <a:buFont typeface="Calibri"/>
              <a:buChar char="-"/>
            </a:pPr>
            <a:r>
              <a:rPr lang="en-US"/>
              <a:t>Use the compiler to generate a target-specific configuration blob. - test.json in case of BMv2</a:t>
            </a:r>
            <a:endParaRPr/>
          </a:p>
          <a:p>
            <a:pPr marL="457200" marR="0" lvl="0" indent="-304800" algn="l" rtl="0">
              <a:spcBef>
                <a:spcPts val="0"/>
              </a:spcBef>
              <a:spcAft>
                <a:spcPts val="0"/>
              </a:spcAft>
              <a:buClr>
                <a:schemeClr val="dk1"/>
              </a:buClr>
              <a:buSzPts val="1200"/>
              <a:buFont typeface="Calibri"/>
              <a:buChar char="-"/>
            </a:pPr>
            <a:r>
              <a:rPr lang="en-US"/>
              <a:t>The compiler also generate a special file called P4Info that will be needed to install table entries at runtime (we’ll explain this in details later)</a:t>
            </a:r>
            <a:endParaRPr/>
          </a:p>
          <a:p>
            <a:pPr marL="457200" marR="0" lvl="0" indent="-304800" algn="l" rtl="0">
              <a:spcBef>
                <a:spcPts val="0"/>
              </a:spcBef>
              <a:spcAft>
                <a:spcPts val="0"/>
              </a:spcAft>
              <a:buClr>
                <a:schemeClr val="dk1"/>
              </a:buClr>
              <a:buSzPts val="1200"/>
              <a:buFont typeface="Calibri"/>
              <a:buChar char="-"/>
            </a:pPr>
            <a:r>
              <a:rPr lang="en-US"/>
              <a:t>Start the switch which at this state doesn’t know how to process packets as we have not loaded the P4 program</a:t>
            </a:r>
            <a:endParaRPr/>
          </a:p>
          <a:p>
            <a:pPr marL="457200" marR="0" lvl="0" indent="-304800" algn="l" rtl="0">
              <a:spcBef>
                <a:spcPts val="0"/>
              </a:spcBef>
              <a:spcAft>
                <a:spcPts val="0"/>
              </a:spcAft>
              <a:buClr>
                <a:schemeClr val="dk1"/>
              </a:buClr>
              <a:buSzPts val="1200"/>
              <a:buFont typeface="Calibri"/>
              <a:buChar char="-"/>
            </a:pPr>
            <a:r>
              <a:rPr lang="en-US"/>
              <a:t>Using a P4Runtime static controller, install flow rules that are specified in a runtime.json file</a:t>
            </a:r>
            <a:endParaRPr/>
          </a:p>
          <a:p>
            <a:pPr marL="457200" marR="0" lvl="0" indent="-304800" algn="l" rtl="0">
              <a:spcBef>
                <a:spcPts val="0"/>
              </a:spcBef>
              <a:spcAft>
                <a:spcPts val="0"/>
              </a:spcAft>
              <a:buClr>
                <a:schemeClr val="dk1"/>
              </a:buClr>
              <a:buSzPts val="1200"/>
              <a:buFont typeface="Calibri"/>
              <a:buChar char="-"/>
            </a:pPr>
            <a:r>
              <a:rPr lang="en-US"/>
              <a:t>Bring up the network by connecting mininet hosts through linux virtual interfaces</a:t>
            </a:r>
            <a:endParaRPr/>
          </a:p>
          <a:p>
            <a:pPr marL="457200" marR="0" lvl="0" indent="-304800" algn="l" rtl="0">
              <a:spcBef>
                <a:spcPts val="0"/>
              </a:spcBef>
              <a:spcAft>
                <a:spcPts val="0"/>
              </a:spcAft>
              <a:buClr>
                <a:schemeClr val="dk1"/>
              </a:buClr>
              <a:buSzPts val="1200"/>
              <a:buFont typeface="Calibri"/>
              <a:buChar char="-"/>
            </a:pPr>
            <a:r>
              <a:rPr lang="en-US"/>
              <a:t>In addition, BMv2 also provides debugging and logging functionality.</a:t>
            </a:r>
            <a:endParaRPr/>
          </a:p>
          <a:p>
            <a:pPr marL="457200" marR="0" lvl="0" indent="-304800" algn="l" rtl="0">
              <a:spcBef>
                <a:spcPts val="0"/>
              </a:spcBef>
              <a:spcAft>
                <a:spcPts val="0"/>
              </a:spcAft>
              <a:buClr>
                <a:schemeClr val="dk1"/>
              </a:buClr>
              <a:buSzPts val="1200"/>
              <a:buFont typeface="Calibri"/>
              <a:buChar char="-"/>
            </a:pPr>
            <a:r>
              <a:rPr lang="en-US"/>
              <a:t>Let’s see what happens under the hood</a:t>
            </a:r>
            <a:endParaRPr/>
          </a:p>
        </p:txBody>
      </p:sp>
      <p:sp>
        <p:nvSpPr>
          <p:cNvPr id="2877" name="Google Shape;2877;g3bbe2929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g3bbe2929f6_8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9" name="Google Shape;2939;g3bbe2929f6_8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2940" name="Google Shape;2940;g3bbe2929f6_80_3: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61</a:t>
            </a:fld>
            <a:endParaRPr sz="1400">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g3bbe2929f6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a:t>Step 1 - The compiler is invoked with various flags to create the JSON config and P4Info file</a:t>
            </a:r>
            <a:endParaRPr sz="1200" b="0" i="0" u="none" strike="noStrike" cap="none">
              <a:solidFill>
                <a:schemeClr val="dk1"/>
              </a:solidFill>
              <a:latin typeface="Calibri"/>
              <a:ea typeface="Calibri"/>
              <a:cs typeface="Calibri"/>
              <a:sym typeface="Calibri"/>
            </a:endParaRPr>
          </a:p>
        </p:txBody>
      </p:sp>
      <p:sp>
        <p:nvSpPr>
          <p:cNvPr id="2947" name="Google Shape;2947;g3bbe2929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g3bbe2929f6_8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2" name="Google Shape;2962;g3bbe2929f6_8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2963" name="Google Shape;2963;g3bbe2929f6_80_15: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63</a:t>
            </a:fld>
            <a:endParaRPr sz="1400">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3bbe2929f6_8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3bbe2929f6_8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009" name="Google Shape;3009;g3bbe2929f6_80_6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64</a:t>
            </a:fld>
            <a:endParaRPr sz="1400">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g37fca2850e_8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0" name="Google Shape;3060;g37fca2850e_8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In this session, I will:</a:t>
            </a:r>
            <a:endParaRPr/>
          </a:p>
          <a:p>
            <a:pPr marL="457200" marR="0" lvl="0" indent="-304800" algn="l" rtl="0">
              <a:spcBef>
                <a:spcPts val="0"/>
              </a:spcBef>
              <a:spcAft>
                <a:spcPts val="0"/>
              </a:spcAft>
              <a:buSzPts val="1200"/>
              <a:buChar char="-"/>
            </a:pPr>
            <a:r>
              <a:rPr lang="en-US"/>
              <a:t>Give a quick overview of P4Runtime API</a:t>
            </a:r>
            <a:endParaRPr/>
          </a:p>
          <a:p>
            <a:pPr marL="457200" marR="0" lvl="0" indent="-304800" algn="l" rtl="0">
              <a:spcBef>
                <a:spcPts val="0"/>
              </a:spcBef>
              <a:spcAft>
                <a:spcPts val="0"/>
              </a:spcAft>
              <a:buSzPts val="1200"/>
              <a:buChar char="-"/>
            </a:pPr>
            <a:r>
              <a:rPr lang="en-US"/>
              <a:t>Show the workflow associated with using this API</a:t>
            </a:r>
            <a:endParaRPr/>
          </a:p>
          <a:p>
            <a:pPr marL="457200" marR="0" lvl="0" indent="-304800" algn="l" rtl="0">
              <a:spcBef>
                <a:spcPts val="0"/>
              </a:spcBef>
              <a:spcAft>
                <a:spcPts val="0"/>
              </a:spcAft>
              <a:buSzPts val="1200"/>
              <a:buChar char="-"/>
            </a:pPr>
            <a:r>
              <a:rPr lang="en-US"/>
              <a:t>We will do a exercise that uses P4Runtime to program flow rules</a:t>
            </a:r>
            <a:endParaRPr/>
          </a:p>
          <a:p>
            <a:pPr marL="457200" marR="0" lvl="0" indent="-304800" algn="l" rtl="0">
              <a:spcBef>
                <a:spcPts val="0"/>
              </a:spcBef>
              <a:spcAft>
                <a:spcPts val="0"/>
              </a:spcAft>
              <a:buSzPts val="1200"/>
              <a:buChar char="-"/>
            </a:pPr>
            <a:r>
              <a:rPr lang="en-US"/>
              <a:t>And finally, I will briefly show how this can be integrated with SDN controllers such as ONOS.</a:t>
            </a:r>
            <a:endParaRPr/>
          </a:p>
        </p:txBody>
      </p:sp>
      <p:sp>
        <p:nvSpPr>
          <p:cNvPr id="3061" name="Google Shape;3061;g37fca2850e_8_34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g37fca2850e_8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8" name="Google Shape;3068;g37fca2850e_8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These are the various components involved during the run time</a:t>
            </a:r>
            <a:endParaRPr/>
          </a:p>
          <a:p>
            <a:pPr marL="457200" marR="0" lvl="0" indent="-304800" algn="l" rtl="0">
              <a:spcBef>
                <a:spcPts val="0"/>
              </a:spcBef>
              <a:spcAft>
                <a:spcPts val="0"/>
              </a:spcAft>
              <a:buSzPts val="1200"/>
              <a:buChar char="-"/>
            </a:pPr>
            <a:r>
              <a:rPr lang="en-US"/>
              <a:t>We have some user-specified components in green and Vendor-provided components in orange.</a:t>
            </a:r>
            <a:endParaRPr/>
          </a:p>
          <a:p>
            <a:pPr marL="914400" marR="0" lvl="1" indent="-304800" algn="l" rtl="0">
              <a:spcBef>
                <a:spcPts val="0"/>
              </a:spcBef>
              <a:spcAft>
                <a:spcPts val="0"/>
              </a:spcAft>
              <a:buSzPts val="1200"/>
              <a:buChar char="-"/>
            </a:pPr>
            <a:r>
              <a:rPr lang="en-US"/>
              <a:t>Details on each box</a:t>
            </a:r>
            <a:endParaRPr/>
          </a:p>
          <a:p>
            <a:pPr marL="457200" marR="0" lvl="0" indent="-304800" algn="l" rtl="0">
              <a:spcBef>
                <a:spcPts val="0"/>
              </a:spcBef>
              <a:spcAft>
                <a:spcPts val="0"/>
              </a:spcAft>
              <a:buSzPts val="1200"/>
              <a:buChar char="-"/>
            </a:pPr>
            <a:r>
              <a:rPr lang="en-US"/>
              <a:t>Once you have the control plane and the data plane ready, we would need a mechanism for them to communicate and understand the same protocol.</a:t>
            </a:r>
            <a:endParaRPr/>
          </a:p>
        </p:txBody>
      </p:sp>
      <p:sp>
        <p:nvSpPr>
          <p:cNvPr id="3069" name="Google Shape;3069;g37fca2850e_8_35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4"/>
        <p:cNvGrpSpPr/>
        <p:nvPr/>
      </p:nvGrpSpPr>
      <p:grpSpPr>
        <a:xfrm>
          <a:off x="0" y="0"/>
          <a:ext cx="0" cy="0"/>
          <a:chOff x="0" y="0"/>
          <a:chExt cx="0" cy="0"/>
        </a:xfrm>
      </p:grpSpPr>
      <p:sp>
        <p:nvSpPr>
          <p:cNvPr id="3105" name="Google Shape;3105;g37fca2850e_8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6" name="Google Shape;3106;g37fca2850e_8_3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Let’s review some of the existing approaches to achieve this</a:t>
            </a:r>
            <a:endParaRPr/>
          </a:p>
          <a:p>
            <a:pPr marL="457200" marR="0" lvl="0" indent="-304800" algn="l" rtl="0">
              <a:spcBef>
                <a:spcPts val="0"/>
              </a:spcBef>
              <a:spcAft>
                <a:spcPts val="0"/>
              </a:spcAft>
              <a:buSzPts val="1200"/>
              <a:buChar char="-"/>
            </a:pPr>
            <a:r>
              <a:rPr lang="en-US"/>
              <a:t>First, we have the auto-generated APIs by P4 compiler. These are C++ APIs that provide functionality such as add/remove flow rules etc. However, the API is tied to the P4 program. If the program changes, the API needs to change too. And you would need to restart the controller.</a:t>
            </a:r>
            <a:endParaRPr/>
          </a:p>
          <a:p>
            <a:pPr marL="457200" marR="0" lvl="0" indent="-304800" algn="l" rtl="0">
              <a:spcBef>
                <a:spcPts val="0"/>
              </a:spcBef>
              <a:spcAft>
                <a:spcPts val="0"/>
              </a:spcAft>
              <a:buSzPts val="1200"/>
              <a:buChar char="-"/>
            </a:pPr>
            <a:r>
              <a:rPr lang="en-US"/>
              <a:t>Next is BMv2 CLI, which we have been using so far for the exercises. This API is program-independent</a:t>
            </a:r>
            <a:endParaRPr/>
          </a:p>
          <a:p>
            <a:pPr marL="914400" marR="0" lvl="1" indent="-304800" algn="l" rtl="0">
              <a:spcBef>
                <a:spcPts val="0"/>
              </a:spcBef>
              <a:spcAft>
                <a:spcPts val="0"/>
              </a:spcAft>
              <a:buSzPts val="1200"/>
              <a:buChar char="-"/>
            </a:pPr>
            <a:r>
              <a:rPr lang="en-US"/>
              <a:t>Meaning that the API doesn’t change when the P4 program changes</a:t>
            </a:r>
            <a:endParaRPr/>
          </a:p>
          <a:p>
            <a:pPr marL="914400" marR="0" lvl="1" indent="-304800" algn="l" rtl="0">
              <a:spcBef>
                <a:spcPts val="0"/>
              </a:spcBef>
              <a:spcAft>
                <a:spcPts val="0"/>
              </a:spcAft>
              <a:buSzPts val="1200"/>
              <a:buChar char="-"/>
            </a:pPr>
            <a:r>
              <a:rPr lang="en-US"/>
              <a:t>However, this API is tied to a specific target - BMv2 and cannot be ported to other targets.</a:t>
            </a:r>
            <a:endParaRPr/>
          </a:p>
          <a:p>
            <a:pPr marL="457200" marR="0" lvl="0" indent="-304800" algn="l" rtl="0">
              <a:spcBef>
                <a:spcPts val="0"/>
              </a:spcBef>
              <a:spcAft>
                <a:spcPts val="0"/>
              </a:spcAft>
              <a:buSzPts val="1200"/>
              <a:buChar char="-"/>
            </a:pPr>
            <a:r>
              <a:rPr lang="en-US"/>
              <a:t>Next let’s look at OpenFlow</a:t>
            </a:r>
            <a:endParaRPr/>
          </a:p>
          <a:p>
            <a:pPr marL="914400" marR="0" lvl="1" indent="-304800" algn="l" rtl="0">
              <a:spcBef>
                <a:spcPts val="0"/>
              </a:spcBef>
              <a:spcAft>
                <a:spcPts val="0"/>
              </a:spcAft>
              <a:buSzPts val="1200"/>
              <a:buChar char="-"/>
            </a:pPr>
            <a:r>
              <a:rPr lang="en-US"/>
              <a:t>OpenFlow is target-independent --- it doesn’t depend on the underlying target and architecture. You can use the same protocol for a software switch, or a harware switch from multiple vendors</a:t>
            </a:r>
            <a:endParaRPr/>
          </a:p>
          <a:p>
            <a:pPr marL="914400" marR="0" lvl="1" indent="-304800" algn="l" rtl="0">
              <a:spcBef>
                <a:spcPts val="0"/>
              </a:spcBef>
              <a:spcAft>
                <a:spcPts val="0"/>
              </a:spcAft>
              <a:buSzPts val="1200"/>
              <a:buChar char="-"/>
            </a:pPr>
            <a:r>
              <a:rPr lang="en-US"/>
              <a:t>However, the set of protocols that OpenFlow supports is baked-in and it’s not trivial to extend it.</a:t>
            </a:r>
            <a:endParaRPr/>
          </a:p>
          <a:p>
            <a:pPr marL="914400" marR="0" lvl="1" indent="-304800" algn="l" rtl="0">
              <a:spcBef>
                <a:spcPts val="0"/>
              </a:spcBef>
              <a:spcAft>
                <a:spcPts val="0"/>
              </a:spcAft>
              <a:buSzPts val="1200"/>
              <a:buChar char="-"/>
            </a:pPr>
            <a:r>
              <a:rPr lang="en-US"/>
              <a:t>For example, if we look at the basic tunneling example, OpenFlow would not be able to support the new header field.</a:t>
            </a:r>
            <a:endParaRPr/>
          </a:p>
          <a:p>
            <a:pPr marL="457200" marR="0" lvl="0" indent="-304800" algn="l" rtl="0">
              <a:spcBef>
                <a:spcPts val="0"/>
              </a:spcBef>
              <a:spcAft>
                <a:spcPts val="0"/>
              </a:spcAft>
              <a:buSzPts val="1200"/>
              <a:buChar char="-"/>
            </a:pPr>
            <a:r>
              <a:rPr lang="en-US"/>
              <a:t>Similar case with SAI</a:t>
            </a:r>
            <a:endParaRPr/>
          </a:p>
        </p:txBody>
      </p:sp>
      <p:sp>
        <p:nvSpPr>
          <p:cNvPr id="3107" name="Google Shape;3107;g37fca2850e_8_387: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2"/>
        <p:cNvGrpSpPr/>
        <p:nvPr/>
      </p:nvGrpSpPr>
      <p:grpSpPr>
        <a:xfrm>
          <a:off x="0" y="0"/>
          <a:ext cx="0" cy="0"/>
          <a:chOff x="0" y="0"/>
          <a:chExt cx="0" cy="0"/>
        </a:xfrm>
      </p:grpSpPr>
      <p:sp>
        <p:nvSpPr>
          <p:cNvPr id="3113" name="Google Shape;3113;g37fca2850e_8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4" name="Google Shape;3114;g37fca2850e_8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115" name="Google Shape;3115;g37fca2850e_8_394: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68</a:t>
            </a:fld>
            <a:endParaRPr sz="1400">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37fca2850e_8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2" name="Google Shape;3122;g37fca2850e_8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We identified two kinds of dependencies that prevent these approaches from being usable in a more general way</a:t>
            </a:r>
            <a:endParaRPr/>
          </a:p>
          <a:p>
            <a:pPr marL="914400" marR="0" lvl="1" indent="-304800" algn="l" rtl="0">
              <a:spcBef>
                <a:spcPts val="0"/>
              </a:spcBef>
              <a:spcAft>
                <a:spcPts val="0"/>
              </a:spcAft>
              <a:buSzPts val="1200"/>
              <a:buChar char="-"/>
            </a:pPr>
            <a:r>
              <a:rPr lang="en-US"/>
              <a:t>Target</a:t>
            </a:r>
            <a:endParaRPr/>
          </a:p>
          <a:p>
            <a:pPr marL="914400" marR="0" lvl="1" indent="-304800" algn="l" rtl="0">
              <a:spcBef>
                <a:spcPts val="0"/>
              </a:spcBef>
              <a:spcAft>
                <a:spcPts val="0"/>
              </a:spcAft>
              <a:buSzPts val="1200"/>
              <a:buChar char="-"/>
            </a:pPr>
            <a:r>
              <a:rPr lang="en-US"/>
              <a:t>Protocol</a:t>
            </a:r>
            <a:endParaRPr/>
          </a:p>
          <a:p>
            <a:pPr marL="457200" marR="0" lvl="0" indent="-304800" algn="l" rtl="0">
              <a:spcBef>
                <a:spcPts val="0"/>
              </a:spcBef>
              <a:spcAft>
                <a:spcPts val="0"/>
              </a:spcAft>
              <a:buSzPts val="1200"/>
              <a:buChar char="-"/>
            </a:pPr>
            <a:r>
              <a:rPr lang="en-US"/>
              <a:t>To this end, P4Runtime aims to provide a Target-independent and protocol-independent API to control the dataplane.</a:t>
            </a:r>
            <a:endParaRPr/>
          </a:p>
        </p:txBody>
      </p:sp>
      <p:sp>
        <p:nvSpPr>
          <p:cNvPr id="3123" name="Google Shape;3123;g37fca2850e_8_40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7fca2850e_6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37fca2850e_6_1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61" name="Google Shape;861;g37fca2850e_6_1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8"/>
        <p:cNvGrpSpPr/>
        <p:nvPr/>
      </p:nvGrpSpPr>
      <p:grpSpPr>
        <a:xfrm>
          <a:off x="0" y="0"/>
          <a:ext cx="0" cy="0"/>
          <a:chOff x="0" y="0"/>
          <a:chExt cx="0" cy="0"/>
        </a:xfrm>
      </p:grpSpPr>
      <p:sp>
        <p:nvSpPr>
          <p:cNvPr id="3129" name="Google Shape;3129;g37fca2850e_8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0" name="Google Shape;3130;g37fca2850e_8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P4Runtime is a framework for runtime control of P4 targets.</a:t>
            </a:r>
            <a:endParaRPr/>
          </a:p>
          <a:p>
            <a:pPr marL="76200" marR="0" lvl="0" indent="0" algn="l" rtl="0">
              <a:spcBef>
                <a:spcPts val="0"/>
              </a:spcBef>
              <a:spcAft>
                <a:spcPts val="0"/>
              </a:spcAft>
              <a:buClr>
                <a:schemeClr val="dk1"/>
              </a:buClr>
              <a:buSzPts val="1200"/>
              <a:buFont typeface="Calibri"/>
              <a:buNone/>
            </a:pPr>
            <a:r>
              <a:rPr lang="en-US"/>
              <a:t>This is an open-source project with initial contributions from Barefoot and Google - see link</a:t>
            </a:r>
            <a:endParaRPr/>
          </a:p>
          <a:p>
            <a:pPr marL="76200" marR="0" lvl="0" indent="0" algn="l" rtl="0">
              <a:spcBef>
                <a:spcPts val="0"/>
              </a:spcBef>
              <a:spcAft>
                <a:spcPts val="0"/>
              </a:spcAft>
              <a:buClr>
                <a:schemeClr val="dk1"/>
              </a:buClr>
              <a:buSzPts val="1200"/>
              <a:buFont typeface="Calibri"/>
              <a:buNone/>
            </a:pPr>
            <a:r>
              <a:rPr lang="en-US"/>
              <a:t>Explain figure on right </a:t>
            </a:r>
            <a:endParaRPr/>
          </a:p>
          <a:p>
            <a:pPr marL="76200" marR="0" lvl="0" indent="0" algn="l" rtl="0">
              <a:spcBef>
                <a:spcPts val="0"/>
              </a:spcBef>
              <a:spcAft>
                <a:spcPts val="0"/>
              </a:spcAft>
              <a:buClr>
                <a:schemeClr val="dk1"/>
              </a:buClr>
              <a:buSzPts val="1200"/>
              <a:buFont typeface="Calibri"/>
              <a:buNone/>
            </a:pPr>
            <a:r>
              <a:rPr lang="en-US"/>
              <a:t>Protobuf allows easy serialization and supports a wide range of programming languages</a:t>
            </a:r>
            <a:endParaRPr/>
          </a:p>
          <a:p>
            <a:pPr marL="76200" marR="0" lvl="0" indent="0" algn="l" rtl="0">
              <a:spcBef>
                <a:spcPts val="0"/>
              </a:spcBef>
              <a:spcAft>
                <a:spcPts val="0"/>
              </a:spcAft>
              <a:buClr>
                <a:schemeClr val="dk1"/>
              </a:buClr>
              <a:buSzPts val="1200"/>
              <a:buFont typeface="Calibri"/>
              <a:buNone/>
            </a:pPr>
            <a:r>
              <a:rPr lang="en-US"/>
              <a:t>gRPC as default transport mechanism</a:t>
            </a:r>
            <a:endParaRPr/>
          </a:p>
          <a:p>
            <a:pPr marL="76200" marR="0" lvl="0" indent="0" algn="l" rtl="0">
              <a:spcBef>
                <a:spcPts val="0"/>
              </a:spcBef>
              <a:spcAft>
                <a:spcPts val="0"/>
              </a:spcAft>
              <a:buClr>
                <a:schemeClr val="dk1"/>
              </a:buClr>
              <a:buSzPts val="1200"/>
              <a:buFont typeface="Calibri"/>
              <a:buNone/>
            </a:pPr>
            <a:r>
              <a:rPr lang="en-US"/>
              <a:t>It also enables field-reconfigurability</a:t>
            </a:r>
            <a:endParaRPr/>
          </a:p>
          <a:p>
            <a:pPr marL="76200" marR="0" lvl="0" indent="0" algn="l" rtl="0">
              <a:spcBef>
                <a:spcPts val="0"/>
              </a:spcBef>
              <a:spcAft>
                <a:spcPts val="0"/>
              </a:spcAft>
              <a:buClr>
                <a:schemeClr val="dk1"/>
              </a:buClr>
              <a:buSzPts val="1200"/>
              <a:buFont typeface="Calibri"/>
              <a:buNone/>
            </a:pPr>
            <a:r>
              <a:rPr lang="en-US"/>
              <a:t>Now, let’s jump in to the details and see how P4Runtime achieves this.</a:t>
            </a:r>
            <a:endParaRPr/>
          </a:p>
        </p:txBody>
      </p:sp>
      <p:sp>
        <p:nvSpPr>
          <p:cNvPr id="3131" name="Google Shape;3131;g37fca2850e_8_40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37fca2850e_8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37fca2850e_8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153" name="Google Shape;3153;g37fca2850e_8_429: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71</a:t>
            </a:fld>
            <a:endParaRPr sz="1400">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g37fca2850e_8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1" name="Google Shape;3161;g37fca2850e_8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162" name="Google Shape;3162;g37fca2850e_8_437: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72</a:t>
            </a:fld>
            <a:endParaRPr sz="1400">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g37fca2850e_8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0" name="Google Shape;3170;g37fca2850e_8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171" name="Google Shape;3171;g37fca2850e_8_445: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73</a:t>
            </a:fld>
            <a:endParaRPr sz="1400">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37fca2850e_8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37fca2850e_8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4"/>
        <p:cNvGrpSpPr/>
        <p:nvPr/>
      </p:nvGrpSpPr>
      <p:grpSpPr>
        <a:xfrm>
          <a:off x="0" y="0"/>
          <a:ext cx="0" cy="0"/>
          <a:chOff x="0" y="0"/>
          <a:chExt cx="0" cy="0"/>
        </a:xfrm>
      </p:grpSpPr>
      <p:sp>
        <p:nvSpPr>
          <p:cNvPr id="3185" name="Google Shape;3185;g37fca2850e_8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6" name="Google Shape;3186;g37fca2850e_8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37fca2850e_8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37fca2850e_8_4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5"/>
        <p:cNvGrpSpPr/>
        <p:nvPr/>
      </p:nvGrpSpPr>
      <p:grpSpPr>
        <a:xfrm>
          <a:off x="0" y="0"/>
          <a:ext cx="0" cy="0"/>
          <a:chOff x="0" y="0"/>
          <a:chExt cx="0" cy="0"/>
        </a:xfrm>
      </p:grpSpPr>
      <p:sp>
        <p:nvSpPr>
          <p:cNvPr id="3206" name="Google Shape;3206;g37fca2850e_8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7" name="Google Shape;3207;g37fca2850e_8_4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Here I have an excerpt from the protocol definition showing the message format for installing a table entry.</a:t>
            </a:r>
            <a:endParaRPr/>
          </a:p>
          <a:p>
            <a:pPr marL="76200" marR="0" lvl="0" indent="0" algn="l" rtl="0">
              <a:spcBef>
                <a:spcPts val="0"/>
              </a:spcBef>
              <a:spcAft>
                <a:spcPts val="0"/>
              </a:spcAft>
              <a:buClr>
                <a:schemeClr val="dk1"/>
              </a:buClr>
              <a:buSzPts val="1200"/>
              <a:buFont typeface="Calibri"/>
              <a:buNone/>
            </a:pPr>
            <a:r>
              <a:rPr lang="en-US"/>
              <a:t>Explain each line in the code.</a:t>
            </a:r>
            <a:endParaRPr/>
          </a:p>
          <a:p>
            <a:pPr marL="76200" marR="0" lvl="0" indent="0" algn="l" rtl="0">
              <a:spcBef>
                <a:spcPts val="0"/>
              </a:spcBef>
              <a:spcAft>
                <a:spcPts val="0"/>
              </a:spcAft>
              <a:buClr>
                <a:schemeClr val="dk1"/>
              </a:buClr>
              <a:buSzPts val="1200"/>
              <a:buFont typeface="Calibri"/>
              <a:buNone/>
            </a:pPr>
            <a:r>
              <a:rPr lang="en-US"/>
              <a:t>Now, both the control plane and the dataplane have to agree on this message format. Let’s see how P4Runtime achieves this.</a:t>
            </a:r>
            <a:endParaRPr/>
          </a:p>
        </p:txBody>
      </p:sp>
      <p:sp>
        <p:nvSpPr>
          <p:cNvPr id="3208" name="Google Shape;3208;g37fca2850e_8_47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2"/>
        <p:cNvGrpSpPr/>
        <p:nvPr/>
      </p:nvGrpSpPr>
      <p:grpSpPr>
        <a:xfrm>
          <a:off x="0" y="0"/>
          <a:ext cx="0" cy="0"/>
          <a:chOff x="0" y="0"/>
          <a:chExt cx="0" cy="0"/>
        </a:xfrm>
      </p:grpSpPr>
      <p:sp>
        <p:nvSpPr>
          <p:cNvPr id="3223" name="Google Shape;3223;g37fca2850e_8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4" name="Google Shape;3224;g37fca2850e_8_4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a:t>The answer is P4Info.</a:t>
            </a:r>
            <a:endParaRPr/>
          </a:p>
          <a:p>
            <a:pPr marL="0" marR="0" lvl="0" indent="0" algn="l" rtl="0">
              <a:spcBef>
                <a:spcPts val="0"/>
              </a:spcBef>
              <a:spcAft>
                <a:spcPts val="0"/>
              </a:spcAft>
              <a:buClr>
                <a:schemeClr val="dk1"/>
              </a:buClr>
              <a:buSzPts val="1200"/>
              <a:buFont typeface="Calibri"/>
              <a:buNone/>
            </a:pPr>
            <a:r>
              <a:rPr lang="en-US"/>
              <a:t>Similar to the target-specific configuration blob, the compiler also generates a file called p4info. This contains the description of all the tables that is needed for runtime control.</a:t>
            </a:r>
            <a:endParaRPr/>
          </a:p>
          <a:p>
            <a:pPr marL="0" marR="0" lvl="0" indent="0" algn="l" rtl="0">
              <a:spcBef>
                <a:spcPts val="0"/>
              </a:spcBef>
              <a:spcAft>
                <a:spcPts val="0"/>
              </a:spcAft>
              <a:buClr>
                <a:schemeClr val="dk1"/>
              </a:buClr>
              <a:buSzPts val="1200"/>
              <a:buFont typeface="Calibri"/>
              <a:buNone/>
            </a:pPr>
            <a:r>
              <a:rPr lang="en-US"/>
              <a:t>This is shared between the control plane and the data plane.</a:t>
            </a:r>
            <a:endParaRPr/>
          </a:p>
          <a:p>
            <a:pPr marL="0" marR="0" lvl="0" indent="0" algn="l" rtl="0">
              <a:spcBef>
                <a:spcPts val="0"/>
              </a:spcBef>
              <a:spcAft>
                <a:spcPts val="0"/>
              </a:spcAft>
              <a:buClr>
                <a:schemeClr val="dk1"/>
              </a:buClr>
              <a:buSzPts val="1200"/>
              <a:buFont typeface="Calibri"/>
              <a:buNone/>
            </a:pPr>
            <a:r>
              <a:rPr lang="en-US"/>
              <a:t>Defines the “contract” between the two planes.</a:t>
            </a:r>
            <a:endParaRPr/>
          </a:p>
          <a:p>
            <a:pPr marL="0" marR="0" lvl="0" indent="0" algn="l" rtl="0">
              <a:spcBef>
                <a:spcPts val="0"/>
              </a:spcBef>
              <a:spcAft>
                <a:spcPts val="0"/>
              </a:spcAft>
              <a:buClr>
                <a:schemeClr val="dk1"/>
              </a:buClr>
              <a:buSzPts val="1200"/>
              <a:buFont typeface="Calibri"/>
              <a:buNone/>
            </a:pPr>
            <a:r>
              <a:rPr lang="en-US"/>
              <a:t>The file format is based on protobuf, and you can see the definition at the link.</a:t>
            </a:r>
            <a:endParaRPr/>
          </a:p>
          <a:p>
            <a:pPr marL="0" marR="0" lvl="0" indent="0" algn="l" rtl="0">
              <a:spcBef>
                <a:spcPts val="0"/>
              </a:spcBef>
              <a:spcAft>
                <a:spcPts val="0"/>
              </a:spcAft>
              <a:buClr>
                <a:schemeClr val="dk1"/>
              </a:buClr>
              <a:buSzPts val="1200"/>
              <a:buFont typeface="Calibri"/>
              <a:buNone/>
            </a:pPr>
            <a:r>
              <a:rPr lang="en-US"/>
              <a:t>One thing to note is that the output is target-independent.</a:t>
            </a:r>
            <a:endParaRPr/>
          </a:p>
        </p:txBody>
      </p:sp>
      <p:sp>
        <p:nvSpPr>
          <p:cNvPr id="3225" name="Google Shape;3225;g37fca2850e_8_49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2"/>
        <p:cNvGrpSpPr/>
        <p:nvPr/>
      </p:nvGrpSpPr>
      <p:grpSpPr>
        <a:xfrm>
          <a:off x="0" y="0"/>
          <a:ext cx="0" cy="0"/>
          <a:chOff x="0" y="0"/>
          <a:chExt cx="0" cy="0"/>
        </a:xfrm>
      </p:grpSpPr>
      <p:sp>
        <p:nvSpPr>
          <p:cNvPr id="3253" name="Google Shape;3253;g37fca2850e_8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4" name="Google Shape;3254;g37fca2850e_8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Let’s look at a concrete example to make this more clear.</a:t>
            </a:r>
            <a:endParaRPr/>
          </a:p>
          <a:p>
            <a:pPr marL="76200" marR="0" lvl="0" indent="0" algn="l" rtl="0">
              <a:spcBef>
                <a:spcPts val="0"/>
              </a:spcBef>
              <a:spcAft>
                <a:spcPts val="0"/>
              </a:spcAft>
              <a:buClr>
                <a:schemeClr val="dk1"/>
              </a:buClr>
              <a:buSzPts val="1200"/>
              <a:buFont typeface="Calibri"/>
              <a:buNone/>
            </a:pPr>
            <a:r>
              <a:rPr lang="en-US"/>
              <a:t>Go through each line.</a:t>
            </a:r>
            <a:endParaRPr/>
          </a:p>
        </p:txBody>
      </p:sp>
      <p:sp>
        <p:nvSpPr>
          <p:cNvPr id="3255" name="Google Shape;3255;g37fca2850e_8_52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7fca2850e_6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37fca2850e_6_15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and this whole programmable data-plane movement is really a logical extension to what many of you probably think of as software defined networking.</a:t>
            </a:r>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I think its fair to say that SDN has really changed the way we operate big networks, for the better</a:t>
            </a:r>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OpenFlow is of course a key protocol that enables SDN, and it standardized a way to interact with the switch. So how to add/remove table entries, query statistics, and so forth. This protocol is what gives us runtime control over the network devices.</a:t>
            </a:r>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OpenFlow also standardized the model that we can use to program network devices, that is, it identified the match/action abstraction.</a:t>
            </a:r>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SDN also brought about the concept of logically centralized control of our network. And this is convenient because it can really help simplify the control-plane since we no longer have to wait for distributed algorithms to converge and we can have one central view of our network.</a:t>
            </a:r>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However, this approach to SDN was running into some issues.</a:t>
            </a:r>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One issue was that as data plane protocols changed and evolved, it required us to update the standards that we use for that southbound interface between the controller and the switch.</a:t>
            </a:r>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If you take a look at OpenFlow, the first version supported 12 header fields that you can match on, and now there are 40. So OpenFlow has already expanded quite a lot and will continue to do so as data-plane protocols continue to change and new ones are created. And as we all know, that process of making changes to a standard can take quite a long time. But what takes even longer is that you know have to update your switching chip ASIC to support the new data-plane protocol.</a:t>
            </a:r>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Another issue with this approach is the limited interoperability between vendors that provide SDN enabled switch chips. Some speak OpenFlow, others speak netconf, while others might speak some other SDN protocol. And these differences in the southbound interface must be handled at the SDN controller, which can be quite cumbersome.</a:t>
            </a:r>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Additionally, this approach provides limited programmability. When you buy an SDN enabled switch, it will support some fixed set of fields you can match on and some fixed set of actions that can be performed upon meeting the match criteria, but you can’t fundamentally change that set of match fields or that set of actions.</a:t>
            </a:r>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So these are exactly the issues that P4 and P4Runtime attempt to address.</a:t>
            </a:r>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So the way to think about it is that OpenFlow and this traditional SDN model are really designed to give those who own and operate big networks, control over the control-plane. P4 is now meant to give network operators control over the data-plane.</a:t>
            </a:r>
            <a:endParaRPr/>
          </a:p>
          <a:p>
            <a:pPr marL="457200" marR="0" lvl="0" indent="-2286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69" name="Google Shape;869;g37fca2850e_6_1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Calibri"/>
                <a:ea typeface="Calibri"/>
                <a:cs typeface="Calibri"/>
                <a:sym typeface="Calibri"/>
              </a:rPr>
              <a:t>8</a:t>
            </a:fld>
            <a:endParaRPr sz="14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g37fca2850e_8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2" name="Google Shape;3272;g37fca2850e_8_5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Now, let’s return to the messaging format specified by P4Runtime  and see an example for adding a new table entry.</a:t>
            </a:r>
            <a:endParaRPr/>
          </a:p>
          <a:p>
            <a:pPr marL="457200" marR="0" lvl="0" indent="-304800" algn="l" rtl="0">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Protobuf bytes encoding in ASCII format</a:t>
            </a:r>
            <a:endParaRPr/>
          </a:p>
        </p:txBody>
      </p:sp>
      <p:sp>
        <p:nvSpPr>
          <p:cNvPr id="3273" name="Google Shape;3273;g37fca2850e_8_54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6"/>
        <p:cNvGrpSpPr/>
        <p:nvPr/>
      </p:nvGrpSpPr>
      <p:grpSpPr>
        <a:xfrm>
          <a:off x="0" y="0"/>
          <a:ext cx="0" cy="0"/>
          <a:chOff x="0" y="0"/>
          <a:chExt cx="0" cy="0"/>
        </a:xfrm>
      </p:grpSpPr>
      <p:sp>
        <p:nvSpPr>
          <p:cNvPr id="3287" name="Google Shape;3287;g37fca2850e_8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8" name="Google Shape;3288;g37fca2850e_8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37fca2850e_8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37fca2850e_8_5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37fca2850e_8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37fca2850e_8_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g37fca2850e_8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6" name="Google Shape;3346;g37fca2850e_8_6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37fca2850e_8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3" name="Google Shape;3353;g37fca2850e_8_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What’s cool about this approach is that:</a:t>
            </a:r>
            <a:endParaRPr/>
          </a:p>
          <a:p>
            <a:pPr marL="457200" marR="0" lvl="0" indent="-304800" algn="l" rtl="0">
              <a:spcBef>
                <a:spcPts val="0"/>
              </a:spcBef>
              <a:spcAft>
                <a:spcPts val="0"/>
              </a:spcAft>
              <a:buSzPts val="1200"/>
              <a:buChar char="-"/>
            </a:pPr>
            <a:r>
              <a:rPr lang="en-US"/>
              <a:t>Say you have a network with switches from different vendors - which may support different architecture.</a:t>
            </a:r>
            <a:endParaRPr/>
          </a:p>
          <a:p>
            <a:pPr marL="457200" marR="0" lvl="0" indent="-304800" algn="l" rtl="0">
              <a:spcBef>
                <a:spcPts val="0"/>
              </a:spcBef>
              <a:spcAft>
                <a:spcPts val="0"/>
              </a:spcAft>
              <a:buSzPts val="1200"/>
              <a:buChar char="-"/>
            </a:pPr>
            <a:r>
              <a:rPr lang="en-US"/>
              <a:t>However, if all of them are running the same P4 program, the same messages can be used by the controller to program all the devices</a:t>
            </a:r>
            <a:endParaRPr/>
          </a:p>
        </p:txBody>
      </p:sp>
      <p:sp>
        <p:nvSpPr>
          <p:cNvPr id="3354" name="Google Shape;3354;g37fca2850e_8_616: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g37fca2850e_8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7" name="Google Shape;3407;g37fca2850e_8_6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The same runtime API can be used for local control too.</a:t>
            </a:r>
            <a:endParaRPr sz="1200" b="0" i="0" u="none" strike="noStrike" cap="none">
              <a:solidFill>
                <a:schemeClr val="dk1"/>
              </a:solidFill>
              <a:latin typeface="Calibri"/>
              <a:ea typeface="Calibri"/>
              <a:cs typeface="Calibri"/>
              <a:sym typeface="Calibri"/>
            </a:endParaRPr>
          </a:p>
        </p:txBody>
      </p:sp>
      <p:sp>
        <p:nvSpPr>
          <p:cNvPr id="3408" name="Google Shape;3408;g37fca2850e_8_66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37fca2850e_8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7" name="Google Shape;3437;g37fca2850e_8_8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a:t>To recap, we have looked at:</a:t>
            </a:r>
            <a:endParaRPr/>
          </a:p>
          <a:p>
            <a:pPr marL="457200" marR="0" lvl="0" indent="-304800" algn="l" rtl="0">
              <a:spcBef>
                <a:spcPts val="0"/>
              </a:spcBef>
              <a:spcAft>
                <a:spcPts val="0"/>
              </a:spcAft>
              <a:buSzPts val="1200"/>
              <a:buChar char="-"/>
            </a:pPr>
            <a:r>
              <a:rPr lang="en-US"/>
              <a:t>How P4Runtime provides a target-independent and protocol-independent interface using P4Info.</a:t>
            </a:r>
            <a:endParaRPr/>
          </a:p>
          <a:p>
            <a:pPr marL="457200" marR="0" lvl="0" indent="-304800" algn="l" rtl="0">
              <a:spcBef>
                <a:spcPts val="0"/>
              </a:spcBef>
              <a:spcAft>
                <a:spcPts val="0"/>
              </a:spcAft>
              <a:buSzPts val="1200"/>
              <a:buChar char="-"/>
            </a:pPr>
            <a:r>
              <a:rPr lang="en-US"/>
              <a:t>An example of how this API can be used to insert a new flow entry</a:t>
            </a:r>
            <a:endParaRPr/>
          </a:p>
          <a:p>
            <a:pPr marL="457200" marR="0" lvl="0" indent="-304800" algn="l" rtl="0">
              <a:spcBef>
                <a:spcPts val="0"/>
              </a:spcBef>
              <a:spcAft>
                <a:spcPts val="0"/>
              </a:spcAft>
              <a:buSzPts val="1200"/>
              <a:buChar char="-"/>
            </a:pPr>
            <a:r>
              <a:rPr lang="en-US"/>
              <a:t>How the program can be updated at runtime. </a:t>
            </a:r>
            <a:endParaRPr/>
          </a:p>
          <a:p>
            <a:pPr marL="0" marR="0" lvl="0" indent="0" algn="l" rtl="0">
              <a:spcBef>
                <a:spcPts val="0"/>
              </a:spcBef>
              <a:spcAft>
                <a:spcPts val="0"/>
              </a:spcAft>
              <a:buNone/>
            </a:pPr>
            <a:endParaRPr/>
          </a:p>
        </p:txBody>
      </p:sp>
      <p:sp>
        <p:nvSpPr>
          <p:cNvPr id="3438" name="Google Shape;3438;g37fca2850e_8_84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4"/>
        <p:cNvGrpSpPr/>
        <p:nvPr/>
      </p:nvGrpSpPr>
      <p:grpSpPr>
        <a:xfrm>
          <a:off x="0" y="0"/>
          <a:ext cx="0" cy="0"/>
          <a:chOff x="0" y="0"/>
          <a:chExt cx="0" cy="0"/>
        </a:xfrm>
      </p:grpSpPr>
      <p:sp>
        <p:nvSpPr>
          <p:cNvPr id="3445" name="Google Shape;3445;g37fca2850e_8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6" name="Google Shape;3446;g37fca2850e_8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Let’s go through a quick exercise to see P4Runtime in action.</a:t>
            </a:r>
            <a:endParaRPr sz="1200" b="0" i="0" u="none" strike="noStrike" cap="none">
              <a:solidFill>
                <a:schemeClr val="dk1"/>
              </a:solidFill>
              <a:latin typeface="Calibri"/>
              <a:ea typeface="Calibri"/>
              <a:cs typeface="Calibri"/>
              <a:sym typeface="Calibri"/>
            </a:endParaRPr>
          </a:p>
        </p:txBody>
      </p:sp>
      <p:sp>
        <p:nvSpPr>
          <p:cNvPr id="3447" name="Google Shape;3447;g37fca2850e_8_87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2"/>
        <p:cNvGrpSpPr/>
        <p:nvPr/>
      </p:nvGrpSpPr>
      <p:grpSpPr>
        <a:xfrm>
          <a:off x="0" y="0"/>
          <a:ext cx="0" cy="0"/>
          <a:chOff x="0" y="0"/>
          <a:chExt cx="0" cy="0"/>
        </a:xfrm>
      </p:grpSpPr>
      <p:sp>
        <p:nvSpPr>
          <p:cNvPr id="3453" name="Google Shape;3453;g37fca2850e_8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4" name="Google Shape;3454;g37fca2850e_8_8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a:t>The main goal of this exercise to write a remote controller to manage the dataplane…</a:t>
            </a:r>
            <a:endParaRPr/>
          </a:p>
          <a:p>
            <a:pPr marL="0" marR="0" lvl="0" indent="0" algn="l" rtl="0">
              <a:spcBef>
                <a:spcPts val="0"/>
              </a:spcBef>
              <a:spcAft>
                <a:spcPts val="0"/>
              </a:spcAft>
              <a:buClr>
                <a:schemeClr val="dk1"/>
              </a:buClr>
              <a:buSzPts val="1200"/>
              <a:buFont typeface="Calibri"/>
              <a:buNone/>
            </a:pPr>
            <a:r>
              <a:rPr lang="en-US"/>
              <a:t>Explain controller, topology and P4 program.</a:t>
            </a:r>
            <a:endParaRPr/>
          </a:p>
          <a:p>
            <a:pPr marL="0" marR="0" lvl="0" indent="0" algn="l" rtl="0">
              <a:spcBef>
                <a:spcPts val="0"/>
              </a:spcBef>
              <a:spcAft>
                <a:spcPts val="0"/>
              </a:spcAft>
              <a:buClr>
                <a:schemeClr val="dk1"/>
              </a:buClr>
              <a:buSzPts val="1200"/>
              <a:buFont typeface="Calibri"/>
              <a:buNone/>
            </a:pPr>
            <a:r>
              <a:rPr lang="en-US"/>
              <a:t>Added two actions and counters.</a:t>
            </a:r>
            <a:endParaRPr/>
          </a:p>
        </p:txBody>
      </p:sp>
      <p:sp>
        <p:nvSpPr>
          <p:cNvPr id="3455" name="Google Shape;3455;g37fca2850e_8_885: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37fca2850e_6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g37fca2850e_6_1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To motivate this a bit more, let me describe how network systems are currently built</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When you start building a network system you first define your list of requirements and the features you want to include</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You then look at all of the different available packet-processing chips out there, which all have a datasheet that explains roughly in English how they process packets</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You try to pick the one that best suits your needs, of course it also probably has a bunch of stuff you don’t need</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But once you decide on a chip, that defines bottoms-up how your system will be built. It defines how the driver is written as well as how the control-plane running in the switch OS is able to interact with the forwarding plane in the fixed-function chip</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Now of course, if you want to add a new feature, for example support a new protocol in your system, you need to change the fixed-function chip, which could take 4 years in the best case! And then after 4 years you’ve probably already figured out a hack to get around it, or if you do decide that still want it then you have to replace all of your hardware which is very expensive and can be big pain.</a:t>
            </a:r>
            <a:endParaRPr sz="1200" b="0" i="0" u="none" strike="noStrike" cap="none">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a:solidFill>
                  <a:schemeClr val="dk1"/>
                </a:solidFill>
                <a:latin typeface="Calibri"/>
                <a:ea typeface="Calibri"/>
                <a:cs typeface="Calibri"/>
                <a:sym typeface="Calibri"/>
              </a:rPr>
              <a:t>Now what P4 and this whole programmable data-plane movement are trying to do is turn this design philosophy upside down.</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88" name="Google Shape;888;g37fca2850e_6_1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37fca2850e_8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6" name="Google Shape;3466;g37fca2850e_8_8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467" name="Google Shape;3467;g37fca2850e_8_896: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3bbe2929f6_8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5" name="Google Shape;3475;g3bbe2929f6_80_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Let’s go through a quick exercise to see P4Runtime in action.</a:t>
            </a:r>
            <a:endParaRPr sz="1200" b="0" i="0" u="none" strike="noStrike" cap="none">
              <a:solidFill>
                <a:schemeClr val="dk1"/>
              </a:solidFill>
              <a:latin typeface="Calibri"/>
              <a:ea typeface="Calibri"/>
              <a:cs typeface="Calibri"/>
              <a:sym typeface="Calibri"/>
            </a:endParaRPr>
          </a:p>
        </p:txBody>
      </p:sp>
      <p:sp>
        <p:nvSpPr>
          <p:cNvPr id="3476" name="Google Shape;3476;g3bbe2929f6_80_40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g3bbe2929f6_8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2" name="Google Shape;3482;g3bbe2929f6_8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483" name="Google Shape;3483;g3bbe2929f6_80_523: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92</a:t>
            </a:fld>
            <a:endParaRPr sz="1400">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4"/>
        <p:cNvGrpSpPr/>
        <p:nvPr/>
      </p:nvGrpSpPr>
      <p:grpSpPr>
        <a:xfrm>
          <a:off x="0" y="0"/>
          <a:ext cx="0" cy="0"/>
          <a:chOff x="0" y="0"/>
          <a:chExt cx="0" cy="0"/>
        </a:xfrm>
      </p:grpSpPr>
      <p:sp>
        <p:nvSpPr>
          <p:cNvPr id="3535" name="Google Shape;3535;g3bbe2929f6_8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6" name="Google Shape;3536;g3bbe2929f6_8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537" name="Google Shape;3537;g3bbe2929f6_80_584: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93</a:t>
            </a:fld>
            <a:endParaRPr sz="1400">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37fca2850e_10_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544" name="Google Shape;3544;g37fca2850e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37fca2850e_10_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549" name="Google Shape;3549;g37fca2850e_1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7"/>
        <p:cNvGrpSpPr/>
        <p:nvPr/>
      </p:nvGrpSpPr>
      <p:grpSpPr>
        <a:xfrm>
          <a:off x="0" y="0"/>
          <a:ext cx="0" cy="0"/>
          <a:chOff x="0" y="0"/>
          <a:chExt cx="0" cy="0"/>
        </a:xfrm>
      </p:grpSpPr>
      <p:sp>
        <p:nvSpPr>
          <p:cNvPr id="3628" name="Google Shape;3628;g37fca2850e_1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9" name="Google Shape;3629;g37fca2850e_1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630" name="Google Shape;3630;g37fca2850e_10_8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4"/>
        <p:cNvGrpSpPr/>
        <p:nvPr/>
      </p:nvGrpSpPr>
      <p:grpSpPr>
        <a:xfrm>
          <a:off x="0" y="0"/>
          <a:ext cx="0" cy="0"/>
          <a:chOff x="0" y="0"/>
          <a:chExt cx="0" cy="0"/>
        </a:xfrm>
      </p:grpSpPr>
      <p:sp>
        <p:nvSpPr>
          <p:cNvPr id="3655" name="Google Shape;3655;g37fca2850e_1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656" name="Google Shape;3656;g37fca2850e_1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37fca2850e_10_11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665" name="Google Shape;3665;g37fca2850e_1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Google Shape;3671;g37fca2850e_1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672" name="Google Shape;3672;g37fca2850e_1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15" name="Google Shape;15;p2"/>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6" name="Google Shape;16;p2"/>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7" name="Google Shape;17;p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8" name="Google Shape;68;p1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9" name="Google Shape;69;p1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11"/>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1" name="Google Shape;71;p11"/>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0"/>
        <p:cNvGrpSpPr/>
        <p:nvPr/>
      </p:nvGrpSpPr>
      <p:grpSpPr>
        <a:xfrm>
          <a:off x="0" y="0"/>
          <a:ext cx="0" cy="0"/>
          <a:chOff x="0" y="0"/>
          <a:chExt cx="0" cy="0"/>
        </a:xfrm>
      </p:grpSpPr>
      <p:sp>
        <p:nvSpPr>
          <p:cNvPr id="661" name="Google Shape;661;p10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62" name="Google Shape;662;p10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63" name="Google Shape;663;p10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de 4">
  <p:cSld name="Code 4">
    <p:spTree>
      <p:nvGrpSpPr>
        <p:cNvPr id="1" name="Shape 664"/>
        <p:cNvGrpSpPr/>
        <p:nvPr/>
      </p:nvGrpSpPr>
      <p:grpSpPr>
        <a:xfrm>
          <a:off x="0" y="0"/>
          <a:ext cx="0" cy="0"/>
          <a:chOff x="0" y="0"/>
          <a:chExt cx="0" cy="0"/>
        </a:xfrm>
      </p:grpSpPr>
      <p:sp>
        <p:nvSpPr>
          <p:cNvPr id="665" name="Google Shape;665;p10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66" name="Google Shape;666;p106"/>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67" name="Google Shape;667;p106"/>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68" name="Google Shape;668;p106"/>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69" name="Google Shape;669;p10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70" name="Google Shape;670;p106"/>
          <p:cNvSpPr txBox="1">
            <a:spLocks noGrp="1"/>
          </p:cNvSpPr>
          <p:nvPr>
            <p:ph type="body" idx="3"/>
          </p:nvPr>
        </p:nvSpPr>
        <p:spPr>
          <a:xfrm>
            <a:off x="152400" y="1257300"/>
            <a:ext cx="4267200" cy="36006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71" name="Google Shape;671;p106"/>
          <p:cNvSpPr txBox="1">
            <a:spLocks noGrp="1"/>
          </p:cNvSpPr>
          <p:nvPr>
            <p:ph type="body" idx="4"/>
          </p:nvPr>
        </p:nvSpPr>
        <p:spPr>
          <a:xfrm>
            <a:off x="4572000" y="1257300"/>
            <a:ext cx="4267200" cy="36006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676"/>
        <p:cNvGrpSpPr/>
        <p:nvPr/>
      </p:nvGrpSpPr>
      <p:grpSpPr>
        <a:xfrm>
          <a:off x="0" y="0"/>
          <a:ext cx="0" cy="0"/>
          <a:chOff x="0" y="0"/>
          <a:chExt cx="0" cy="0"/>
        </a:xfrm>
      </p:grpSpPr>
      <p:sp>
        <p:nvSpPr>
          <p:cNvPr id="677" name="Google Shape;677;p108"/>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78" name="Google Shape;678;p108"/>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79" name="Google Shape;679;p108"/>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80" name="Google Shape;680;p10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681"/>
        <p:cNvGrpSpPr/>
        <p:nvPr/>
      </p:nvGrpSpPr>
      <p:grpSpPr>
        <a:xfrm>
          <a:off x="0" y="0"/>
          <a:ext cx="0" cy="0"/>
          <a:chOff x="0" y="0"/>
          <a:chExt cx="0" cy="0"/>
        </a:xfrm>
      </p:grpSpPr>
      <p:sp>
        <p:nvSpPr>
          <p:cNvPr id="682" name="Google Shape;682;p10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83" name="Google Shape;683;p109"/>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84" name="Google Shape;684;p10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85" name="Google Shape;685;p10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686"/>
        <p:cNvGrpSpPr/>
        <p:nvPr/>
      </p:nvGrpSpPr>
      <p:grpSpPr>
        <a:xfrm>
          <a:off x="0" y="0"/>
          <a:ext cx="0" cy="0"/>
          <a:chOff x="0" y="0"/>
          <a:chExt cx="0" cy="0"/>
        </a:xfrm>
      </p:grpSpPr>
      <p:sp>
        <p:nvSpPr>
          <p:cNvPr id="687" name="Google Shape;687;p11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88" name="Google Shape;688;p11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89" name="Google Shape;689;p11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90" name="Google Shape;690;p11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91" name="Google Shape;691;p110"/>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692"/>
        <p:cNvGrpSpPr/>
        <p:nvPr/>
      </p:nvGrpSpPr>
      <p:grpSpPr>
        <a:xfrm>
          <a:off x="0" y="0"/>
          <a:ext cx="0" cy="0"/>
          <a:chOff x="0" y="0"/>
          <a:chExt cx="0" cy="0"/>
        </a:xfrm>
      </p:grpSpPr>
      <p:sp>
        <p:nvSpPr>
          <p:cNvPr id="693" name="Google Shape;693;p11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94" name="Google Shape;694;p111"/>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95" name="Google Shape;695;p11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96" name="Google Shape;696;p11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97" name="Google Shape;697;p111"/>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98"/>
        <p:cNvGrpSpPr/>
        <p:nvPr/>
      </p:nvGrpSpPr>
      <p:grpSpPr>
        <a:xfrm>
          <a:off x="0" y="0"/>
          <a:ext cx="0" cy="0"/>
          <a:chOff x="0" y="0"/>
          <a:chExt cx="0" cy="0"/>
        </a:xfrm>
      </p:grpSpPr>
      <p:sp>
        <p:nvSpPr>
          <p:cNvPr id="699" name="Google Shape;699;p11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00" name="Google Shape;700;p11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01" name="Google Shape;701;p11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702"/>
        <p:cNvGrpSpPr/>
        <p:nvPr/>
      </p:nvGrpSpPr>
      <p:grpSpPr>
        <a:xfrm>
          <a:off x="0" y="0"/>
          <a:ext cx="0" cy="0"/>
          <a:chOff x="0" y="0"/>
          <a:chExt cx="0" cy="0"/>
        </a:xfrm>
      </p:grpSpPr>
      <p:sp>
        <p:nvSpPr>
          <p:cNvPr id="703" name="Google Shape;703;p113"/>
          <p:cNvSpPr txBox="1">
            <a:spLocks noGrp="1"/>
          </p:cNvSpPr>
          <p:nvPr>
            <p:ph type="body" idx="1"/>
          </p:nvPr>
        </p:nvSpPr>
        <p:spPr>
          <a:xfrm>
            <a:off x="152400" y="742950"/>
            <a:ext cx="44196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04" name="Google Shape;704;p11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05" name="Google Shape;705;p11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06" name="Google Shape;706;p11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707"/>
        <p:cNvGrpSpPr/>
        <p:nvPr/>
      </p:nvGrpSpPr>
      <p:grpSpPr>
        <a:xfrm>
          <a:off x="0" y="0"/>
          <a:ext cx="0" cy="0"/>
          <a:chOff x="0" y="0"/>
          <a:chExt cx="0" cy="0"/>
        </a:xfrm>
      </p:grpSpPr>
      <p:sp>
        <p:nvSpPr>
          <p:cNvPr id="708" name="Google Shape;708;p114"/>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09" name="Google Shape;709;p11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10" name="Google Shape;710;p11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11" name="Google Shape;711;p11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712"/>
        <p:cNvGrpSpPr/>
        <p:nvPr/>
      </p:nvGrpSpPr>
      <p:grpSpPr>
        <a:xfrm>
          <a:off x="0" y="0"/>
          <a:ext cx="0" cy="0"/>
          <a:chOff x="0" y="0"/>
          <a:chExt cx="0" cy="0"/>
        </a:xfrm>
      </p:grpSpPr>
      <p:sp>
        <p:nvSpPr>
          <p:cNvPr id="713" name="Google Shape;713;p11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14" name="Google Shape;714;p115"/>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15" name="Google Shape;715;p11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16" name="Google Shape;716;p11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17" name="Google Shape;717;p115"/>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74" name="Google Shape;74;p1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5" name="Google Shape;75;p1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12"/>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7" name="Google Shape;77;p12"/>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8" name="Google Shape;78;p12"/>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718"/>
        <p:cNvGrpSpPr/>
        <p:nvPr/>
      </p:nvGrpSpPr>
      <p:grpSpPr>
        <a:xfrm>
          <a:off x="0" y="0"/>
          <a:ext cx="0" cy="0"/>
          <a:chOff x="0" y="0"/>
          <a:chExt cx="0" cy="0"/>
        </a:xfrm>
      </p:grpSpPr>
      <p:sp>
        <p:nvSpPr>
          <p:cNvPr id="719" name="Google Shape;719;p11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20" name="Google Shape;720;p116"/>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21" name="Google Shape;721;p116"/>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22" name="Google Shape;722;p116"/>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23" name="Google Shape;723;p11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24" name="Google Shape;724;p116"/>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25" name="Google Shape;725;p116"/>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726"/>
        <p:cNvGrpSpPr/>
        <p:nvPr/>
      </p:nvGrpSpPr>
      <p:grpSpPr>
        <a:xfrm>
          <a:off x="0" y="0"/>
          <a:ext cx="0" cy="0"/>
          <a:chOff x="0" y="0"/>
          <a:chExt cx="0" cy="0"/>
        </a:xfrm>
      </p:grpSpPr>
      <p:sp>
        <p:nvSpPr>
          <p:cNvPr id="727" name="Google Shape;727;p11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28" name="Google Shape;728;p11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29" name="Google Shape;729;p117"/>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30" name="Google Shape;730;p11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31" name="Google Shape;731;p117"/>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32" name="Google Shape;732;p117"/>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33" name="Google Shape;733;p117"/>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34" name="Google Shape;734;p117"/>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35" name="Google Shape;735;p117"/>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736"/>
        <p:cNvGrpSpPr/>
        <p:nvPr/>
      </p:nvGrpSpPr>
      <p:grpSpPr>
        <a:xfrm>
          <a:off x="0" y="0"/>
          <a:ext cx="0" cy="0"/>
          <a:chOff x="0" y="0"/>
          <a:chExt cx="0" cy="0"/>
        </a:xfrm>
      </p:grpSpPr>
      <p:sp>
        <p:nvSpPr>
          <p:cNvPr id="737" name="Google Shape;737;p11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38" name="Google Shape;738;p11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39" name="Google Shape;739;p11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40" name="Google Shape;740;p118"/>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41" name="Google Shape;741;p118"/>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742"/>
        <p:cNvGrpSpPr/>
        <p:nvPr/>
      </p:nvGrpSpPr>
      <p:grpSpPr>
        <a:xfrm>
          <a:off x="0" y="0"/>
          <a:ext cx="0" cy="0"/>
          <a:chOff x="0" y="0"/>
          <a:chExt cx="0" cy="0"/>
        </a:xfrm>
      </p:grpSpPr>
      <p:sp>
        <p:nvSpPr>
          <p:cNvPr id="743" name="Google Shape;743;p11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44" name="Google Shape;744;p11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45" name="Google Shape;745;p11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46" name="Google Shape;746;p119"/>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47" name="Google Shape;747;p119"/>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48" name="Google Shape;748;p119"/>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749"/>
        <p:cNvGrpSpPr/>
        <p:nvPr/>
      </p:nvGrpSpPr>
      <p:grpSpPr>
        <a:xfrm>
          <a:off x="0" y="0"/>
          <a:ext cx="0" cy="0"/>
          <a:chOff x="0" y="0"/>
          <a:chExt cx="0" cy="0"/>
        </a:xfrm>
      </p:grpSpPr>
      <p:sp>
        <p:nvSpPr>
          <p:cNvPr id="750" name="Google Shape;750;p12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51" name="Google Shape;751;p12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52" name="Google Shape;752;p12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53" name="Google Shape;753;p12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54" name="Google Shape;754;p120"/>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55" name="Google Shape;755;p120"/>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756"/>
        <p:cNvGrpSpPr/>
        <p:nvPr/>
      </p:nvGrpSpPr>
      <p:grpSpPr>
        <a:xfrm>
          <a:off x="0" y="0"/>
          <a:ext cx="0" cy="0"/>
          <a:chOff x="0" y="0"/>
          <a:chExt cx="0" cy="0"/>
        </a:xfrm>
      </p:grpSpPr>
      <p:sp>
        <p:nvSpPr>
          <p:cNvPr id="757" name="Google Shape;757;p121"/>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58" name="Google Shape;758;p12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59" name="Google Shape;759;p12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60" name="Google Shape;760;p12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61" name="Google Shape;761;p121"/>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62" name="Google Shape;762;p121"/>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763"/>
        <p:cNvGrpSpPr/>
        <p:nvPr/>
      </p:nvGrpSpPr>
      <p:grpSpPr>
        <a:xfrm>
          <a:off x="0" y="0"/>
          <a:ext cx="0" cy="0"/>
          <a:chOff x="0" y="0"/>
          <a:chExt cx="0" cy="0"/>
        </a:xfrm>
      </p:grpSpPr>
      <p:sp>
        <p:nvSpPr>
          <p:cNvPr id="764" name="Google Shape;764;p12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65" name="Google Shape;765;p12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66" name="Google Shape;766;p12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67" name="Google Shape;767;p122"/>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68" name="Google Shape;768;p12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a:p>
        </p:txBody>
      </p:sp>
      <p:grpSp>
        <p:nvGrpSpPr>
          <p:cNvPr id="769" name="Google Shape;769;p122"/>
          <p:cNvGrpSpPr/>
          <p:nvPr/>
        </p:nvGrpSpPr>
        <p:grpSpPr>
          <a:xfrm>
            <a:off x="990658" y="1200267"/>
            <a:ext cx="1524233" cy="1428779"/>
            <a:chOff x="1485649" y="3204982"/>
            <a:chExt cx="1124480" cy="2169089"/>
          </a:xfrm>
        </p:grpSpPr>
        <p:sp>
          <p:nvSpPr>
            <p:cNvPr id="770" name="Google Shape;770;p12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771" name="Google Shape;771;p12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772" name="Google Shape;772;p122"/>
          <p:cNvGrpSpPr/>
          <p:nvPr/>
        </p:nvGrpSpPr>
        <p:grpSpPr>
          <a:xfrm>
            <a:off x="2819458" y="1207796"/>
            <a:ext cx="1524233" cy="1421187"/>
            <a:chOff x="1485649" y="3204982"/>
            <a:chExt cx="1124480" cy="2169089"/>
          </a:xfrm>
        </p:grpSpPr>
        <p:sp>
          <p:nvSpPr>
            <p:cNvPr id="773" name="Google Shape;773;p12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774" name="Google Shape;774;p12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775" name="Google Shape;775;p122"/>
          <p:cNvGrpSpPr/>
          <p:nvPr/>
        </p:nvGrpSpPr>
        <p:grpSpPr>
          <a:xfrm>
            <a:off x="4648257" y="1207794"/>
            <a:ext cx="1524233" cy="1421187"/>
            <a:chOff x="1485649" y="3204982"/>
            <a:chExt cx="1124480" cy="2169089"/>
          </a:xfrm>
        </p:grpSpPr>
        <p:sp>
          <p:nvSpPr>
            <p:cNvPr id="776" name="Google Shape;776;p12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777" name="Google Shape;777;p12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778" name="Google Shape;778;p122"/>
          <p:cNvGrpSpPr/>
          <p:nvPr/>
        </p:nvGrpSpPr>
        <p:grpSpPr>
          <a:xfrm>
            <a:off x="6477057" y="1168577"/>
            <a:ext cx="1524233" cy="1460448"/>
            <a:chOff x="1485649" y="3204982"/>
            <a:chExt cx="1124480" cy="2169089"/>
          </a:xfrm>
        </p:grpSpPr>
        <p:sp>
          <p:nvSpPr>
            <p:cNvPr id="779" name="Google Shape;779;p12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780" name="Google Shape;780;p12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781" name="Google Shape;781;p12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a:p>
        </p:txBody>
      </p:sp>
      <p:sp>
        <p:nvSpPr>
          <p:cNvPr id="782" name="Google Shape;782;p122"/>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783"/>
        <p:cNvGrpSpPr/>
        <p:nvPr/>
      </p:nvGrpSpPr>
      <p:grpSpPr>
        <a:xfrm>
          <a:off x="0" y="0"/>
          <a:ext cx="0" cy="0"/>
          <a:chOff x="0" y="0"/>
          <a:chExt cx="0" cy="0"/>
        </a:xfrm>
      </p:grpSpPr>
      <p:sp>
        <p:nvSpPr>
          <p:cNvPr id="784" name="Google Shape;784;p12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85" name="Google Shape;785;p12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86" name="Google Shape;786;p12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87" name="Google Shape;787;p123"/>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88" name="Google Shape;788;p123"/>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789"/>
        <p:cNvGrpSpPr/>
        <p:nvPr/>
      </p:nvGrpSpPr>
      <p:grpSpPr>
        <a:xfrm>
          <a:off x="0" y="0"/>
          <a:ext cx="0" cy="0"/>
          <a:chOff x="0" y="0"/>
          <a:chExt cx="0" cy="0"/>
        </a:xfrm>
      </p:grpSpPr>
      <p:sp>
        <p:nvSpPr>
          <p:cNvPr id="790" name="Google Shape;790;p12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91" name="Google Shape;791;p12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792"/>
        <p:cNvGrpSpPr/>
        <p:nvPr/>
      </p:nvGrpSpPr>
      <p:grpSpPr>
        <a:xfrm>
          <a:off x="0" y="0"/>
          <a:ext cx="0" cy="0"/>
          <a:chOff x="0" y="0"/>
          <a:chExt cx="0" cy="0"/>
        </a:xfrm>
      </p:grpSpPr>
      <p:pic>
        <p:nvPicPr>
          <p:cNvPr id="793" name="Google Shape;793;p125"/>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79"/>
        <p:cNvGrpSpPr/>
        <p:nvPr/>
      </p:nvGrpSpPr>
      <p:grpSpPr>
        <a:xfrm>
          <a:off x="0" y="0"/>
          <a:ext cx="0" cy="0"/>
          <a:chOff x="0" y="0"/>
          <a:chExt cx="0" cy="0"/>
        </a:xfrm>
      </p:grpSpPr>
      <p:sp>
        <p:nvSpPr>
          <p:cNvPr id="80" name="Google Shape;80;p13"/>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82" name="Google Shape;82;p1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83" name="Google Shape;83;p1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13"/>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85" name="Google Shape;85;p13"/>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94"/>
        <p:cNvGrpSpPr/>
        <p:nvPr/>
      </p:nvGrpSpPr>
      <p:grpSpPr>
        <a:xfrm>
          <a:off x="0" y="0"/>
          <a:ext cx="0" cy="0"/>
          <a:chOff x="0" y="0"/>
          <a:chExt cx="0" cy="0"/>
        </a:xfrm>
      </p:grpSpPr>
      <p:sp>
        <p:nvSpPr>
          <p:cNvPr id="795" name="Google Shape;795;p1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5200"/>
            </a:lvl2pPr>
            <a:lvl3pPr lvl="2" indent="0" algn="ctr" rtl="0">
              <a:spcBef>
                <a:spcPts val="0"/>
              </a:spcBef>
              <a:spcAft>
                <a:spcPts val="0"/>
              </a:spcAft>
              <a:buSzPts val="1400"/>
              <a:buFont typeface="Arial"/>
              <a:buNone/>
              <a:defRPr sz="5200"/>
            </a:lvl3pPr>
            <a:lvl4pPr lvl="3" indent="0" algn="ctr" rtl="0">
              <a:spcBef>
                <a:spcPts val="0"/>
              </a:spcBef>
              <a:spcAft>
                <a:spcPts val="0"/>
              </a:spcAft>
              <a:buSzPts val="1400"/>
              <a:buFont typeface="Arial"/>
              <a:buNone/>
              <a:defRPr sz="5200"/>
            </a:lvl4pPr>
            <a:lvl5pPr lvl="4" indent="0" algn="ctr" rtl="0">
              <a:spcBef>
                <a:spcPts val="0"/>
              </a:spcBef>
              <a:spcAft>
                <a:spcPts val="0"/>
              </a:spcAft>
              <a:buSzPts val="1400"/>
              <a:buFont typeface="Arial"/>
              <a:buNone/>
              <a:defRPr sz="5200"/>
            </a:lvl5pPr>
            <a:lvl6pPr lvl="5" indent="0" algn="ctr" rtl="0">
              <a:spcBef>
                <a:spcPts val="0"/>
              </a:spcBef>
              <a:spcAft>
                <a:spcPts val="0"/>
              </a:spcAft>
              <a:buSzPts val="1400"/>
              <a:buFont typeface="Arial"/>
              <a:buNone/>
              <a:defRPr sz="5200"/>
            </a:lvl6pPr>
            <a:lvl7pPr lvl="6" indent="0" algn="ctr" rtl="0">
              <a:spcBef>
                <a:spcPts val="0"/>
              </a:spcBef>
              <a:spcAft>
                <a:spcPts val="0"/>
              </a:spcAft>
              <a:buSzPts val="1400"/>
              <a:buFont typeface="Arial"/>
              <a:buNone/>
              <a:defRPr sz="5200"/>
            </a:lvl7pPr>
            <a:lvl8pPr lvl="7" indent="0" algn="ctr" rtl="0">
              <a:spcBef>
                <a:spcPts val="0"/>
              </a:spcBef>
              <a:spcAft>
                <a:spcPts val="0"/>
              </a:spcAft>
              <a:buSzPts val="1400"/>
              <a:buFont typeface="Arial"/>
              <a:buNone/>
              <a:defRPr sz="5200"/>
            </a:lvl8pPr>
            <a:lvl9pPr lvl="8" indent="0" algn="ctr" rtl="0">
              <a:spcBef>
                <a:spcPts val="0"/>
              </a:spcBef>
              <a:spcAft>
                <a:spcPts val="0"/>
              </a:spcAft>
              <a:buSzPts val="1400"/>
              <a:buFont typeface="Arial"/>
              <a:buNone/>
              <a:defRPr sz="5200"/>
            </a:lvl9pPr>
          </a:lstStyle>
          <a:p>
            <a:endParaRPr/>
          </a:p>
        </p:txBody>
      </p:sp>
      <p:sp>
        <p:nvSpPr>
          <p:cNvPr id="796" name="Google Shape;796;p12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97" name="Google Shape;797;p126"/>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98"/>
        <p:cNvGrpSpPr/>
        <p:nvPr/>
      </p:nvGrpSpPr>
      <p:grpSpPr>
        <a:xfrm>
          <a:off x="0" y="0"/>
          <a:ext cx="0" cy="0"/>
          <a:chOff x="0" y="0"/>
          <a:chExt cx="0" cy="0"/>
        </a:xfrm>
      </p:grpSpPr>
      <p:sp>
        <p:nvSpPr>
          <p:cNvPr id="799" name="Google Shape;799;p127"/>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1800"/>
            </a:lvl2pPr>
            <a:lvl3pPr lvl="2" indent="0" rtl="0">
              <a:spcBef>
                <a:spcPts val="0"/>
              </a:spcBef>
              <a:spcAft>
                <a:spcPts val="0"/>
              </a:spcAft>
              <a:buSzPts val="1400"/>
              <a:buFont typeface="Arial"/>
              <a:buChar char="■"/>
              <a:defRPr sz="1800"/>
            </a:lvl3pPr>
            <a:lvl4pPr lvl="3" indent="0" rtl="0">
              <a:spcBef>
                <a:spcPts val="0"/>
              </a:spcBef>
              <a:spcAft>
                <a:spcPts val="0"/>
              </a:spcAft>
              <a:buSzPts val="1400"/>
              <a:buFont typeface="Arial"/>
              <a:buChar char="●"/>
              <a:defRPr sz="1800"/>
            </a:lvl4pPr>
            <a:lvl5pPr lvl="4" indent="0" rtl="0">
              <a:spcBef>
                <a:spcPts val="0"/>
              </a:spcBef>
              <a:spcAft>
                <a:spcPts val="0"/>
              </a:spcAft>
              <a:buSzPts val="1400"/>
              <a:buFont typeface="Arial"/>
              <a:buChar char="○"/>
              <a:defRPr sz="1800"/>
            </a:lvl5pPr>
            <a:lvl6pPr lvl="5" indent="0" rtl="0">
              <a:spcBef>
                <a:spcPts val="0"/>
              </a:spcBef>
              <a:spcAft>
                <a:spcPts val="0"/>
              </a:spcAft>
              <a:buSzPts val="1400"/>
              <a:buFont typeface="Arial"/>
              <a:buChar char="■"/>
              <a:defRPr sz="1800"/>
            </a:lvl6pPr>
            <a:lvl7pPr lvl="6" indent="0" rtl="0">
              <a:spcBef>
                <a:spcPts val="0"/>
              </a:spcBef>
              <a:spcAft>
                <a:spcPts val="0"/>
              </a:spcAft>
              <a:buSzPts val="1400"/>
              <a:buFont typeface="Arial"/>
              <a:buChar char="●"/>
              <a:defRPr sz="1800"/>
            </a:lvl7pPr>
            <a:lvl8pPr lvl="7" indent="0" rtl="0">
              <a:spcBef>
                <a:spcPts val="0"/>
              </a:spcBef>
              <a:spcAft>
                <a:spcPts val="0"/>
              </a:spcAft>
              <a:buSzPts val="1400"/>
              <a:buFont typeface="Arial"/>
              <a:buChar char="○"/>
              <a:defRPr sz="1800"/>
            </a:lvl8pPr>
            <a:lvl9pPr lvl="8" indent="0" rtl="0">
              <a:spcBef>
                <a:spcPts val="0"/>
              </a:spcBef>
              <a:spcAft>
                <a:spcPts val="0"/>
              </a:spcAft>
              <a:buSzPts val="1400"/>
              <a:buFont typeface="Arial"/>
              <a:buChar char="■"/>
              <a:defRPr sz="1800"/>
            </a:lvl9pPr>
          </a:lstStyle>
          <a:p>
            <a:endParaRPr/>
          </a:p>
        </p:txBody>
      </p:sp>
      <p:sp>
        <p:nvSpPr>
          <p:cNvPr id="800" name="Google Shape;800;p127"/>
          <p:cNvSpPr txBox="1">
            <a:spLocks noGrp="1"/>
          </p:cNvSpPr>
          <p:nvPr>
            <p:ph type="body" idx="1"/>
          </p:nvPr>
        </p:nvSpPr>
        <p:spPr>
          <a:xfrm>
            <a:off x="311700" y="847675"/>
            <a:ext cx="8520600" cy="3957600"/>
          </a:xfrm>
          <a:prstGeom prst="rect">
            <a:avLst/>
          </a:prstGeom>
          <a:noFill/>
          <a:ln>
            <a:noFill/>
          </a:ln>
        </p:spPr>
        <p:txBody>
          <a:bodyPr spcFirstLastPara="1" wrap="square" lIns="91425" tIns="91425" rIns="91425" bIns="91425" anchor="ctr"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1" name="Google Shape;801;p127"/>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pic>
        <p:nvPicPr>
          <p:cNvPr id="802" name="Google Shape;802;p127" descr="onos-logo-fliprotate.notext.png"/>
          <p:cNvPicPr preferRelativeResize="0"/>
          <p:nvPr/>
        </p:nvPicPr>
        <p:blipFill rotWithShape="1">
          <a:blip r:embed="rId2">
            <a:alphaModFix/>
          </a:blip>
          <a:srcRect/>
          <a:stretch/>
        </p:blipFill>
        <p:spPr>
          <a:xfrm flipH="1">
            <a:off x="8175550" y="66175"/>
            <a:ext cx="875850" cy="8758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86"/>
        <p:cNvGrpSpPr/>
        <p:nvPr/>
      </p:nvGrpSpPr>
      <p:grpSpPr>
        <a:xfrm>
          <a:off x="0" y="0"/>
          <a:ext cx="0" cy="0"/>
          <a:chOff x="0" y="0"/>
          <a:chExt cx="0" cy="0"/>
        </a:xfrm>
      </p:grpSpPr>
      <p:sp>
        <p:nvSpPr>
          <p:cNvPr id="87" name="Google Shape;87;p14"/>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8" name="Google Shape;88;p1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89" name="Google Shape;89;p1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90" name="Google Shape;90;p1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1" name="Google Shape;91;p14"/>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92" name="Google Shape;92;p14"/>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95" name="Google Shape;95;p1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96" name="Google Shape;96;p1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5"/>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98" name="Google Shape;98;p15"/>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a:p>
        </p:txBody>
      </p:sp>
      <p:grpSp>
        <p:nvGrpSpPr>
          <p:cNvPr id="99" name="Google Shape;99;p15"/>
          <p:cNvGrpSpPr/>
          <p:nvPr/>
        </p:nvGrpSpPr>
        <p:grpSpPr>
          <a:xfrm>
            <a:off x="990658" y="1200267"/>
            <a:ext cx="1524233" cy="1428779"/>
            <a:chOff x="1485649" y="3204982"/>
            <a:chExt cx="1124480" cy="2169089"/>
          </a:xfrm>
        </p:grpSpPr>
        <p:sp>
          <p:nvSpPr>
            <p:cNvPr id="100" name="Google Shape;100;p15"/>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01" name="Google Shape;101;p15"/>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102" name="Google Shape;102;p15"/>
          <p:cNvGrpSpPr/>
          <p:nvPr/>
        </p:nvGrpSpPr>
        <p:grpSpPr>
          <a:xfrm>
            <a:off x="2819458" y="1207796"/>
            <a:ext cx="1524233" cy="1421187"/>
            <a:chOff x="1485649" y="3204982"/>
            <a:chExt cx="1124480" cy="2169089"/>
          </a:xfrm>
        </p:grpSpPr>
        <p:sp>
          <p:nvSpPr>
            <p:cNvPr id="103" name="Google Shape;103;p15"/>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04" name="Google Shape;104;p15"/>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105" name="Google Shape;105;p15"/>
          <p:cNvGrpSpPr/>
          <p:nvPr/>
        </p:nvGrpSpPr>
        <p:grpSpPr>
          <a:xfrm>
            <a:off x="4648257" y="1207794"/>
            <a:ext cx="1524233" cy="1421187"/>
            <a:chOff x="1485649" y="3204982"/>
            <a:chExt cx="1124480" cy="2169089"/>
          </a:xfrm>
        </p:grpSpPr>
        <p:sp>
          <p:nvSpPr>
            <p:cNvPr id="106" name="Google Shape;106;p15"/>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07" name="Google Shape;107;p15"/>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108" name="Google Shape;108;p15"/>
          <p:cNvGrpSpPr/>
          <p:nvPr/>
        </p:nvGrpSpPr>
        <p:grpSpPr>
          <a:xfrm>
            <a:off x="6477058" y="1168577"/>
            <a:ext cx="1524233" cy="1460448"/>
            <a:chOff x="1485649" y="3204982"/>
            <a:chExt cx="1124480" cy="2169089"/>
          </a:xfrm>
        </p:grpSpPr>
        <p:sp>
          <p:nvSpPr>
            <p:cNvPr id="109" name="Google Shape;109;p15"/>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10" name="Google Shape;110;p15"/>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111" name="Google Shape;111;p15"/>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a:p>
        </p:txBody>
      </p:sp>
      <p:sp>
        <p:nvSpPr>
          <p:cNvPr id="112" name="Google Shape;112;p15"/>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115" name="Google Shape;115;p16"/>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16" name="Google Shape;116;p1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18" name="Google Shape;118;p16"/>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121" name="Google Shape;121;p1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122"/>
        <p:cNvGrpSpPr/>
        <p:nvPr/>
      </p:nvGrpSpPr>
      <p:grpSpPr>
        <a:xfrm>
          <a:off x="0" y="0"/>
          <a:ext cx="0" cy="0"/>
          <a:chOff x="0" y="0"/>
          <a:chExt cx="0" cy="0"/>
        </a:xfrm>
      </p:grpSpPr>
      <p:pic>
        <p:nvPicPr>
          <p:cNvPr id="123" name="Google Shape;123;p18"/>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124"/>
        <p:cNvGrpSpPr/>
        <p:nvPr/>
      </p:nvGrpSpPr>
      <p:grpSpPr>
        <a:xfrm>
          <a:off x="0" y="0"/>
          <a:ext cx="0" cy="0"/>
          <a:chOff x="0" y="0"/>
          <a:chExt cx="0" cy="0"/>
        </a:xfrm>
      </p:grpSpPr>
      <p:sp>
        <p:nvSpPr>
          <p:cNvPr id="125" name="Google Shape;125;p19"/>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26" name="Google Shape;126;p1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27" name="Google Shape;127;p1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28" name="Google Shape;128;p1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129"/>
        <p:cNvGrpSpPr/>
        <p:nvPr/>
      </p:nvGrpSpPr>
      <p:grpSpPr>
        <a:xfrm>
          <a:off x="0" y="0"/>
          <a:ext cx="0" cy="0"/>
          <a:chOff x="0" y="0"/>
          <a:chExt cx="0" cy="0"/>
        </a:xfrm>
      </p:grpSpPr>
      <p:sp>
        <p:nvSpPr>
          <p:cNvPr id="130" name="Google Shape;130;p2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31" name="Google Shape;131;p2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32" name="Google Shape;132;p2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33" name="Google Shape;133;p2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20"/>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0" name="Google Shape;20;p3"/>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1" name="Google Shape;21;p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2" name="Google Shape;22;p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135"/>
        <p:cNvGrpSpPr/>
        <p:nvPr/>
      </p:nvGrpSpPr>
      <p:grpSpPr>
        <a:xfrm>
          <a:off x="0" y="0"/>
          <a:ext cx="0" cy="0"/>
          <a:chOff x="0" y="0"/>
          <a:chExt cx="0" cy="0"/>
        </a:xfrm>
      </p:grpSpPr>
      <p:sp>
        <p:nvSpPr>
          <p:cNvPr id="136" name="Google Shape;136;p21"/>
          <p:cNvSpPr txBox="1">
            <a:spLocks noGrp="1"/>
          </p:cNvSpPr>
          <p:nvPr>
            <p:ph type="body" idx="1"/>
          </p:nvPr>
        </p:nvSpPr>
        <p:spPr>
          <a:xfrm>
            <a:off x="152400" y="742950"/>
            <a:ext cx="44196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37" name="Google Shape;137;p2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38" name="Google Shape;138;p2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39" name="Google Shape;139;p2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1800"/>
            </a:lvl2pPr>
            <a:lvl3pPr lvl="2" indent="0" rtl="0">
              <a:spcBef>
                <a:spcPts val="0"/>
              </a:spcBef>
              <a:spcAft>
                <a:spcPts val="0"/>
              </a:spcAft>
              <a:buSzPts val="1400"/>
              <a:buFont typeface="Arial"/>
              <a:buChar char="■"/>
              <a:defRPr sz="1800"/>
            </a:lvl3pPr>
            <a:lvl4pPr lvl="3" indent="0" rtl="0">
              <a:spcBef>
                <a:spcPts val="0"/>
              </a:spcBef>
              <a:spcAft>
                <a:spcPts val="0"/>
              </a:spcAft>
              <a:buSzPts val="1400"/>
              <a:buFont typeface="Arial"/>
              <a:buChar char="●"/>
              <a:defRPr sz="1800"/>
            </a:lvl4pPr>
            <a:lvl5pPr lvl="4" indent="0" rtl="0">
              <a:spcBef>
                <a:spcPts val="0"/>
              </a:spcBef>
              <a:spcAft>
                <a:spcPts val="0"/>
              </a:spcAft>
              <a:buSzPts val="1400"/>
              <a:buFont typeface="Arial"/>
              <a:buChar char="○"/>
              <a:defRPr sz="1800"/>
            </a:lvl5pPr>
            <a:lvl6pPr lvl="5" indent="0" rtl="0">
              <a:spcBef>
                <a:spcPts val="0"/>
              </a:spcBef>
              <a:spcAft>
                <a:spcPts val="0"/>
              </a:spcAft>
              <a:buSzPts val="1400"/>
              <a:buFont typeface="Arial"/>
              <a:buChar char="■"/>
              <a:defRPr sz="1800"/>
            </a:lvl6pPr>
            <a:lvl7pPr lvl="6" indent="0" rtl="0">
              <a:spcBef>
                <a:spcPts val="0"/>
              </a:spcBef>
              <a:spcAft>
                <a:spcPts val="0"/>
              </a:spcAft>
              <a:buSzPts val="1400"/>
              <a:buFont typeface="Arial"/>
              <a:buChar char="●"/>
              <a:defRPr sz="1800"/>
            </a:lvl7pPr>
            <a:lvl8pPr lvl="7" indent="0" rtl="0">
              <a:spcBef>
                <a:spcPts val="0"/>
              </a:spcBef>
              <a:spcAft>
                <a:spcPts val="0"/>
              </a:spcAft>
              <a:buSzPts val="1400"/>
              <a:buFont typeface="Arial"/>
              <a:buChar char="○"/>
              <a:defRPr sz="1800"/>
            </a:lvl8pPr>
            <a:lvl9pPr lvl="8" indent="0" rtl="0">
              <a:spcBef>
                <a:spcPts val="0"/>
              </a:spcBef>
              <a:spcAft>
                <a:spcPts val="0"/>
              </a:spcAft>
              <a:buSzPts val="1400"/>
              <a:buFont typeface="Arial"/>
              <a:buChar char="■"/>
              <a:defRPr sz="1800"/>
            </a:lvl9pPr>
          </a:lstStyle>
          <a:p>
            <a:endParaRPr/>
          </a:p>
        </p:txBody>
      </p:sp>
      <p:sp>
        <p:nvSpPr>
          <p:cNvPr id="142" name="Google Shape;142;p22"/>
          <p:cNvSpPr txBox="1">
            <a:spLocks noGrp="1"/>
          </p:cNvSpPr>
          <p:nvPr>
            <p:ph type="body" idx="1"/>
          </p:nvPr>
        </p:nvSpPr>
        <p:spPr>
          <a:xfrm>
            <a:off x="311700" y="847675"/>
            <a:ext cx="8520600" cy="3957600"/>
          </a:xfrm>
          <a:prstGeom prst="rect">
            <a:avLst/>
          </a:prstGeom>
          <a:noFill/>
          <a:ln>
            <a:noFill/>
          </a:ln>
        </p:spPr>
        <p:txBody>
          <a:bodyPr spcFirstLastPara="1" wrap="square" lIns="91425" tIns="91425" rIns="91425" bIns="91425" anchor="ctr"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3" name="Google Shape;143;p2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pic>
        <p:nvPicPr>
          <p:cNvPr id="144" name="Google Shape;144;p22" descr="onos-logo-fliprotate.notext.png"/>
          <p:cNvPicPr preferRelativeResize="0"/>
          <p:nvPr/>
        </p:nvPicPr>
        <p:blipFill rotWithShape="1">
          <a:blip r:embed="rId2">
            <a:alphaModFix/>
          </a:blip>
          <a:srcRect/>
          <a:stretch/>
        </p:blipFill>
        <p:spPr>
          <a:xfrm flipH="1">
            <a:off x="8175550" y="66175"/>
            <a:ext cx="875850" cy="8758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9"/>
        <p:cNvGrpSpPr/>
        <p:nvPr/>
      </p:nvGrpSpPr>
      <p:grpSpPr>
        <a:xfrm>
          <a:off x="0" y="0"/>
          <a:ext cx="0" cy="0"/>
          <a:chOff x="0" y="0"/>
          <a:chExt cx="0" cy="0"/>
        </a:xfrm>
      </p:grpSpPr>
      <p:sp>
        <p:nvSpPr>
          <p:cNvPr id="150" name="Google Shape;150;p2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9pPr>
          </a:lstStyle>
          <a:p>
            <a:endParaRPr/>
          </a:p>
        </p:txBody>
      </p:sp>
      <p:sp>
        <p:nvSpPr>
          <p:cNvPr id="151" name="Google Shape;151;p2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52" name="Google Shape;152;p24"/>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5" name="Google Shape;155;p25"/>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56" name="Google Shape;156;p25"/>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57" name="Google Shape;157;p2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Content 1">
  <p:cSld name="2_Content 1">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152400" y="127400"/>
            <a:ext cx="8686800" cy="47982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 name="Google Shape;160;p26"/>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lstStyle>
            <a:lvl1pPr marL="457200" marR="0" lvl="0" indent="-361950" algn="l" rtl="0">
              <a:lnSpc>
                <a:spcPct val="100000"/>
              </a:lnSpc>
              <a:spcBef>
                <a:spcPts val="75"/>
              </a:spcBef>
              <a:spcAft>
                <a:spcPts val="0"/>
              </a:spcAft>
              <a:buClr>
                <a:srgbClr val="000000"/>
              </a:buClr>
              <a:buSzPts val="2100"/>
              <a:buFont typeface="Merriweather Sans"/>
              <a:buChar char="•"/>
              <a:defRPr sz="2100" b="0" i="0" u="none" strike="noStrike" cap="none">
                <a:solidFill>
                  <a:srgbClr val="000000"/>
                </a:solidFill>
                <a:latin typeface="Arial"/>
                <a:ea typeface="Arial"/>
                <a:cs typeface="Arial"/>
                <a:sym typeface="Arial"/>
              </a:defRPr>
            </a:lvl1pPr>
            <a:lvl2pPr marL="914400" marR="0" lvl="1" indent="-342900" algn="l" rtl="0">
              <a:lnSpc>
                <a:spcPct val="100000"/>
              </a:lnSpc>
              <a:spcBef>
                <a:spcPts val="75"/>
              </a:spcBef>
              <a:spcAft>
                <a:spcPts val="0"/>
              </a:spcAft>
              <a:buClr>
                <a:srgbClr val="000000"/>
              </a:buClr>
              <a:buSzPts val="1800"/>
              <a:buFont typeface="Merriweather Sans"/>
              <a:buChar char="◦"/>
              <a:defRPr sz="1800" b="0" i="0" u="none" strike="noStrike" cap="none">
                <a:solidFill>
                  <a:srgbClr val="000000"/>
                </a:solidFill>
                <a:latin typeface="Arial"/>
                <a:ea typeface="Arial"/>
                <a:cs typeface="Arial"/>
                <a:sym typeface="Arial"/>
              </a:defRPr>
            </a:lvl2pPr>
            <a:lvl3pPr marL="1371600" marR="0" lvl="2" indent="-323850" algn="l" rtl="0">
              <a:lnSpc>
                <a:spcPct val="100000"/>
              </a:lnSpc>
              <a:spcBef>
                <a:spcPts val="56"/>
              </a:spcBef>
              <a:spcAft>
                <a:spcPts val="0"/>
              </a:spcAft>
              <a:buClr>
                <a:srgbClr val="000000"/>
              </a:buClr>
              <a:buSzPts val="1500"/>
              <a:buFont typeface="Merriweather Sans"/>
              <a:buChar char="■"/>
              <a:defRPr sz="1500" b="0" i="0" u="none" strike="noStrike" cap="none">
                <a:solidFill>
                  <a:srgbClr val="000000"/>
                </a:solidFill>
                <a:latin typeface="Arial"/>
                <a:ea typeface="Arial"/>
                <a:cs typeface="Arial"/>
                <a:sym typeface="Arial"/>
              </a:defRPr>
            </a:lvl3pPr>
            <a:lvl4pPr marL="1828800" marR="0" lvl="3" indent="-304800" algn="l" rtl="0">
              <a:lnSpc>
                <a:spcPct val="100000"/>
              </a:lnSpc>
              <a:spcBef>
                <a:spcPts val="38"/>
              </a:spcBef>
              <a:spcAft>
                <a:spcPts val="0"/>
              </a:spcAft>
              <a:buClr>
                <a:srgbClr val="000000"/>
              </a:buClr>
              <a:buSzPts val="1200"/>
              <a:buFont typeface="Merriweather Sans"/>
              <a:buChar char="□"/>
              <a:defRPr sz="1200" b="0" i="0" u="none" strike="noStrike" cap="none">
                <a:solidFill>
                  <a:srgbClr val="000000"/>
                </a:solidFill>
                <a:latin typeface="Arial"/>
                <a:ea typeface="Arial"/>
                <a:cs typeface="Arial"/>
                <a:sym typeface="Arial"/>
              </a:defRPr>
            </a:lvl4pPr>
            <a:lvl5pPr marL="2286000" marR="0" lvl="4" indent="-228600" algn="l" rtl="0">
              <a:lnSpc>
                <a:spcPct val="100000"/>
              </a:lnSpc>
              <a:spcBef>
                <a:spcPts val="19"/>
              </a:spcBef>
              <a:spcAft>
                <a:spcPts val="0"/>
              </a:spcAft>
              <a:buClr>
                <a:srgbClr val="000000"/>
              </a:buClr>
              <a:buSzPts val="1196"/>
              <a:buFont typeface="Arial"/>
              <a:buNone/>
              <a:defRPr sz="1196"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9pPr>
          </a:lstStyle>
          <a:p>
            <a:endParaRPr/>
          </a:p>
        </p:txBody>
      </p:sp>
      <p:sp>
        <p:nvSpPr>
          <p:cNvPr id="161" name="Google Shape;161;p26"/>
          <p:cNvSpPr/>
          <p:nvPr/>
        </p:nvSpPr>
        <p:spPr>
          <a:xfrm>
            <a:off x="152400" y="607222"/>
            <a:ext cx="8686800" cy="81428"/>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62" name="Google Shape;162;p26"/>
          <p:cNvSpPr txBox="1">
            <a:spLocks noGrp="1"/>
          </p:cNvSpPr>
          <p:nvPr>
            <p:ph type="sldNum" idx="12"/>
          </p:nvPr>
        </p:nvSpPr>
        <p:spPr>
          <a:xfrm>
            <a:off x="7924800" y="4926807"/>
            <a:ext cx="1066800" cy="1595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2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6_Content 1">
  <p:cSld name="26_Content 1">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152400" y="127400"/>
            <a:ext cx="8686800" cy="47982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4" name="Google Shape;174;p29"/>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lstStyle>
            <a:lvl1pPr marL="457200" marR="0" lvl="0" indent="-361950" algn="l" rtl="0">
              <a:lnSpc>
                <a:spcPct val="100000"/>
              </a:lnSpc>
              <a:spcBef>
                <a:spcPts val="75"/>
              </a:spcBef>
              <a:spcAft>
                <a:spcPts val="0"/>
              </a:spcAft>
              <a:buClr>
                <a:srgbClr val="000000"/>
              </a:buClr>
              <a:buSzPts val="2100"/>
              <a:buFont typeface="Merriweather Sans"/>
              <a:buChar char="•"/>
              <a:defRPr sz="2100" b="0" i="0" u="none" strike="noStrike" cap="none">
                <a:solidFill>
                  <a:srgbClr val="000000"/>
                </a:solidFill>
                <a:latin typeface="Arial"/>
                <a:ea typeface="Arial"/>
                <a:cs typeface="Arial"/>
                <a:sym typeface="Arial"/>
              </a:defRPr>
            </a:lvl1pPr>
            <a:lvl2pPr marL="914400" marR="0" lvl="1" indent="-342900" algn="l" rtl="0">
              <a:lnSpc>
                <a:spcPct val="100000"/>
              </a:lnSpc>
              <a:spcBef>
                <a:spcPts val="75"/>
              </a:spcBef>
              <a:spcAft>
                <a:spcPts val="0"/>
              </a:spcAft>
              <a:buClr>
                <a:srgbClr val="000000"/>
              </a:buClr>
              <a:buSzPts val="1800"/>
              <a:buFont typeface="Merriweather Sans"/>
              <a:buChar char="◦"/>
              <a:defRPr sz="1800" b="0" i="0" u="none" strike="noStrike" cap="none">
                <a:solidFill>
                  <a:srgbClr val="000000"/>
                </a:solidFill>
                <a:latin typeface="Arial"/>
                <a:ea typeface="Arial"/>
                <a:cs typeface="Arial"/>
                <a:sym typeface="Arial"/>
              </a:defRPr>
            </a:lvl2pPr>
            <a:lvl3pPr marL="1371600" marR="0" lvl="2" indent="-323850" algn="l" rtl="0">
              <a:lnSpc>
                <a:spcPct val="100000"/>
              </a:lnSpc>
              <a:spcBef>
                <a:spcPts val="56"/>
              </a:spcBef>
              <a:spcAft>
                <a:spcPts val="0"/>
              </a:spcAft>
              <a:buClr>
                <a:srgbClr val="000000"/>
              </a:buClr>
              <a:buSzPts val="1500"/>
              <a:buFont typeface="Merriweather Sans"/>
              <a:buChar char="■"/>
              <a:defRPr sz="1500" b="0" i="0" u="none" strike="noStrike" cap="none">
                <a:solidFill>
                  <a:srgbClr val="000000"/>
                </a:solidFill>
                <a:latin typeface="Arial"/>
                <a:ea typeface="Arial"/>
                <a:cs typeface="Arial"/>
                <a:sym typeface="Arial"/>
              </a:defRPr>
            </a:lvl3pPr>
            <a:lvl4pPr marL="1828800" marR="0" lvl="3" indent="-304800" algn="l" rtl="0">
              <a:lnSpc>
                <a:spcPct val="100000"/>
              </a:lnSpc>
              <a:spcBef>
                <a:spcPts val="38"/>
              </a:spcBef>
              <a:spcAft>
                <a:spcPts val="0"/>
              </a:spcAft>
              <a:buClr>
                <a:srgbClr val="000000"/>
              </a:buClr>
              <a:buSzPts val="1200"/>
              <a:buFont typeface="Merriweather Sans"/>
              <a:buChar char="□"/>
              <a:defRPr sz="1200" b="0" i="0" u="none" strike="noStrike" cap="none">
                <a:solidFill>
                  <a:srgbClr val="000000"/>
                </a:solidFill>
                <a:latin typeface="Arial"/>
                <a:ea typeface="Arial"/>
                <a:cs typeface="Arial"/>
                <a:sym typeface="Arial"/>
              </a:defRPr>
            </a:lvl4pPr>
            <a:lvl5pPr marL="2286000" marR="0" lvl="4" indent="-228600" algn="l" rtl="0">
              <a:lnSpc>
                <a:spcPct val="100000"/>
              </a:lnSpc>
              <a:spcBef>
                <a:spcPts val="19"/>
              </a:spcBef>
              <a:spcAft>
                <a:spcPts val="0"/>
              </a:spcAft>
              <a:buClr>
                <a:srgbClr val="000000"/>
              </a:buClr>
              <a:buSzPts val="1196"/>
              <a:buFont typeface="Arial"/>
              <a:buNone/>
              <a:defRPr sz="1196"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9pPr>
          </a:lstStyle>
          <a:p>
            <a:endParaRPr/>
          </a:p>
        </p:txBody>
      </p:sp>
      <p:sp>
        <p:nvSpPr>
          <p:cNvPr id="175" name="Google Shape;175;p29"/>
          <p:cNvSpPr/>
          <p:nvPr/>
        </p:nvSpPr>
        <p:spPr>
          <a:xfrm>
            <a:off x="152400" y="607222"/>
            <a:ext cx="8686800" cy="81428"/>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76" name="Google Shape;176;p29"/>
          <p:cNvSpPr txBox="1">
            <a:spLocks noGrp="1"/>
          </p:cNvSpPr>
          <p:nvPr>
            <p:ph type="sldNum" idx="12"/>
          </p:nvPr>
        </p:nvSpPr>
        <p:spPr>
          <a:xfrm>
            <a:off x="7924800" y="4926807"/>
            <a:ext cx="1066800" cy="1595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177"/>
        <p:cNvGrpSpPr/>
        <p:nvPr/>
      </p:nvGrpSpPr>
      <p:grpSpPr>
        <a:xfrm>
          <a:off x="0" y="0"/>
          <a:ext cx="0" cy="0"/>
          <a:chOff x="0" y="0"/>
          <a:chExt cx="0" cy="0"/>
        </a:xfrm>
      </p:grpSpPr>
      <p:sp>
        <p:nvSpPr>
          <p:cNvPr id="178" name="Google Shape;178;p3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79" name="Google Shape;179;p3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3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81" name="Google Shape;181;p3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2" name="Google Shape;182;p30"/>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183"/>
        <p:cNvGrpSpPr/>
        <p:nvPr/>
      </p:nvGrpSpPr>
      <p:grpSpPr>
        <a:xfrm>
          <a:off x="0" y="0"/>
          <a:ext cx="0" cy="0"/>
          <a:chOff x="0" y="0"/>
          <a:chExt cx="0" cy="0"/>
        </a:xfrm>
      </p:grpSpPr>
      <p:sp>
        <p:nvSpPr>
          <p:cNvPr id="184" name="Google Shape;184;p31"/>
          <p:cNvSpPr txBox="1">
            <a:spLocks noGrp="1"/>
          </p:cNvSpPr>
          <p:nvPr>
            <p:ph type="body" idx="1"/>
          </p:nvPr>
        </p:nvSpPr>
        <p:spPr>
          <a:xfrm>
            <a:off x="152400" y="742950"/>
            <a:ext cx="44196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85" name="Google Shape;185;p3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6" name="Google Shape;186;p3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87" name="Google Shape;187;p3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5" name="Google Shape;25;p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188"/>
        <p:cNvGrpSpPr/>
        <p:nvPr/>
      </p:nvGrpSpPr>
      <p:grpSpPr>
        <a:xfrm>
          <a:off x="0" y="0"/>
          <a:ext cx="0" cy="0"/>
          <a:chOff x="0" y="0"/>
          <a:chExt cx="0" cy="0"/>
        </a:xfrm>
      </p:grpSpPr>
      <p:sp>
        <p:nvSpPr>
          <p:cNvPr id="189" name="Google Shape;189;p32"/>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90" name="Google Shape;190;p3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1" name="Google Shape;191;p3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92" name="Google Shape;192;p3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5" name="Google Shape;195;p33"/>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96" name="Google Shape;196;p3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97" name="Google Shape;197;p3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98" name="Google Shape;198;p33"/>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1" name="Google Shape;201;p34"/>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02" name="Google Shape;202;p3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03" name="Google Shape;203;p3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4" name="Google Shape;204;p34"/>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7" name="Google Shape;207;p35"/>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08" name="Google Shape;208;p35"/>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09" name="Google Shape;209;p35"/>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10" name="Google Shape;210;p3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1" name="Google Shape;211;p35"/>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12" name="Google Shape;212;p35"/>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5" name="Google Shape;215;p36"/>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16" name="Google Shape;216;p36"/>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17" name="Google Shape;217;p3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8" name="Google Shape;218;p36"/>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19" name="Google Shape;219;p36"/>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20" name="Google Shape;220;p36"/>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21" name="Google Shape;221;p36"/>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22" name="Google Shape;222;p36"/>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5" name="Google Shape;225;p3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26" name="Google Shape;226;p3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7" name="Google Shape;227;p37"/>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28" name="Google Shape;228;p37"/>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1" name="Google Shape;231;p3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32" name="Google Shape;232;p3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3" name="Google Shape;233;p38"/>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34" name="Google Shape;234;p38"/>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35" name="Google Shape;235;p38"/>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236"/>
        <p:cNvGrpSpPr/>
        <p:nvPr/>
      </p:nvGrpSpPr>
      <p:grpSpPr>
        <a:xfrm>
          <a:off x="0" y="0"/>
          <a:ext cx="0" cy="0"/>
          <a:chOff x="0" y="0"/>
          <a:chExt cx="0" cy="0"/>
        </a:xfrm>
      </p:grpSpPr>
      <p:sp>
        <p:nvSpPr>
          <p:cNvPr id="237" name="Google Shape;237;p39"/>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38" name="Google Shape;238;p3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9" name="Google Shape;239;p3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40" name="Google Shape;240;p3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1" name="Google Shape;241;p39"/>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42" name="Google Shape;242;p39"/>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243"/>
        <p:cNvGrpSpPr/>
        <p:nvPr/>
      </p:nvGrpSpPr>
      <p:grpSpPr>
        <a:xfrm>
          <a:off x="0" y="0"/>
          <a:ext cx="0" cy="0"/>
          <a:chOff x="0" y="0"/>
          <a:chExt cx="0" cy="0"/>
        </a:xfrm>
      </p:grpSpPr>
      <p:sp>
        <p:nvSpPr>
          <p:cNvPr id="244" name="Google Shape;244;p40"/>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45" name="Google Shape;245;p4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6" name="Google Shape;246;p4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47" name="Google Shape;247;p4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8" name="Google Shape;248;p40"/>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49" name="Google Shape;249;p40"/>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2" name="Google Shape;252;p4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53" name="Google Shape;253;p4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4" name="Google Shape;254;p41"/>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55" name="Google Shape;255;p41"/>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sz="1400" b="0" i="0" u="none" strike="noStrike" cap="none">
              <a:solidFill>
                <a:srgbClr val="000000"/>
              </a:solidFill>
              <a:latin typeface="Arial"/>
              <a:ea typeface="Arial"/>
              <a:cs typeface="Arial"/>
              <a:sym typeface="Arial"/>
            </a:endParaRPr>
          </a:p>
        </p:txBody>
      </p:sp>
      <p:grpSp>
        <p:nvGrpSpPr>
          <p:cNvPr id="256" name="Google Shape;256;p41"/>
          <p:cNvGrpSpPr/>
          <p:nvPr/>
        </p:nvGrpSpPr>
        <p:grpSpPr>
          <a:xfrm>
            <a:off x="990658" y="1200267"/>
            <a:ext cx="1524233" cy="1428779"/>
            <a:chOff x="1485649" y="3204982"/>
            <a:chExt cx="1124480" cy="2169089"/>
          </a:xfrm>
        </p:grpSpPr>
        <p:sp>
          <p:nvSpPr>
            <p:cNvPr id="257" name="Google Shape;257;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258" name="Google Shape;258;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259" name="Google Shape;259;p41"/>
          <p:cNvGrpSpPr/>
          <p:nvPr/>
        </p:nvGrpSpPr>
        <p:grpSpPr>
          <a:xfrm>
            <a:off x="2819458" y="1207796"/>
            <a:ext cx="1524233" cy="1421187"/>
            <a:chOff x="1485649" y="3204982"/>
            <a:chExt cx="1124480" cy="2169089"/>
          </a:xfrm>
        </p:grpSpPr>
        <p:sp>
          <p:nvSpPr>
            <p:cNvPr id="260" name="Google Shape;260;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261" name="Google Shape;261;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262" name="Google Shape;262;p41"/>
          <p:cNvGrpSpPr/>
          <p:nvPr/>
        </p:nvGrpSpPr>
        <p:grpSpPr>
          <a:xfrm>
            <a:off x="4648257" y="1207794"/>
            <a:ext cx="1524233" cy="1421187"/>
            <a:chOff x="1485649" y="3204982"/>
            <a:chExt cx="1124480" cy="2169089"/>
          </a:xfrm>
        </p:grpSpPr>
        <p:sp>
          <p:nvSpPr>
            <p:cNvPr id="263" name="Google Shape;263;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264" name="Google Shape;264;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265" name="Google Shape;265;p41"/>
          <p:cNvGrpSpPr/>
          <p:nvPr/>
        </p:nvGrpSpPr>
        <p:grpSpPr>
          <a:xfrm>
            <a:off x="6477058" y="1168577"/>
            <a:ext cx="1524233" cy="1460448"/>
            <a:chOff x="1485649" y="3204982"/>
            <a:chExt cx="1124480" cy="2169089"/>
          </a:xfrm>
        </p:grpSpPr>
        <p:sp>
          <p:nvSpPr>
            <p:cNvPr id="266" name="Google Shape;266;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267" name="Google Shape;267;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268" name="Google Shape;268;p41"/>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sz="1400" b="0" i="0" u="none" strike="noStrike" cap="none">
              <a:solidFill>
                <a:srgbClr val="000000"/>
              </a:solidFill>
              <a:latin typeface="Arial"/>
              <a:ea typeface="Arial"/>
              <a:cs typeface="Arial"/>
              <a:sym typeface="Arial"/>
            </a:endParaRPr>
          </a:p>
        </p:txBody>
      </p:sp>
      <p:sp>
        <p:nvSpPr>
          <p:cNvPr id="269" name="Google Shape;269;p41"/>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57200" y="-1078"/>
            <a:ext cx="8229600" cy="857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9" name="Google Shape;29;p5"/>
          <p:cNvSpPr txBox="1">
            <a:spLocks noGrp="1"/>
          </p:cNvSpPr>
          <p:nvPr>
            <p:ph type="body" idx="1"/>
          </p:nvPr>
        </p:nvSpPr>
        <p:spPr>
          <a:xfrm>
            <a:off x="457200" y="856181"/>
            <a:ext cx="8229600" cy="38235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0" name="Google Shape;30;p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2pPr>
            <a:lvl3pPr marL="0" marR="0" lvl="2"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3pPr>
            <a:lvl4pPr marL="0" marR="0" lvl="3"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4pPr>
            <a:lvl5pPr marL="0" marR="0" lvl="4"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5pPr>
            <a:lvl6pPr marL="0" marR="0" lvl="5"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6pPr>
            <a:lvl7pPr marL="0" marR="0" lvl="6"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7pPr>
            <a:lvl8pPr marL="0" marR="0" lvl="7"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8pPr>
            <a:lvl9pPr marL="0" marR="0" lvl="8"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p>
        </p:txBody>
      </p:sp>
      <p:sp>
        <p:nvSpPr>
          <p:cNvPr id="31" name="Google Shape;31;p5"/>
          <p:cNvSpPr/>
          <p:nvPr/>
        </p:nvSpPr>
        <p:spPr>
          <a:xfrm>
            <a:off x="0" y="4781551"/>
            <a:ext cx="6477000" cy="36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2" name="Google Shape;272;p4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73" name="Google Shape;273;p4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4" name="Google Shape;274;p42"/>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75" name="Google Shape;275;p42"/>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8" name="Google Shape;278;p4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279"/>
        <p:cNvGrpSpPr/>
        <p:nvPr/>
      </p:nvGrpSpPr>
      <p:grpSpPr>
        <a:xfrm>
          <a:off x="0" y="0"/>
          <a:ext cx="0" cy="0"/>
          <a:chOff x="0" y="0"/>
          <a:chExt cx="0" cy="0"/>
        </a:xfrm>
      </p:grpSpPr>
      <p:pic>
        <p:nvPicPr>
          <p:cNvPr id="280" name="Google Shape;280;p44"/>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283" name="Google Shape;283;p45"/>
          <p:cNvSpPr txBox="1">
            <a:spLocks noGrp="1"/>
          </p:cNvSpPr>
          <p:nvPr>
            <p:ph type="body" idx="1"/>
          </p:nvPr>
        </p:nvSpPr>
        <p:spPr>
          <a:xfrm>
            <a:off x="311700" y="847675"/>
            <a:ext cx="8520600" cy="3957600"/>
          </a:xfrm>
          <a:prstGeom prst="rect">
            <a:avLst/>
          </a:prstGeom>
          <a:noFill/>
          <a:ln>
            <a:noFill/>
          </a:ln>
        </p:spPr>
        <p:txBody>
          <a:bodyPr spcFirstLastPara="1" wrap="square" lIns="91425" tIns="91425" rIns="91425" bIns="91425" anchor="ctr"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84" name="Google Shape;284;p45"/>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pic>
        <p:nvPicPr>
          <p:cNvPr id="285" name="Google Shape;285;p45" descr="onos-logo-fliprotate.notext.png"/>
          <p:cNvPicPr preferRelativeResize="0"/>
          <p:nvPr/>
        </p:nvPicPr>
        <p:blipFill rotWithShape="1">
          <a:blip r:embed="rId2">
            <a:alphaModFix/>
          </a:blip>
          <a:srcRect/>
          <a:stretch/>
        </p:blipFill>
        <p:spPr>
          <a:xfrm flipH="1">
            <a:off x="8175550" y="66175"/>
            <a:ext cx="875850" cy="875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0"/>
        <p:cNvGrpSpPr/>
        <p:nvPr/>
      </p:nvGrpSpPr>
      <p:grpSpPr>
        <a:xfrm>
          <a:off x="0" y="0"/>
          <a:ext cx="0" cy="0"/>
          <a:chOff x="0" y="0"/>
          <a:chExt cx="0" cy="0"/>
        </a:xfrm>
      </p:grpSpPr>
      <p:sp>
        <p:nvSpPr>
          <p:cNvPr id="291" name="Google Shape;291;p4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5200"/>
            </a:lvl2pPr>
            <a:lvl3pPr lvl="2" indent="0" algn="ctr" rtl="0">
              <a:spcBef>
                <a:spcPts val="0"/>
              </a:spcBef>
              <a:spcAft>
                <a:spcPts val="0"/>
              </a:spcAft>
              <a:buSzPts val="1400"/>
              <a:buFont typeface="Arial"/>
              <a:buNone/>
              <a:defRPr sz="5200"/>
            </a:lvl3pPr>
            <a:lvl4pPr lvl="3" indent="0" algn="ctr" rtl="0">
              <a:spcBef>
                <a:spcPts val="0"/>
              </a:spcBef>
              <a:spcAft>
                <a:spcPts val="0"/>
              </a:spcAft>
              <a:buSzPts val="1400"/>
              <a:buFont typeface="Arial"/>
              <a:buNone/>
              <a:defRPr sz="5200"/>
            </a:lvl4pPr>
            <a:lvl5pPr lvl="4" indent="0" algn="ctr" rtl="0">
              <a:spcBef>
                <a:spcPts val="0"/>
              </a:spcBef>
              <a:spcAft>
                <a:spcPts val="0"/>
              </a:spcAft>
              <a:buSzPts val="1400"/>
              <a:buFont typeface="Arial"/>
              <a:buNone/>
              <a:defRPr sz="5200"/>
            </a:lvl5pPr>
            <a:lvl6pPr lvl="5" indent="0" algn="ctr" rtl="0">
              <a:spcBef>
                <a:spcPts val="0"/>
              </a:spcBef>
              <a:spcAft>
                <a:spcPts val="0"/>
              </a:spcAft>
              <a:buSzPts val="1400"/>
              <a:buFont typeface="Arial"/>
              <a:buNone/>
              <a:defRPr sz="5200"/>
            </a:lvl6pPr>
            <a:lvl7pPr lvl="6" indent="0" algn="ctr" rtl="0">
              <a:spcBef>
                <a:spcPts val="0"/>
              </a:spcBef>
              <a:spcAft>
                <a:spcPts val="0"/>
              </a:spcAft>
              <a:buSzPts val="1400"/>
              <a:buFont typeface="Arial"/>
              <a:buNone/>
              <a:defRPr sz="5200"/>
            </a:lvl7pPr>
            <a:lvl8pPr lvl="7" indent="0" algn="ctr" rtl="0">
              <a:spcBef>
                <a:spcPts val="0"/>
              </a:spcBef>
              <a:spcAft>
                <a:spcPts val="0"/>
              </a:spcAft>
              <a:buSzPts val="1400"/>
              <a:buFont typeface="Arial"/>
              <a:buNone/>
              <a:defRPr sz="5200"/>
            </a:lvl8pPr>
            <a:lvl9pPr lvl="8" indent="0" algn="ctr" rtl="0">
              <a:spcBef>
                <a:spcPts val="0"/>
              </a:spcBef>
              <a:spcAft>
                <a:spcPts val="0"/>
              </a:spcAft>
              <a:buSzPts val="1400"/>
              <a:buFont typeface="Arial"/>
              <a:buNone/>
              <a:defRPr sz="5200"/>
            </a:lvl9pPr>
          </a:lstStyle>
          <a:p>
            <a:endParaRPr/>
          </a:p>
        </p:txBody>
      </p:sp>
      <p:sp>
        <p:nvSpPr>
          <p:cNvPr id="292" name="Google Shape;292;p4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293" name="Google Shape;293;p47"/>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96" name="Google Shape;296;p48"/>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97" name="Google Shape;297;p48"/>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98" name="Google Shape;298;p4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01" name="Google Shape;301;p4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2" name="Google Shape;302;p4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05" name="Google Shape;305;p50"/>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06" name="Google Shape;306;p5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07" name="Google Shape;307;p5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308"/>
        <p:cNvGrpSpPr/>
        <p:nvPr/>
      </p:nvGrpSpPr>
      <p:grpSpPr>
        <a:xfrm>
          <a:off x="0" y="0"/>
          <a:ext cx="0" cy="0"/>
          <a:chOff x="0" y="0"/>
          <a:chExt cx="0" cy="0"/>
        </a:xfrm>
      </p:grpSpPr>
      <p:sp>
        <p:nvSpPr>
          <p:cNvPr id="309" name="Google Shape;309;p51"/>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10" name="Google Shape;310;p5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11" name="Google Shape;311;p5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12" name="Google Shape;312;p5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13" name="Google Shape;313;p51"/>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314"/>
        <p:cNvGrpSpPr/>
        <p:nvPr/>
      </p:nvGrpSpPr>
      <p:grpSpPr>
        <a:xfrm>
          <a:off x="0" y="0"/>
          <a:ext cx="0" cy="0"/>
          <a:chOff x="0" y="0"/>
          <a:chExt cx="0" cy="0"/>
        </a:xfrm>
      </p:grpSpPr>
      <p:sp>
        <p:nvSpPr>
          <p:cNvPr id="315" name="Google Shape;315;p52"/>
          <p:cNvSpPr txBox="1">
            <a:spLocks noGrp="1"/>
          </p:cNvSpPr>
          <p:nvPr>
            <p:ph type="body" idx="1"/>
          </p:nvPr>
        </p:nvSpPr>
        <p:spPr>
          <a:xfrm>
            <a:off x="152400" y="742950"/>
            <a:ext cx="44196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16" name="Google Shape;316;p5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17" name="Google Shape;317;p5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18" name="Google Shape;318;p5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5200"/>
            </a:lvl2pPr>
            <a:lvl3pPr lvl="2" indent="0" algn="ctr" rtl="0">
              <a:spcBef>
                <a:spcPts val="0"/>
              </a:spcBef>
              <a:spcAft>
                <a:spcPts val="0"/>
              </a:spcAft>
              <a:buSzPts val="1400"/>
              <a:buFont typeface="Arial"/>
              <a:buNone/>
              <a:defRPr sz="5200"/>
            </a:lvl3pPr>
            <a:lvl4pPr lvl="3" indent="0" algn="ctr" rtl="0">
              <a:spcBef>
                <a:spcPts val="0"/>
              </a:spcBef>
              <a:spcAft>
                <a:spcPts val="0"/>
              </a:spcAft>
              <a:buSzPts val="1400"/>
              <a:buFont typeface="Arial"/>
              <a:buNone/>
              <a:defRPr sz="5200"/>
            </a:lvl4pPr>
            <a:lvl5pPr lvl="4" indent="0" algn="ctr" rtl="0">
              <a:spcBef>
                <a:spcPts val="0"/>
              </a:spcBef>
              <a:spcAft>
                <a:spcPts val="0"/>
              </a:spcAft>
              <a:buSzPts val="1400"/>
              <a:buFont typeface="Arial"/>
              <a:buNone/>
              <a:defRPr sz="5200"/>
            </a:lvl5pPr>
            <a:lvl6pPr lvl="5" indent="0" algn="ctr" rtl="0">
              <a:spcBef>
                <a:spcPts val="0"/>
              </a:spcBef>
              <a:spcAft>
                <a:spcPts val="0"/>
              </a:spcAft>
              <a:buSzPts val="1400"/>
              <a:buFont typeface="Arial"/>
              <a:buNone/>
              <a:defRPr sz="5200"/>
            </a:lvl6pPr>
            <a:lvl7pPr lvl="6" indent="0" algn="ctr" rtl="0">
              <a:spcBef>
                <a:spcPts val="0"/>
              </a:spcBef>
              <a:spcAft>
                <a:spcPts val="0"/>
              </a:spcAft>
              <a:buSzPts val="1400"/>
              <a:buFont typeface="Arial"/>
              <a:buNone/>
              <a:defRPr sz="5200"/>
            </a:lvl7pPr>
            <a:lvl8pPr lvl="7" indent="0" algn="ctr" rtl="0">
              <a:spcBef>
                <a:spcPts val="0"/>
              </a:spcBef>
              <a:spcAft>
                <a:spcPts val="0"/>
              </a:spcAft>
              <a:buSzPts val="1400"/>
              <a:buFont typeface="Arial"/>
              <a:buNone/>
              <a:defRPr sz="5200"/>
            </a:lvl8pPr>
            <a:lvl9pPr lvl="8" indent="0" algn="ctr" rtl="0">
              <a:spcBef>
                <a:spcPts val="0"/>
              </a:spcBef>
              <a:spcAft>
                <a:spcPts val="0"/>
              </a:spcAft>
              <a:buSzPts val="1400"/>
              <a:buFont typeface="Arial"/>
              <a:buNone/>
              <a:defRPr sz="5200"/>
            </a:lvl9pPr>
          </a:lstStyle>
          <a:p>
            <a:endParaRPr/>
          </a:p>
        </p:txBody>
      </p:sp>
      <p:sp>
        <p:nvSpPr>
          <p:cNvPr id="34" name="Google Shape;34;p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319"/>
        <p:cNvGrpSpPr/>
        <p:nvPr/>
      </p:nvGrpSpPr>
      <p:grpSpPr>
        <a:xfrm>
          <a:off x="0" y="0"/>
          <a:ext cx="0" cy="0"/>
          <a:chOff x="0" y="0"/>
          <a:chExt cx="0" cy="0"/>
        </a:xfrm>
      </p:grpSpPr>
      <p:sp>
        <p:nvSpPr>
          <p:cNvPr id="320" name="Google Shape;320;p53"/>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21" name="Google Shape;321;p5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22" name="Google Shape;322;p5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23" name="Google Shape;323;p5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26" name="Google Shape;326;p54"/>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27" name="Google Shape;327;p5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28" name="Google Shape;328;p5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29" name="Google Shape;329;p54"/>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32" name="Google Shape;332;p55"/>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33" name="Google Shape;333;p5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34" name="Google Shape;334;p5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5" name="Google Shape;335;p55"/>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38" name="Google Shape;338;p56"/>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39" name="Google Shape;339;p56"/>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40" name="Google Shape;340;p56"/>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41" name="Google Shape;341;p5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42" name="Google Shape;342;p56"/>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43" name="Google Shape;343;p56"/>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344"/>
        <p:cNvGrpSpPr/>
        <p:nvPr/>
      </p:nvGrpSpPr>
      <p:grpSpPr>
        <a:xfrm>
          <a:off x="0" y="0"/>
          <a:ext cx="0" cy="0"/>
          <a:chOff x="0" y="0"/>
          <a:chExt cx="0" cy="0"/>
        </a:xfrm>
      </p:grpSpPr>
      <p:sp>
        <p:nvSpPr>
          <p:cNvPr id="345" name="Google Shape;345;p5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46" name="Google Shape;346;p5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47" name="Google Shape;347;p57"/>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48" name="Google Shape;348;p5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49" name="Google Shape;349;p57"/>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50" name="Google Shape;350;p57"/>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51" name="Google Shape;351;p57"/>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52" name="Google Shape;352;p57"/>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53" name="Google Shape;353;p57"/>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56" name="Google Shape;356;p5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57" name="Google Shape;357;p5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8" name="Google Shape;358;p58"/>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59" name="Google Shape;359;p58"/>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62" name="Google Shape;362;p5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63" name="Google Shape;363;p5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64" name="Google Shape;364;p59"/>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65" name="Google Shape;365;p59"/>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66" name="Google Shape;366;p59"/>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367"/>
        <p:cNvGrpSpPr/>
        <p:nvPr/>
      </p:nvGrpSpPr>
      <p:grpSpPr>
        <a:xfrm>
          <a:off x="0" y="0"/>
          <a:ext cx="0" cy="0"/>
          <a:chOff x="0" y="0"/>
          <a:chExt cx="0" cy="0"/>
        </a:xfrm>
      </p:grpSpPr>
      <p:sp>
        <p:nvSpPr>
          <p:cNvPr id="368" name="Google Shape;368;p6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69" name="Google Shape;369;p6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70" name="Google Shape;370;p6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71" name="Google Shape;371;p6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72" name="Google Shape;372;p60"/>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73" name="Google Shape;373;p60"/>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374"/>
        <p:cNvGrpSpPr/>
        <p:nvPr/>
      </p:nvGrpSpPr>
      <p:grpSpPr>
        <a:xfrm>
          <a:off x="0" y="0"/>
          <a:ext cx="0" cy="0"/>
          <a:chOff x="0" y="0"/>
          <a:chExt cx="0" cy="0"/>
        </a:xfrm>
      </p:grpSpPr>
      <p:sp>
        <p:nvSpPr>
          <p:cNvPr id="375" name="Google Shape;375;p61"/>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76" name="Google Shape;376;p6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77" name="Google Shape;377;p6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78" name="Google Shape;378;p6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79" name="Google Shape;379;p61"/>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80" name="Google Shape;380;p61"/>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381"/>
        <p:cNvGrpSpPr/>
        <p:nvPr/>
      </p:nvGrpSpPr>
      <p:grpSpPr>
        <a:xfrm>
          <a:off x="0" y="0"/>
          <a:ext cx="0" cy="0"/>
          <a:chOff x="0" y="0"/>
          <a:chExt cx="0" cy="0"/>
        </a:xfrm>
      </p:grpSpPr>
      <p:sp>
        <p:nvSpPr>
          <p:cNvPr id="382" name="Google Shape;382;p6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83" name="Google Shape;383;p6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84" name="Google Shape;384;p6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85" name="Google Shape;385;p62"/>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86" name="Google Shape;386;p6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a:p>
        </p:txBody>
      </p:sp>
      <p:grpSp>
        <p:nvGrpSpPr>
          <p:cNvPr id="387" name="Google Shape;387;p62"/>
          <p:cNvGrpSpPr/>
          <p:nvPr/>
        </p:nvGrpSpPr>
        <p:grpSpPr>
          <a:xfrm>
            <a:off x="990658" y="1200267"/>
            <a:ext cx="1524233" cy="1428779"/>
            <a:chOff x="1485649" y="3204982"/>
            <a:chExt cx="1124480" cy="2169089"/>
          </a:xfrm>
        </p:grpSpPr>
        <p:sp>
          <p:nvSpPr>
            <p:cNvPr id="388" name="Google Shape;388;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389" name="Google Shape;389;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390" name="Google Shape;390;p62"/>
          <p:cNvGrpSpPr/>
          <p:nvPr/>
        </p:nvGrpSpPr>
        <p:grpSpPr>
          <a:xfrm>
            <a:off x="2819458" y="1207796"/>
            <a:ext cx="1524233" cy="1421187"/>
            <a:chOff x="1485649" y="3204982"/>
            <a:chExt cx="1124480" cy="2169089"/>
          </a:xfrm>
        </p:grpSpPr>
        <p:sp>
          <p:nvSpPr>
            <p:cNvPr id="391" name="Google Shape;391;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392" name="Google Shape;392;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393" name="Google Shape;393;p62"/>
          <p:cNvGrpSpPr/>
          <p:nvPr/>
        </p:nvGrpSpPr>
        <p:grpSpPr>
          <a:xfrm>
            <a:off x="4648257" y="1207794"/>
            <a:ext cx="1524233" cy="1421187"/>
            <a:chOff x="1485649" y="3204982"/>
            <a:chExt cx="1124480" cy="2169089"/>
          </a:xfrm>
        </p:grpSpPr>
        <p:sp>
          <p:nvSpPr>
            <p:cNvPr id="394" name="Google Shape;394;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395" name="Google Shape;395;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396" name="Google Shape;396;p62"/>
          <p:cNvGrpSpPr/>
          <p:nvPr/>
        </p:nvGrpSpPr>
        <p:grpSpPr>
          <a:xfrm>
            <a:off x="6477057" y="1168577"/>
            <a:ext cx="1524233" cy="1460448"/>
            <a:chOff x="1485649" y="3204982"/>
            <a:chExt cx="1124480" cy="2169089"/>
          </a:xfrm>
        </p:grpSpPr>
        <p:sp>
          <p:nvSpPr>
            <p:cNvPr id="397" name="Google Shape;397;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398" name="Google Shape;398;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399" name="Google Shape;399;p6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a:p>
        </p:txBody>
      </p:sp>
      <p:sp>
        <p:nvSpPr>
          <p:cNvPr id="400" name="Google Shape;400;p62"/>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38" name="Google Shape;38;p7"/>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9" name="Google Shape;39;p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0" name="Google Shape;40;p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7"/>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03" name="Google Shape;403;p6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04" name="Google Shape;404;p6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05" name="Google Shape;405;p63"/>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06" name="Google Shape;406;p63"/>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407"/>
        <p:cNvGrpSpPr/>
        <p:nvPr/>
      </p:nvGrpSpPr>
      <p:grpSpPr>
        <a:xfrm>
          <a:off x="0" y="0"/>
          <a:ext cx="0" cy="0"/>
          <a:chOff x="0" y="0"/>
          <a:chExt cx="0" cy="0"/>
        </a:xfrm>
      </p:grpSpPr>
      <p:sp>
        <p:nvSpPr>
          <p:cNvPr id="408" name="Google Shape;408;p6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09" name="Google Shape;409;p6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410"/>
        <p:cNvGrpSpPr/>
        <p:nvPr/>
      </p:nvGrpSpPr>
      <p:grpSpPr>
        <a:xfrm>
          <a:off x="0" y="0"/>
          <a:ext cx="0" cy="0"/>
          <a:chOff x="0" y="0"/>
          <a:chExt cx="0" cy="0"/>
        </a:xfrm>
      </p:grpSpPr>
      <p:pic>
        <p:nvPicPr>
          <p:cNvPr id="411" name="Google Shape;411;p65"/>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1800"/>
            </a:lvl2pPr>
            <a:lvl3pPr lvl="2" indent="0" rtl="0">
              <a:spcBef>
                <a:spcPts val="0"/>
              </a:spcBef>
              <a:spcAft>
                <a:spcPts val="0"/>
              </a:spcAft>
              <a:buSzPts val="1400"/>
              <a:buFont typeface="Arial"/>
              <a:buChar char="■"/>
              <a:defRPr sz="1800"/>
            </a:lvl3pPr>
            <a:lvl4pPr lvl="3" indent="0" rtl="0">
              <a:spcBef>
                <a:spcPts val="0"/>
              </a:spcBef>
              <a:spcAft>
                <a:spcPts val="0"/>
              </a:spcAft>
              <a:buSzPts val="1400"/>
              <a:buFont typeface="Arial"/>
              <a:buChar char="●"/>
              <a:defRPr sz="1800"/>
            </a:lvl4pPr>
            <a:lvl5pPr lvl="4" indent="0" rtl="0">
              <a:spcBef>
                <a:spcPts val="0"/>
              </a:spcBef>
              <a:spcAft>
                <a:spcPts val="0"/>
              </a:spcAft>
              <a:buSzPts val="1400"/>
              <a:buFont typeface="Arial"/>
              <a:buChar char="○"/>
              <a:defRPr sz="1800"/>
            </a:lvl5pPr>
            <a:lvl6pPr lvl="5" indent="0" rtl="0">
              <a:spcBef>
                <a:spcPts val="0"/>
              </a:spcBef>
              <a:spcAft>
                <a:spcPts val="0"/>
              </a:spcAft>
              <a:buSzPts val="1400"/>
              <a:buFont typeface="Arial"/>
              <a:buChar char="■"/>
              <a:defRPr sz="1800"/>
            </a:lvl6pPr>
            <a:lvl7pPr lvl="6" indent="0" rtl="0">
              <a:spcBef>
                <a:spcPts val="0"/>
              </a:spcBef>
              <a:spcAft>
                <a:spcPts val="0"/>
              </a:spcAft>
              <a:buSzPts val="1400"/>
              <a:buFont typeface="Arial"/>
              <a:buChar char="●"/>
              <a:defRPr sz="1800"/>
            </a:lvl7pPr>
            <a:lvl8pPr lvl="7" indent="0" rtl="0">
              <a:spcBef>
                <a:spcPts val="0"/>
              </a:spcBef>
              <a:spcAft>
                <a:spcPts val="0"/>
              </a:spcAft>
              <a:buSzPts val="1400"/>
              <a:buFont typeface="Arial"/>
              <a:buChar char="○"/>
              <a:defRPr sz="1800"/>
            </a:lvl8pPr>
            <a:lvl9pPr lvl="8" indent="0" rtl="0">
              <a:spcBef>
                <a:spcPts val="0"/>
              </a:spcBef>
              <a:spcAft>
                <a:spcPts val="0"/>
              </a:spcAft>
              <a:buSzPts val="1400"/>
              <a:buFont typeface="Arial"/>
              <a:buChar char="■"/>
              <a:defRPr sz="1800"/>
            </a:lvl9pPr>
          </a:lstStyle>
          <a:p>
            <a:endParaRPr/>
          </a:p>
        </p:txBody>
      </p:sp>
      <p:sp>
        <p:nvSpPr>
          <p:cNvPr id="414" name="Google Shape;414;p66"/>
          <p:cNvSpPr txBox="1">
            <a:spLocks noGrp="1"/>
          </p:cNvSpPr>
          <p:nvPr>
            <p:ph type="body" idx="1"/>
          </p:nvPr>
        </p:nvSpPr>
        <p:spPr>
          <a:xfrm>
            <a:off x="311700" y="847675"/>
            <a:ext cx="8520600" cy="3957600"/>
          </a:xfrm>
          <a:prstGeom prst="rect">
            <a:avLst/>
          </a:prstGeom>
          <a:noFill/>
          <a:ln>
            <a:noFill/>
          </a:ln>
        </p:spPr>
        <p:txBody>
          <a:bodyPr spcFirstLastPara="1" wrap="square" lIns="91425" tIns="91425" rIns="91425" bIns="91425" anchor="ctr"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5" name="Google Shape;415;p66"/>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pic>
        <p:nvPicPr>
          <p:cNvPr id="416" name="Google Shape;416;p66" descr="onos-logo-fliprotate.notext.png"/>
          <p:cNvPicPr preferRelativeResize="0"/>
          <p:nvPr/>
        </p:nvPicPr>
        <p:blipFill rotWithShape="1">
          <a:blip r:embed="rId2">
            <a:alphaModFix/>
          </a:blip>
          <a:srcRect/>
          <a:stretch/>
        </p:blipFill>
        <p:spPr>
          <a:xfrm flipH="1">
            <a:off x="8175550" y="66175"/>
            <a:ext cx="875850" cy="8758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23" name="Google Shape;423;p68"/>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24" name="Google Shape;424;p68"/>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25" name="Google Shape;425;p6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426"/>
        <p:cNvGrpSpPr/>
        <p:nvPr/>
      </p:nvGrpSpPr>
      <p:grpSpPr>
        <a:xfrm>
          <a:off x="0" y="0"/>
          <a:ext cx="0" cy="0"/>
          <a:chOff x="0" y="0"/>
          <a:chExt cx="0" cy="0"/>
        </a:xfrm>
      </p:grpSpPr>
      <p:sp>
        <p:nvSpPr>
          <p:cNvPr id="427" name="Google Shape;427;p6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28" name="Google Shape;428;p69"/>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29" name="Google Shape;429;p6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30" name="Google Shape;430;p6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1"/>
        <p:cNvGrpSpPr/>
        <p:nvPr/>
      </p:nvGrpSpPr>
      <p:grpSpPr>
        <a:xfrm>
          <a:off x="0" y="0"/>
          <a:ext cx="0" cy="0"/>
          <a:chOff x="0" y="0"/>
          <a:chExt cx="0" cy="0"/>
        </a:xfrm>
      </p:grpSpPr>
      <p:sp>
        <p:nvSpPr>
          <p:cNvPr id="432" name="Google Shape;432;p7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33" name="Google Shape;433;p7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34" name="Google Shape;434;p7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435"/>
        <p:cNvGrpSpPr/>
        <p:nvPr/>
      </p:nvGrpSpPr>
      <p:grpSpPr>
        <a:xfrm>
          <a:off x="0" y="0"/>
          <a:ext cx="0" cy="0"/>
          <a:chOff x="0" y="0"/>
          <a:chExt cx="0" cy="0"/>
        </a:xfrm>
      </p:grpSpPr>
      <p:sp>
        <p:nvSpPr>
          <p:cNvPr id="436" name="Google Shape;436;p71"/>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63"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44"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37" name="Google Shape;437;p7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38" name="Google Shape;438;p7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39" name="Google Shape;439;p7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0" name="Google Shape;440;p71"/>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441"/>
        <p:cNvGrpSpPr/>
        <p:nvPr/>
      </p:nvGrpSpPr>
      <p:grpSpPr>
        <a:xfrm>
          <a:off x="0" y="0"/>
          <a:ext cx="0" cy="0"/>
          <a:chOff x="0" y="0"/>
          <a:chExt cx="0" cy="0"/>
        </a:xfrm>
      </p:grpSpPr>
      <p:sp>
        <p:nvSpPr>
          <p:cNvPr id="442" name="Google Shape;442;p72"/>
          <p:cNvSpPr txBox="1">
            <a:spLocks noGrp="1"/>
          </p:cNvSpPr>
          <p:nvPr>
            <p:ph type="body" idx="1"/>
          </p:nvPr>
        </p:nvSpPr>
        <p:spPr>
          <a:xfrm>
            <a:off x="152400" y="742950"/>
            <a:ext cx="44196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63"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44"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43" name="Google Shape;443;p7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44" name="Google Shape;444;p7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45" name="Google Shape;445;p7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446"/>
        <p:cNvGrpSpPr/>
        <p:nvPr/>
      </p:nvGrpSpPr>
      <p:grpSpPr>
        <a:xfrm>
          <a:off x="0" y="0"/>
          <a:ext cx="0" cy="0"/>
          <a:chOff x="0" y="0"/>
          <a:chExt cx="0" cy="0"/>
        </a:xfrm>
      </p:grpSpPr>
      <p:sp>
        <p:nvSpPr>
          <p:cNvPr id="447" name="Google Shape;447;p73"/>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63"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44"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48" name="Google Shape;448;p7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49" name="Google Shape;449;p7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50" name="Google Shape;450;p7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44" name="Google Shape;44;p8"/>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5" name="Google Shape;45;p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6" name="Google Shape;46;p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8"/>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451"/>
        <p:cNvGrpSpPr/>
        <p:nvPr/>
      </p:nvGrpSpPr>
      <p:grpSpPr>
        <a:xfrm>
          <a:off x="0" y="0"/>
          <a:ext cx="0" cy="0"/>
          <a:chOff x="0" y="0"/>
          <a:chExt cx="0" cy="0"/>
        </a:xfrm>
      </p:grpSpPr>
      <p:sp>
        <p:nvSpPr>
          <p:cNvPr id="452" name="Google Shape;452;p7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53" name="Google Shape;453;p74"/>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54" name="Google Shape;454;p7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55" name="Google Shape;455;p7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56" name="Google Shape;456;p74"/>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457"/>
        <p:cNvGrpSpPr/>
        <p:nvPr/>
      </p:nvGrpSpPr>
      <p:grpSpPr>
        <a:xfrm>
          <a:off x="0" y="0"/>
          <a:ext cx="0" cy="0"/>
          <a:chOff x="0" y="0"/>
          <a:chExt cx="0" cy="0"/>
        </a:xfrm>
      </p:grpSpPr>
      <p:sp>
        <p:nvSpPr>
          <p:cNvPr id="458" name="Google Shape;458;p7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59" name="Google Shape;459;p75"/>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60" name="Google Shape;460;p7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61" name="Google Shape;461;p7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2" name="Google Shape;462;p75"/>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65" name="Google Shape;465;p76"/>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66" name="Google Shape;466;p76"/>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67" name="Google Shape;467;p76"/>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68" name="Google Shape;468;p7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9" name="Google Shape;469;p76"/>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70" name="Google Shape;470;p76"/>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471"/>
        <p:cNvGrpSpPr/>
        <p:nvPr/>
      </p:nvGrpSpPr>
      <p:grpSpPr>
        <a:xfrm>
          <a:off x="0" y="0"/>
          <a:ext cx="0" cy="0"/>
          <a:chOff x="0" y="0"/>
          <a:chExt cx="0" cy="0"/>
        </a:xfrm>
      </p:grpSpPr>
      <p:sp>
        <p:nvSpPr>
          <p:cNvPr id="472" name="Google Shape;472;p7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73" name="Google Shape;473;p7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74" name="Google Shape;474;p77"/>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75" name="Google Shape;475;p7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76" name="Google Shape;476;p77"/>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lstStyle>
            <a:lvl1pPr marL="457200" marR="0" lvl="0" indent="-308310"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51"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77" name="Google Shape;477;p77"/>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78" name="Google Shape;478;p77"/>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lstStyle>
            <a:lvl1pPr marL="457200" marR="0" lvl="0" indent="-308310"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51"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79" name="Google Shape;479;p77"/>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80" name="Google Shape;480;p77"/>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lstStyle>
            <a:lvl1pPr marL="457200" marR="0" lvl="0" indent="-308310"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51"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481"/>
        <p:cNvGrpSpPr/>
        <p:nvPr/>
      </p:nvGrpSpPr>
      <p:grpSpPr>
        <a:xfrm>
          <a:off x="0" y="0"/>
          <a:ext cx="0" cy="0"/>
          <a:chOff x="0" y="0"/>
          <a:chExt cx="0" cy="0"/>
        </a:xfrm>
      </p:grpSpPr>
      <p:sp>
        <p:nvSpPr>
          <p:cNvPr id="482" name="Google Shape;482;p7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83" name="Google Shape;483;p7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84" name="Google Shape;484;p7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85" name="Google Shape;485;p78"/>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86" name="Google Shape;486;p78"/>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487"/>
        <p:cNvGrpSpPr/>
        <p:nvPr/>
      </p:nvGrpSpPr>
      <p:grpSpPr>
        <a:xfrm>
          <a:off x="0" y="0"/>
          <a:ext cx="0" cy="0"/>
          <a:chOff x="0" y="0"/>
          <a:chExt cx="0" cy="0"/>
        </a:xfrm>
      </p:grpSpPr>
      <p:sp>
        <p:nvSpPr>
          <p:cNvPr id="488" name="Google Shape;488;p7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89" name="Google Shape;489;p7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90" name="Google Shape;490;p7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91" name="Google Shape;491;p79"/>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92" name="Google Shape;492;p79"/>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93" name="Google Shape;493;p79"/>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494"/>
        <p:cNvGrpSpPr/>
        <p:nvPr/>
      </p:nvGrpSpPr>
      <p:grpSpPr>
        <a:xfrm>
          <a:off x="0" y="0"/>
          <a:ext cx="0" cy="0"/>
          <a:chOff x="0" y="0"/>
          <a:chExt cx="0" cy="0"/>
        </a:xfrm>
      </p:grpSpPr>
      <p:sp>
        <p:nvSpPr>
          <p:cNvPr id="495" name="Google Shape;495;p8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96" name="Google Shape;496;p8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97" name="Google Shape;497;p8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98" name="Google Shape;498;p8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99" name="Google Shape;499;p80"/>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00" name="Google Shape;500;p80"/>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501"/>
        <p:cNvGrpSpPr/>
        <p:nvPr/>
      </p:nvGrpSpPr>
      <p:grpSpPr>
        <a:xfrm>
          <a:off x="0" y="0"/>
          <a:ext cx="0" cy="0"/>
          <a:chOff x="0" y="0"/>
          <a:chExt cx="0" cy="0"/>
        </a:xfrm>
      </p:grpSpPr>
      <p:sp>
        <p:nvSpPr>
          <p:cNvPr id="502" name="Google Shape;502;p81"/>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03" name="Google Shape;503;p8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04" name="Google Shape;504;p8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05" name="Google Shape;505;p8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06" name="Google Shape;506;p81"/>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07" name="Google Shape;507;p81"/>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508"/>
        <p:cNvGrpSpPr/>
        <p:nvPr/>
      </p:nvGrpSpPr>
      <p:grpSpPr>
        <a:xfrm>
          <a:off x="0" y="0"/>
          <a:ext cx="0" cy="0"/>
          <a:chOff x="0" y="0"/>
          <a:chExt cx="0" cy="0"/>
        </a:xfrm>
      </p:grpSpPr>
      <p:sp>
        <p:nvSpPr>
          <p:cNvPr id="509" name="Google Shape;509;p8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10" name="Google Shape;510;p8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11" name="Google Shape;511;p8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12" name="Google Shape;512;p82"/>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13" name="Google Shape;513;p8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a:p>
        </p:txBody>
      </p:sp>
      <p:grpSp>
        <p:nvGrpSpPr>
          <p:cNvPr id="514" name="Google Shape;514;p82"/>
          <p:cNvGrpSpPr/>
          <p:nvPr/>
        </p:nvGrpSpPr>
        <p:grpSpPr>
          <a:xfrm>
            <a:off x="990658" y="1200267"/>
            <a:ext cx="1524233" cy="1428779"/>
            <a:chOff x="1485649" y="3204982"/>
            <a:chExt cx="1124480" cy="2169089"/>
          </a:xfrm>
        </p:grpSpPr>
        <p:sp>
          <p:nvSpPr>
            <p:cNvPr id="515" name="Google Shape;515;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516" name="Google Shape;516;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517" name="Google Shape;517;p82"/>
          <p:cNvGrpSpPr/>
          <p:nvPr/>
        </p:nvGrpSpPr>
        <p:grpSpPr>
          <a:xfrm>
            <a:off x="2819458" y="1207796"/>
            <a:ext cx="1524233" cy="1421187"/>
            <a:chOff x="1485649" y="3204982"/>
            <a:chExt cx="1124480" cy="2169089"/>
          </a:xfrm>
        </p:grpSpPr>
        <p:sp>
          <p:nvSpPr>
            <p:cNvPr id="518" name="Google Shape;518;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519" name="Google Shape;519;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520" name="Google Shape;520;p82"/>
          <p:cNvGrpSpPr/>
          <p:nvPr/>
        </p:nvGrpSpPr>
        <p:grpSpPr>
          <a:xfrm>
            <a:off x="4648257" y="1207794"/>
            <a:ext cx="1524233" cy="1421187"/>
            <a:chOff x="1485649" y="3204982"/>
            <a:chExt cx="1124480" cy="2169089"/>
          </a:xfrm>
        </p:grpSpPr>
        <p:sp>
          <p:nvSpPr>
            <p:cNvPr id="521" name="Google Shape;521;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522" name="Google Shape;522;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523" name="Google Shape;523;p82"/>
          <p:cNvGrpSpPr/>
          <p:nvPr/>
        </p:nvGrpSpPr>
        <p:grpSpPr>
          <a:xfrm>
            <a:off x="6477057" y="1168577"/>
            <a:ext cx="1524233" cy="1460448"/>
            <a:chOff x="1485649" y="3204982"/>
            <a:chExt cx="1124480" cy="2169089"/>
          </a:xfrm>
        </p:grpSpPr>
        <p:sp>
          <p:nvSpPr>
            <p:cNvPr id="524" name="Google Shape;524;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525" name="Google Shape;525;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526" name="Google Shape;526;p8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a:p>
        </p:txBody>
      </p:sp>
      <p:sp>
        <p:nvSpPr>
          <p:cNvPr id="527" name="Google Shape;527;p82"/>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528"/>
        <p:cNvGrpSpPr/>
        <p:nvPr/>
      </p:nvGrpSpPr>
      <p:grpSpPr>
        <a:xfrm>
          <a:off x="0" y="0"/>
          <a:ext cx="0" cy="0"/>
          <a:chOff x="0" y="0"/>
          <a:chExt cx="0" cy="0"/>
        </a:xfrm>
      </p:grpSpPr>
      <p:sp>
        <p:nvSpPr>
          <p:cNvPr id="529" name="Google Shape;529;p8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30" name="Google Shape;530;p8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31" name="Google Shape;531;p8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32" name="Google Shape;532;p83"/>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33" name="Google Shape;533;p83"/>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0" name="Google Shape;50;p9"/>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1" name="Google Shape;51;p9"/>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2" name="Google Shape;52;p9"/>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3" name="Google Shape;53;p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9"/>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5" name="Google Shape;55;p9"/>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534"/>
        <p:cNvGrpSpPr/>
        <p:nvPr/>
      </p:nvGrpSpPr>
      <p:grpSpPr>
        <a:xfrm>
          <a:off x="0" y="0"/>
          <a:ext cx="0" cy="0"/>
          <a:chOff x="0" y="0"/>
          <a:chExt cx="0" cy="0"/>
        </a:xfrm>
      </p:grpSpPr>
      <p:sp>
        <p:nvSpPr>
          <p:cNvPr id="535" name="Google Shape;535;p8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36" name="Google Shape;536;p8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537"/>
        <p:cNvGrpSpPr/>
        <p:nvPr/>
      </p:nvGrpSpPr>
      <p:grpSpPr>
        <a:xfrm>
          <a:off x="0" y="0"/>
          <a:ext cx="0" cy="0"/>
          <a:chOff x="0" y="0"/>
          <a:chExt cx="0" cy="0"/>
        </a:xfrm>
      </p:grpSpPr>
      <p:pic>
        <p:nvPicPr>
          <p:cNvPr id="538" name="Google Shape;538;p85"/>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9"/>
        <p:cNvGrpSpPr/>
        <p:nvPr/>
      </p:nvGrpSpPr>
      <p:grpSpPr>
        <a:xfrm>
          <a:off x="0" y="0"/>
          <a:ext cx="0" cy="0"/>
          <a:chOff x="0" y="0"/>
          <a:chExt cx="0" cy="0"/>
        </a:xfrm>
      </p:grpSpPr>
      <p:sp>
        <p:nvSpPr>
          <p:cNvPr id="540" name="Google Shape;540;p8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None/>
              <a:defRPr sz="5200"/>
            </a:lvl2pPr>
            <a:lvl3pPr lvl="2" indent="0" algn="ctr" rtl="0">
              <a:spcBef>
                <a:spcPts val="0"/>
              </a:spcBef>
              <a:spcAft>
                <a:spcPts val="0"/>
              </a:spcAft>
              <a:buSzPts val="1400"/>
              <a:buNone/>
              <a:defRPr sz="5200"/>
            </a:lvl3pPr>
            <a:lvl4pPr lvl="3" indent="0" algn="ctr" rtl="0">
              <a:spcBef>
                <a:spcPts val="0"/>
              </a:spcBef>
              <a:spcAft>
                <a:spcPts val="0"/>
              </a:spcAft>
              <a:buSzPts val="1400"/>
              <a:buNone/>
              <a:defRPr sz="5200"/>
            </a:lvl4pPr>
            <a:lvl5pPr lvl="4" indent="0" algn="ctr" rtl="0">
              <a:spcBef>
                <a:spcPts val="0"/>
              </a:spcBef>
              <a:spcAft>
                <a:spcPts val="0"/>
              </a:spcAft>
              <a:buSzPts val="1400"/>
              <a:buNone/>
              <a:defRPr sz="5200"/>
            </a:lvl5pPr>
            <a:lvl6pPr lvl="5" indent="0" algn="ctr" rtl="0">
              <a:spcBef>
                <a:spcPts val="0"/>
              </a:spcBef>
              <a:spcAft>
                <a:spcPts val="0"/>
              </a:spcAft>
              <a:buSzPts val="1400"/>
              <a:buNone/>
              <a:defRPr sz="5200"/>
            </a:lvl6pPr>
            <a:lvl7pPr lvl="6" indent="0" algn="ctr" rtl="0">
              <a:spcBef>
                <a:spcPts val="0"/>
              </a:spcBef>
              <a:spcAft>
                <a:spcPts val="0"/>
              </a:spcAft>
              <a:buSzPts val="1400"/>
              <a:buNone/>
              <a:defRPr sz="5200"/>
            </a:lvl7pPr>
            <a:lvl8pPr lvl="7" indent="0" algn="ctr" rtl="0">
              <a:spcBef>
                <a:spcPts val="0"/>
              </a:spcBef>
              <a:spcAft>
                <a:spcPts val="0"/>
              </a:spcAft>
              <a:buSzPts val="1400"/>
              <a:buNone/>
              <a:defRPr sz="5200"/>
            </a:lvl8pPr>
            <a:lvl9pPr lvl="8" indent="0" algn="ctr" rtl="0">
              <a:spcBef>
                <a:spcPts val="0"/>
              </a:spcBef>
              <a:spcAft>
                <a:spcPts val="0"/>
              </a:spcAft>
              <a:buSzPts val="1400"/>
              <a:buNone/>
              <a:defRPr sz="5200"/>
            </a:lvl9pPr>
          </a:lstStyle>
          <a:p>
            <a:endParaRPr/>
          </a:p>
        </p:txBody>
      </p:sp>
      <p:sp>
        <p:nvSpPr>
          <p:cNvPr id="541" name="Google Shape;541;p8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42" name="Google Shape;542;p86"/>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3"/>
        <p:cNvGrpSpPr/>
        <p:nvPr/>
      </p:nvGrpSpPr>
      <p:grpSpPr>
        <a:xfrm>
          <a:off x="0" y="0"/>
          <a:ext cx="0" cy="0"/>
          <a:chOff x="0" y="0"/>
          <a:chExt cx="0" cy="0"/>
        </a:xfrm>
      </p:grpSpPr>
      <p:sp>
        <p:nvSpPr>
          <p:cNvPr id="544" name="Google Shape;544;p87"/>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45" name="Google Shape;545;p87"/>
          <p:cNvSpPr txBox="1">
            <a:spLocks noGrp="1"/>
          </p:cNvSpPr>
          <p:nvPr>
            <p:ph type="body" idx="1"/>
          </p:nvPr>
        </p:nvSpPr>
        <p:spPr>
          <a:xfrm>
            <a:off x="311700" y="847675"/>
            <a:ext cx="8520600" cy="39576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46" name="Google Shape;546;p87"/>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547" name="Google Shape;547;p87"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52"/>
        <p:cNvGrpSpPr/>
        <p:nvPr/>
      </p:nvGrpSpPr>
      <p:grpSpPr>
        <a:xfrm>
          <a:off x="0" y="0"/>
          <a:ext cx="0" cy="0"/>
          <a:chOff x="0" y="0"/>
          <a:chExt cx="0" cy="0"/>
        </a:xfrm>
      </p:grpSpPr>
      <p:sp>
        <p:nvSpPr>
          <p:cNvPr id="553" name="Google Shape;553;p89"/>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54" name="Google Shape;554;p89"/>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55" name="Google Shape;555;p89"/>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56" name="Google Shape;556;p8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557"/>
        <p:cNvGrpSpPr/>
        <p:nvPr/>
      </p:nvGrpSpPr>
      <p:grpSpPr>
        <a:xfrm>
          <a:off x="0" y="0"/>
          <a:ext cx="0" cy="0"/>
          <a:chOff x="0" y="0"/>
          <a:chExt cx="0" cy="0"/>
        </a:xfrm>
      </p:grpSpPr>
      <p:sp>
        <p:nvSpPr>
          <p:cNvPr id="558" name="Google Shape;558;p9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59" name="Google Shape;559;p90"/>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60" name="Google Shape;560;p9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61" name="Google Shape;561;p9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562"/>
        <p:cNvGrpSpPr/>
        <p:nvPr/>
      </p:nvGrpSpPr>
      <p:grpSpPr>
        <a:xfrm>
          <a:off x="0" y="0"/>
          <a:ext cx="0" cy="0"/>
          <a:chOff x="0" y="0"/>
          <a:chExt cx="0" cy="0"/>
        </a:xfrm>
      </p:grpSpPr>
      <p:sp>
        <p:nvSpPr>
          <p:cNvPr id="563" name="Google Shape;563;p91"/>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64" name="Google Shape;564;p9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65" name="Google Shape;565;p9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66" name="Google Shape;566;p9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67" name="Google Shape;567;p91"/>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568"/>
        <p:cNvGrpSpPr/>
        <p:nvPr/>
      </p:nvGrpSpPr>
      <p:grpSpPr>
        <a:xfrm>
          <a:off x="0" y="0"/>
          <a:ext cx="0" cy="0"/>
          <a:chOff x="0" y="0"/>
          <a:chExt cx="0" cy="0"/>
        </a:xfrm>
      </p:grpSpPr>
      <p:sp>
        <p:nvSpPr>
          <p:cNvPr id="569" name="Google Shape;569;p9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70" name="Google Shape;570;p92"/>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71" name="Google Shape;571;p9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72" name="Google Shape;572;p9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73" name="Google Shape;573;p92"/>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574"/>
        <p:cNvGrpSpPr/>
        <p:nvPr/>
      </p:nvGrpSpPr>
      <p:grpSpPr>
        <a:xfrm>
          <a:off x="0" y="0"/>
          <a:ext cx="0" cy="0"/>
          <a:chOff x="0" y="0"/>
          <a:chExt cx="0" cy="0"/>
        </a:xfrm>
      </p:grpSpPr>
      <p:sp>
        <p:nvSpPr>
          <p:cNvPr id="575" name="Google Shape;575;p9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76" name="Google Shape;576;p93"/>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77" name="Google Shape;577;p9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78" name="Google Shape;578;p9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79" name="Google Shape;579;p93"/>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580"/>
        <p:cNvGrpSpPr/>
        <p:nvPr/>
      </p:nvGrpSpPr>
      <p:grpSpPr>
        <a:xfrm>
          <a:off x="0" y="0"/>
          <a:ext cx="0" cy="0"/>
          <a:chOff x="0" y="0"/>
          <a:chExt cx="0" cy="0"/>
        </a:xfrm>
      </p:grpSpPr>
      <p:sp>
        <p:nvSpPr>
          <p:cNvPr id="581" name="Google Shape;581;p9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82" name="Google Shape;582;p94"/>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83" name="Google Shape;583;p94"/>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84" name="Google Shape;584;p94"/>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85" name="Google Shape;585;p9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86" name="Google Shape;586;p94"/>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87" name="Google Shape;587;p94"/>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8" name="Google Shape;58;p1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9" name="Google Shape;59;p10"/>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0" name="Google Shape;60;p1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10"/>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2" name="Google Shape;62;p10"/>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3" name="Google Shape;63;p10"/>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4" name="Google Shape;64;p10"/>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5" name="Google Shape;65;p10"/>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588"/>
        <p:cNvGrpSpPr/>
        <p:nvPr/>
      </p:nvGrpSpPr>
      <p:grpSpPr>
        <a:xfrm>
          <a:off x="0" y="0"/>
          <a:ext cx="0" cy="0"/>
          <a:chOff x="0" y="0"/>
          <a:chExt cx="0" cy="0"/>
        </a:xfrm>
      </p:grpSpPr>
      <p:sp>
        <p:nvSpPr>
          <p:cNvPr id="589" name="Google Shape;589;p9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90" name="Google Shape;590;p9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91" name="Google Shape;591;p95"/>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92" name="Google Shape;592;p9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93" name="Google Shape;593;p95"/>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94" name="Google Shape;594;p95"/>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95" name="Google Shape;595;p95"/>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96" name="Google Shape;596;p95"/>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97" name="Google Shape;597;p95"/>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598"/>
        <p:cNvGrpSpPr/>
        <p:nvPr/>
      </p:nvGrpSpPr>
      <p:grpSpPr>
        <a:xfrm>
          <a:off x="0" y="0"/>
          <a:ext cx="0" cy="0"/>
          <a:chOff x="0" y="0"/>
          <a:chExt cx="0" cy="0"/>
        </a:xfrm>
      </p:grpSpPr>
      <p:sp>
        <p:nvSpPr>
          <p:cNvPr id="599" name="Google Shape;599;p9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00" name="Google Shape;600;p96"/>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01" name="Google Shape;601;p9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02" name="Google Shape;602;p96"/>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03" name="Google Shape;603;p96"/>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604"/>
        <p:cNvGrpSpPr/>
        <p:nvPr/>
      </p:nvGrpSpPr>
      <p:grpSpPr>
        <a:xfrm>
          <a:off x="0" y="0"/>
          <a:ext cx="0" cy="0"/>
          <a:chOff x="0" y="0"/>
          <a:chExt cx="0" cy="0"/>
        </a:xfrm>
      </p:grpSpPr>
      <p:sp>
        <p:nvSpPr>
          <p:cNvPr id="605" name="Google Shape;605;p9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06" name="Google Shape;606;p9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07" name="Google Shape;607;p9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08" name="Google Shape;608;p97"/>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09" name="Google Shape;609;p97"/>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10" name="Google Shape;610;p97"/>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611"/>
        <p:cNvGrpSpPr/>
        <p:nvPr/>
      </p:nvGrpSpPr>
      <p:grpSpPr>
        <a:xfrm>
          <a:off x="0" y="0"/>
          <a:ext cx="0" cy="0"/>
          <a:chOff x="0" y="0"/>
          <a:chExt cx="0" cy="0"/>
        </a:xfrm>
      </p:grpSpPr>
      <p:sp>
        <p:nvSpPr>
          <p:cNvPr id="612" name="Google Shape;612;p98"/>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13" name="Google Shape;613;p9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14" name="Google Shape;614;p9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15" name="Google Shape;615;p9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16" name="Google Shape;616;p98"/>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17" name="Google Shape;617;p98"/>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618"/>
        <p:cNvGrpSpPr/>
        <p:nvPr/>
      </p:nvGrpSpPr>
      <p:grpSpPr>
        <a:xfrm>
          <a:off x="0" y="0"/>
          <a:ext cx="0" cy="0"/>
          <a:chOff x="0" y="0"/>
          <a:chExt cx="0" cy="0"/>
        </a:xfrm>
      </p:grpSpPr>
      <p:sp>
        <p:nvSpPr>
          <p:cNvPr id="619" name="Google Shape;619;p99"/>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20" name="Google Shape;620;p9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21" name="Google Shape;621;p9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22" name="Google Shape;622;p9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23" name="Google Shape;623;p99"/>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24" name="Google Shape;624;p99"/>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625"/>
        <p:cNvGrpSpPr/>
        <p:nvPr/>
      </p:nvGrpSpPr>
      <p:grpSpPr>
        <a:xfrm>
          <a:off x="0" y="0"/>
          <a:ext cx="0" cy="0"/>
          <a:chOff x="0" y="0"/>
          <a:chExt cx="0" cy="0"/>
        </a:xfrm>
      </p:grpSpPr>
      <p:sp>
        <p:nvSpPr>
          <p:cNvPr id="626" name="Google Shape;626;p10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27" name="Google Shape;627;p10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28" name="Google Shape;628;p10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29" name="Google Shape;629;p100"/>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30" name="Google Shape;630;p100"/>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a:p>
        </p:txBody>
      </p:sp>
      <p:grpSp>
        <p:nvGrpSpPr>
          <p:cNvPr id="631" name="Google Shape;631;p100"/>
          <p:cNvGrpSpPr/>
          <p:nvPr/>
        </p:nvGrpSpPr>
        <p:grpSpPr>
          <a:xfrm>
            <a:off x="990658" y="1200267"/>
            <a:ext cx="1524233" cy="1428779"/>
            <a:chOff x="1485649" y="3204982"/>
            <a:chExt cx="1124480" cy="2169089"/>
          </a:xfrm>
        </p:grpSpPr>
        <p:sp>
          <p:nvSpPr>
            <p:cNvPr id="632" name="Google Shape;632;p100"/>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633" name="Google Shape;633;p100"/>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634" name="Google Shape;634;p100"/>
          <p:cNvGrpSpPr/>
          <p:nvPr/>
        </p:nvGrpSpPr>
        <p:grpSpPr>
          <a:xfrm>
            <a:off x="2819458" y="1207796"/>
            <a:ext cx="1524233" cy="1421187"/>
            <a:chOff x="1485649" y="3204982"/>
            <a:chExt cx="1124480" cy="2169089"/>
          </a:xfrm>
        </p:grpSpPr>
        <p:sp>
          <p:nvSpPr>
            <p:cNvPr id="635" name="Google Shape;635;p100"/>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636" name="Google Shape;636;p100"/>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637" name="Google Shape;637;p100"/>
          <p:cNvGrpSpPr/>
          <p:nvPr/>
        </p:nvGrpSpPr>
        <p:grpSpPr>
          <a:xfrm>
            <a:off x="4648257" y="1207794"/>
            <a:ext cx="1524233" cy="1421187"/>
            <a:chOff x="1485649" y="3204982"/>
            <a:chExt cx="1124480" cy="2169089"/>
          </a:xfrm>
        </p:grpSpPr>
        <p:sp>
          <p:nvSpPr>
            <p:cNvPr id="638" name="Google Shape;638;p100"/>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639" name="Google Shape;639;p100"/>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640" name="Google Shape;640;p100"/>
          <p:cNvGrpSpPr/>
          <p:nvPr/>
        </p:nvGrpSpPr>
        <p:grpSpPr>
          <a:xfrm>
            <a:off x="6477058" y="1168577"/>
            <a:ext cx="1524233" cy="1460448"/>
            <a:chOff x="1485649" y="3204982"/>
            <a:chExt cx="1124480" cy="2169089"/>
          </a:xfrm>
        </p:grpSpPr>
        <p:sp>
          <p:nvSpPr>
            <p:cNvPr id="641" name="Google Shape;641;p100"/>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642" name="Google Shape;642;p100"/>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643" name="Google Shape;643;p100"/>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a:p>
        </p:txBody>
      </p:sp>
      <p:sp>
        <p:nvSpPr>
          <p:cNvPr id="644" name="Google Shape;644;p100"/>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645"/>
        <p:cNvGrpSpPr/>
        <p:nvPr/>
      </p:nvGrpSpPr>
      <p:grpSpPr>
        <a:xfrm>
          <a:off x="0" y="0"/>
          <a:ext cx="0" cy="0"/>
          <a:chOff x="0" y="0"/>
          <a:chExt cx="0" cy="0"/>
        </a:xfrm>
      </p:grpSpPr>
      <p:sp>
        <p:nvSpPr>
          <p:cNvPr id="646" name="Google Shape;646;p10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47" name="Google Shape;647;p10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48" name="Google Shape;648;p10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49" name="Google Shape;649;p101"/>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50" name="Google Shape;650;p101"/>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651"/>
        <p:cNvGrpSpPr/>
        <p:nvPr/>
      </p:nvGrpSpPr>
      <p:grpSpPr>
        <a:xfrm>
          <a:off x="0" y="0"/>
          <a:ext cx="0" cy="0"/>
          <a:chOff x="0" y="0"/>
          <a:chExt cx="0" cy="0"/>
        </a:xfrm>
      </p:grpSpPr>
      <p:sp>
        <p:nvSpPr>
          <p:cNvPr id="652" name="Google Shape;652;p10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53" name="Google Shape;653;p10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654"/>
        <p:cNvGrpSpPr/>
        <p:nvPr/>
      </p:nvGrpSpPr>
      <p:grpSpPr>
        <a:xfrm>
          <a:off x="0" y="0"/>
          <a:ext cx="0" cy="0"/>
          <a:chOff x="0" y="0"/>
          <a:chExt cx="0" cy="0"/>
        </a:xfrm>
      </p:grpSpPr>
      <p:pic>
        <p:nvPicPr>
          <p:cNvPr id="655" name="Google Shape;655;p103"/>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56"/>
        <p:cNvGrpSpPr/>
        <p:nvPr/>
      </p:nvGrpSpPr>
      <p:grpSpPr>
        <a:xfrm>
          <a:off x="0" y="0"/>
          <a:ext cx="0" cy="0"/>
          <a:chOff x="0" y="0"/>
          <a:chExt cx="0" cy="0"/>
        </a:xfrm>
      </p:grpSpPr>
      <p:sp>
        <p:nvSpPr>
          <p:cNvPr id="657" name="Google Shape;657;p10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5200"/>
            </a:lvl2pPr>
            <a:lvl3pPr lvl="2" indent="0" algn="ctr" rtl="0">
              <a:spcBef>
                <a:spcPts val="0"/>
              </a:spcBef>
              <a:spcAft>
                <a:spcPts val="0"/>
              </a:spcAft>
              <a:buSzPts val="1400"/>
              <a:buFont typeface="Arial"/>
              <a:buNone/>
              <a:defRPr sz="5200"/>
            </a:lvl3pPr>
            <a:lvl4pPr lvl="3" indent="0" algn="ctr" rtl="0">
              <a:spcBef>
                <a:spcPts val="0"/>
              </a:spcBef>
              <a:spcAft>
                <a:spcPts val="0"/>
              </a:spcAft>
              <a:buSzPts val="1400"/>
              <a:buFont typeface="Arial"/>
              <a:buNone/>
              <a:defRPr sz="5200"/>
            </a:lvl4pPr>
            <a:lvl5pPr lvl="4" indent="0" algn="ctr" rtl="0">
              <a:spcBef>
                <a:spcPts val="0"/>
              </a:spcBef>
              <a:spcAft>
                <a:spcPts val="0"/>
              </a:spcAft>
              <a:buSzPts val="1400"/>
              <a:buFont typeface="Arial"/>
              <a:buNone/>
              <a:defRPr sz="5200"/>
            </a:lvl5pPr>
            <a:lvl6pPr lvl="5" indent="0" algn="ctr" rtl="0">
              <a:spcBef>
                <a:spcPts val="0"/>
              </a:spcBef>
              <a:spcAft>
                <a:spcPts val="0"/>
              </a:spcAft>
              <a:buSzPts val="1400"/>
              <a:buFont typeface="Arial"/>
              <a:buNone/>
              <a:defRPr sz="5200"/>
            </a:lvl6pPr>
            <a:lvl7pPr lvl="6" indent="0" algn="ctr" rtl="0">
              <a:spcBef>
                <a:spcPts val="0"/>
              </a:spcBef>
              <a:spcAft>
                <a:spcPts val="0"/>
              </a:spcAft>
              <a:buSzPts val="1400"/>
              <a:buFont typeface="Arial"/>
              <a:buNone/>
              <a:defRPr sz="5200"/>
            </a:lvl7pPr>
            <a:lvl8pPr lvl="7" indent="0" algn="ctr" rtl="0">
              <a:spcBef>
                <a:spcPts val="0"/>
              </a:spcBef>
              <a:spcAft>
                <a:spcPts val="0"/>
              </a:spcAft>
              <a:buSzPts val="1400"/>
              <a:buFont typeface="Arial"/>
              <a:buNone/>
              <a:defRPr sz="5200"/>
            </a:lvl8pPr>
            <a:lvl9pPr lvl="8" indent="0" algn="ctr" rtl="0">
              <a:spcBef>
                <a:spcPts val="0"/>
              </a:spcBef>
              <a:spcAft>
                <a:spcPts val="0"/>
              </a:spcAft>
              <a:buSzPts val="1400"/>
              <a:buFont typeface="Arial"/>
              <a:buNone/>
              <a:defRPr sz="5200"/>
            </a:lvl9pPr>
          </a:lstStyle>
          <a:p>
            <a:endParaRPr/>
          </a:p>
        </p:txBody>
      </p:sp>
      <p:sp>
        <p:nvSpPr>
          <p:cNvPr id="658" name="Google Shape;658;p10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59" name="Google Shape;659;p104"/>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image" Target="../media/image1.pn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theme" Target="../theme/theme3.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image" Target="../media/image1.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1066804" y="4942346"/>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788" b="0" i="1" u="none" strike="noStrike" cap="none">
                <a:solidFill>
                  <a:srgbClr val="7F7F7F"/>
                </a:solidFill>
                <a:latin typeface="Arial"/>
                <a:ea typeface="Arial"/>
                <a:cs typeface="Arial"/>
                <a:sym typeface="Arial"/>
              </a:rPr>
              <a:t>Copyright  © </a:t>
            </a:r>
            <a:r>
              <a:rPr lang="en-US" sz="788" i="1">
                <a:solidFill>
                  <a:srgbClr val="7F7F7F"/>
                </a:solidFill>
              </a:rPr>
              <a:t>2018</a:t>
            </a:r>
            <a:r>
              <a:rPr lang="en-US" sz="788" b="0" i="1" u="none" strike="noStrike" cap="none">
                <a:solidFill>
                  <a:srgbClr val="7F7F7F"/>
                </a:solidFill>
                <a:latin typeface="Arial"/>
                <a:ea typeface="Arial"/>
                <a:cs typeface="Arial"/>
                <a:sym typeface="Arial"/>
              </a:rPr>
              <a:t> – P4.org</a:t>
            </a:r>
            <a:endParaRPr/>
          </a:p>
        </p:txBody>
      </p:sp>
      <p:sp>
        <p:nvSpPr>
          <p:cNvPr id="11" name="Google Shape;11;p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12" name="Google Shape;12;p1"/>
          <p:cNvPicPr preferRelativeResize="0"/>
          <p:nvPr/>
        </p:nvPicPr>
        <p:blipFill rotWithShape="1">
          <a:blip r:embed="rId23">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3"/>
          <p:cNvSpPr txBox="1"/>
          <p:nvPr/>
        </p:nvSpPr>
        <p:spPr>
          <a:xfrm>
            <a:off x="1066804" y="4942346"/>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788" b="0" i="1" u="none" strike="noStrike" cap="none">
                <a:solidFill>
                  <a:srgbClr val="7F7F7F"/>
                </a:solidFill>
                <a:latin typeface="Arial"/>
                <a:ea typeface="Arial"/>
                <a:cs typeface="Arial"/>
                <a:sym typeface="Arial"/>
              </a:rPr>
              <a:t>Copyright  © 2018 – P4.org</a:t>
            </a:r>
            <a:endParaRPr sz="1400" b="0" i="0" u="none" strike="noStrike" cap="none">
              <a:solidFill>
                <a:srgbClr val="000000"/>
              </a:solidFill>
              <a:latin typeface="Arial"/>
              <a:ea typeface="Arial"/>
              <a:cs typeface="Arial"/>
              <a:sym typeface="Arial"/>
            </a:endParaRPr>
          </a:p>
        </p:txBody>
      </p:sp>
      <p:sp>
        <p:nvSpPr>
          <p:cNvPr id="147" name="Google Shape;147;p2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148" name="Google Shape;148;p23"/>
          <p:cNvPicPr preferRelativeResize="0"/>
          <p:nvPr/>
        </p:nvPicPr>
        <p:blipFill rotWithShape="1">
          <a:blip r:embed="rId24">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46"/>
          <p:cNvSpPr txBox="1"/>
          <p:nvPr/>
        </p:nvSpPr>
        <p:spPr>
          <a:xfrm>
            <a:off x="1066804" y="4942346"/>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788" b="0" i="1" u="none" strike="noStrike" cap="none">
                <a:solidFill>
                  <a:srgbClr val="7F7F7F"/>
                </a:solidFill>
                <a:latin typeface="Arial"/>
                <a:ea typeface="Arial"/>
                <a:cs typeface="Arial"/>
                <a:sym typeface="Arial"/>
              </a:rPr>
              <a:t>Copyright  © 2017 – P4.org</a:t>
            </a:r>
            <a:endParaRPr/>
          </a:p>
        </p:txBody>
      </p:sp>
      <p:sp>
        <p:nvSpPr>
          <p:cNvPr id="288" name="Google Shape;288;p4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289" name="Google Shape;289;p46"/>
          <p:cNvPicPr preferRelativeResize="0"/>
          <p:nvPr/>
        </p:nvPicPr>
        <p:blipFill rotWithShape="1">
          <a:blip r:embed="rId22">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67"/>
          <p:cNvSpPr txBox="1"/>
          <p:nvPr/>
        </p:nvSpPr>
        <p:spPr>
          <a:xfrm>
            <a:off x="1066804" y="4942346"/>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788" b="0" i="1" u="none" strike="noStrike" cap="none">
                <a:solidFill>
                  <a:srgbClr val="7F7F7F"/>
                </a:solidFill>
                <a:latin typeface="Arial"/>
                <a:ea typeface="Arial"/>
                <a:cs typeface="Arial"/>
                <a:sym typeface="Arial"/>
              </a:rPr>
              <a:t>Copyright  © 2017 – P4.org</a:t>
            </a:r>
            <a:endParaRPr/>
          </a:p>
        </p:txBody>
      </p:sp>
      <p:sp>
        <p:nvSpPr>
          <p:cNvPr id="419" name="Google Shape;419;p6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420" name="Google Shape;420;p67"/>
          <p:cNvPicPr preferRelativeResize="0"/>
          <p:nvPr/>
        </p:nvPicPr>
        <p:blipFill rotWithShape="1">
          <a:blip r:embed="rId22">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8"/>
        <p:cNvGrpSpPr/>
        <p:nvPr/>
      </p:nvGrpSpPr>
      <p:grpSpPr>
        <a:xfrm>
          <a:off x="0" y="0"/>
          <a:ext cx="0" cy="0"/>
          <a:chOff x="0" y="0"/>
          <a:chExt cx="0" cy="0"/>
        </a:xfrm>
      </p:grpSpPr>
      <p:sp>
        <p:nvSpPr>
          <p:cNvPr id="549" name="Google Shape;549;p88"/>
          <p:cNvSpPr txBox="1"/>
          <p:nvPr/>
        </p:nvSpPr>
        <p:spPr>
          <a:xfrm>
            <a:off x="1066804" y="4942346"/>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788" b="0" i="1" u="none" strike="noStrike" cap="none">
                <a:solidFill>
                  <a:srgbClr val="7F7F7F"/>
                </a:solidFill>
                <a:latin typeface="Arial"/>
                <a:ea typeface="Arial"/>
                <a:cs typeface="Arial"/>
                <a:sym typeface="Arial"/>
              </a:rPr>
              <a:t>Copyright  © </a:t>
            </a:r>
            <a:r>
              <a:rPr lang="en-US" sz="788" i="1">
                <a:solidFill>
                  <a:srgbClr val="7F7F7F"/>
                </a:solidFill>
              </a:rPr>
              <a:t>2018</a:t>
            </a:r>
            <a:r>
              <a:rPr lang="en-US" sz="788" b="0" i="1" u="none" strike="noStrike" cap="none">
                <a:solidFill>
                  <a:srgbClr val="7F7F7F"/>
                </a:solidFill>
                <a:latin typeface="Arial"/>
                <a:ea typeface="Arial"/>
                <a:cs typeface="Arial"/>
                <a:sym typeface="Arial"/>
              </a:rPr>
              <a:t> – P4.org</a:t>
            </a:r>
            <a:endParaRPr/>
          </a:p>
        </p:txBody>
      </p:sp>
      <p:sp>
        <p:nvSpPr>
          <p:cNvPr id="550" name="Google Shape;550;p8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551" name="Google Shape;551;p88"/>
          <p:cNvPicPr preferRelativeResize="0"/>
          <p:nvPr/>
        </p:nvPicPr>
        <p:blipFill rotWithShape="1">
          <a:blip r:embed="rId20">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2"/>
        <p:cNvGrpSpPr/>
        <p:nvPr/>
      </p:nvGrpSpPr>
      <p:grpSpPr>
        <a:xfrm>
          <a:off x="0" y="0"/>
          <a:ext cx="0" cy="0"/>
          <a:chOff x="0" y="0"/>
          <a:chExt cx="0" cy="0"/>
        </a:xfrm>
      </p:grpSpPr>
      <p:sp>
        <p:nvSpPr>
          <p:cNvPr id="673" name="Google Shape;673;p107"/>
          <p:cNvSpPr txBox="1"/>
          <p:nvPr/>
        </p:nvSpPr>
        <p:spPr>
          <a:xfrm>
            <a:off x="1066804" y="4987613"/>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600" b="0" i="1" u="none" strike="noStrike" cap="none">
                <a:solidFill>
                  <a:srgbClr val="7F7F7F"/>
                </a:solidFill>
                <a:latin typeface="Arial"/>
                <a:ea typeface="Arial"/>
                <a:cs typeface="Arial"/>
                <a:sym typeface="Arial"/>
              </a:rPr>
              <a:t>Copyright  © </a:t>
            </a:r>
            <a:r>
              <a:rPr lang="en-US" sz="600" i="1">
                <a:solidFill>
                  <a:srgbClr val="7F7F7F"/>
                </a:solidFill>
              </a:rPr>
              <a:t>2018</a:t>
            </a:r>
            <a:r>
              <a:rPr lang="en-US" sz="600" b="0" i="1" u="none" strike="noStrike" cap="none">
                <a:solidFill>
                  <a:srgbClr val="7F7F7F"/>
                </a:solidFill>
                <a:latin typeface="Arial"/>
                <a:ea typeface="Arial"/>
                <a:cs typeface="Arial"/>
                <a:sym typeface="Arial"/>
              </a:rPr>
              <a:t> – P4.org, ONF</a:t>
            </a:r>
            <a:endParaRPr sz="600"/>
          </a:p>
        </p:txBody>
      </p:sp>
      <p:sp>
        <p:nvSpPr>
          <p:cNvPr id="674" name="Google Shape;674;p10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675" name="Google Shape;675;p107"/>
          <p:cNvPicPr preferRelativeResize="0"/>
          <p:nvPr/>
        </p:nvPicPr>
        <p:blipFill rotWithShape="1">
          <a:blip r:embed="rId22">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8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8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8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NetFPGA/P4-NetFPGA-public/wiki" TargetMode="External"/><Relationship Id="rId2" Type="http://schemas.openxmlformats.org/officeDocument/2006/relationships/notesSlide" Target="../notesSlides/notesSlide55.xml"/><Relationship Id="rId1" Type="http://schemas.openxmlformats.org/officeDocument/2006/relationships/slideLayout" Target="../slideLayouts/slideLayout26.xml"/><Relationship Id="rId5" Type="http://schemas.openxmlformats.org/officeDocument/2006/relationships/image" Target="../media/image18.png"/><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3" Type="http://schemas.openxmlformats.org/officeDocument/2006/relationships/hyperlink" Target="http://drive.google.com/file/d/1xKQdgHThHwl_frT4SUE1n3w8j-YnWc1F/view"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06.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3.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10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4.xml"/><Relationship Id="rId1" Type="http://schemas.openxmlformats.org/officeDocument/2006/relationships/slideLayout" Target="../slideLayouts/slideLayout10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3.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10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p4lang/PI" TargetMode="External"/><Relationship Id="rId2" Type="http://schemas.openxmlformats.org/officeDocument/2006/relationships/notesSlide" Target="../notesSlides/notesSlide70.xml"/><Relationship Id="rId1" Type="http://schemas.openxmlformats.org/officeDocument/2006/relationships/slideLayout" Target="../slideLayouts/slideLayout10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3.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103.xml"/></Relationships>
</file>

<file path=ppt/slides/_rels/slide73.xml.rels><?xml version="1.0" encoding="UTF-8" standalone="yes"?>
<Relationships xmlns="http://schemas.openxmlformats.org/package/2006/relationships"><Relationship Id="rId3" Type="http://schemas.openxmlformats.org/officeDocument/2006/relationships/hyperlink" Target="https://grpc.io/docs/guides/" TargetMode="External"/><Relationship Id="rId2" Type="http://schemas.openxmlformats.org/officeDocument/2006/relationships/notesSlide" Target="../notesSlides/notesSlide73.xml"/><Relationship Id="rId1" Type="http://schemas.openxmlformats.org/officeDocument/2006/relationships/slideLayout" Target="../slideLayouts/slideLayout10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3.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p4lang/PI/blob/master/proto/p4/v1/p4runtime.proto" TargetMode="External"/><Relationship Id="rId2" Type="http://schemas.openxmlformats.org/officeDocument/2006/relationships/notesSlide" Target="../notesSlides/notesSlide75.xml"/><Relationship Id="rId1" Type="http://schemas.openxmlformats.org/officeDocument/2006/relationships/slideLayout" Target="../slideLayouts/slideLayout103.xml"/><Relationship Id="rId4" Type="http://schemas.openxmlformats.org/officeDocument/2006/relationships/hyperlink" Target="https://p4.org/p4-spec/docs/P4Runtime-v1.0.0.pdf"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3.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p4lang/PI/blob/master/proto/p4/p4runtime.proto" TargetMode="External"/><Relationship Id="rId2" Type="http://schemas.openxmlformats.org/officeDocument/2006/relationships/notesSlide" Target="../notesSlides/notesSlide77.xml"/><Relationship Id="rId1" Type="http://schemas.openxmlformats.org/officeDocument/2006/relationships/slideLayout" Target="../slideLayouts/slideLayout104.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8.xml"/><Relationship Id="rId1" Type="http://schemas.openxmlformats.org/officeDocument/2006/relationships/slideLayout" Target="../slideLayouts/slideLayout103.xml"/><Relationship Id="rId5" Type="http://schemas.openxmlformats.org/officeDocument/2006/relationships/hyperlink" Target="https://github.com/p4lang/PI/blob/master/proto/p4/config/v1/p4info.proto" TargetMode="External"/><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10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3.xm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1.xml"/><Relationship Id="rId1" Type="http://schemas.openxmlformats.org/officeDocument/2006/relationships/slideLayout" Target="../slideLayouts/slideLayout103.xml"/><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3.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5.xml"/><Relationship Id="rId1" Type="http://schemas.openxmlformats.org/officeDocument/2006/relationships/slideLayout" Target="../slideLayouts/slideLayout10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6.xml"/><Relationship Id="rId1" Type="http://schemas.openxmlformats.org/officeDocument/2006/relationships/slideLayout" Target="../slideLayouts/slideLayout103.xml"/><Relationship Id="rId5" Type="http://schemas.openxmlformats.org/officeDocument/2006/relationships/image" Target="../media/image25.png"/><Relationship Id="rId4" Type="http://schemas.openxmlformats.org/officeDocument/2006/relationships/image" Target="../media/image2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2.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9.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p4lang/tutorials/" TargetMode="External"/><Relationship Id="rId2" Type="http://schemas.openxmlformats.org/officeDocument/2006/relationships/notesSlide" Target="../notesSlides/notesSlide90.xml"/><Relationship Id="rId1" Type="http://schemas.openxmlformats.org/officeDocument/2006/relationships/slideLayout" Target="../slideLayouts/slideLayout103.xml"/><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2.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2.xml"/><Relationship Id="rId1" Type="http://schemas.openxmlformats.org/officeDocument/2006/relationships/slideLayout" Target="../slideLayouts/slideLayout10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3.xml.rels><?xml version="1.0" encoding="UTF-8" standalone="yes"?>
<Relationships xmlns="http://schemas.openxmlformats.org/package/2006/relationships"><Relationship Id="rId3" Type="http://schemas.openxmlformats.org/officeDocument/2006/relationships/hyperlink" Target="https://stratumproject.org/" TargetMode="External"/><Relationship Id="rId2" Type="http://schemas.openxmlformats.org/officeDocument/2006/relationships/notesSlide" Target="../notesSlides/notesSlide93.xml"/><Relationship Id="rId1" Type="http://schemas.openxmlformats.org/officeDocument/2006/relationships/slideLayout" Target="../slideLayouts/slideLayout103.xml"/><Relationship Id="rId5" Type="http://schemas.openxmlformats.org/officeDocument/2006/relationships/hyperlink" Target="https://wiki.onosproject.org/display/ONOS/P4+brigade" TargetMode="External"/><Relationship Id="rId4" Type="http://schemas.openxmlformats.org/officeDocument/2006/relationships/hyperlink" Target="https://onosproject.org/"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8"/>
          <p:cNvSpPr txBox="1">
            <a:spLocks noGrp="1"/>
          </p:cNvSpPr>
          <p:nvPr>
            <p:ph type="subTitle" idx="1"/>
          </p:nvPr>
        </p:nvSpPr>
        <p:spPr>
          <a:xfrm>
            <a:off x="1221750" y="1787000"/>
            <a:ext cx="6700500" cy="98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151"/>
              </a:buClr>
              <a:buSzPts val="525"/>
              <a:buFont typeface="Noto Sans Symbols"/>
              <a:buNone/>
            </a:pPr>
            <a:r>
              <a:rPr lang="en-US" sz="3000" b="1" i="0" u="none" strike="noStrike" cap="none">
                <a:solidFill>
                  <a:srgbClr val="888888"/>
                </a:solidFill>
                <a:latin typeface="Arial"/>
                <a:ea typeface="Arial"/>
                <a:cs typeface="Arial"/>
                <a:sym typeface="Arial"/>
              </a:rPr>
              <a:t>P4 Language Tutorial</a:t>
            </a:r>
            <a:endParaRPr sz="2800" b="0" i="0" u="none" strike="noStrike" cap="none">
              <a:solidFill>
                <a:srgbClr val="000000"/>
              </a:solidFill>
              <a:latin typeface="Arial"/>
              <a:ea typeface="Arial"/>
              <a:cs typeface="Arial"/>
              <a:sym typeface="Arial"/>
            </a:endParaRPr>
          </a:p>
        </p:txBody>
      </p:sp>
      <p:pic>
        <p:nvPicPr>
          <p:cNvPr id="809" name="Google Shape;809;p128"/>
          <p:cNvPicPr preferRelativeResize="0"/>
          <p:nvPr/>
        </p:nvPicPr>
        <p:blipFill rotWithShape="1">
          <a:blip r:embed="rId3">
            <a:alphaModFix/>
          </a:blip>
          <a:srcRect/>
          <a:stretch/>
        </p:blipFill>
        <p:spPr>
          <a:xfrm>
            <a:off x="2652775" y="220325"/>
            <a:ext cx="3838450" cy="1435025"/>
          </a:xfrm>
          <a:prstGeom prst="rect">
            <a:avLst/>
          </a:prstGeom>
          <a:noFill/>
          <a:ln>
            <a:noFill/>
          </a:ln>
        </p:spPr>
      </p:pic>
      <p:sp>
        <p:nvSpPr>
          <p:cNvPr id="810" name="Google Shape;810;p128"/>
          <p:cNvSpPr txBox="1"/>
          <p:nvPr/>
        </p:nvSpPr>
        <p:spPr>
          <a:xfrm>
            <a:off x="1221750" y="2367300"/>
            <a:ext cx="6700500" cy="2840700"/>
          </a:xfrm>
          <a:prstGeom prst="rect">
            <a:avLst/>
          </a:prstGeom>
          <a:noFill/>
          <a:ln>
            <a:noFill/>
          </a:ln>
        </p:spPr>
        <p:txBody>
          <a:bodyPr spcFirstLastPara="1" wrap="square" lIns="91425" tIns="91425" rIns="91425" bIns="91425" anchor="ctr" anchorCtr="0">
            <a:noAutofit/>
          </a:bodyPr>
          <a:lstStyle/>
          <a:p>
            <a:pPr marL="0" lvl="0" indent="0" algn="l" rtl="0">
              <a:spcBef>
                <a:spcPts val="131"/>
              </a:spcBef>
              <a:spcAft>
                <a:spcPts val="0"/>
              </a:spcAft>
              <a:buNone/>
            </a:pPr>
            <a:r>
              <a:rPr lang="en-US" sz="2000" b="1">
                <a:solidFill>
                  <a:schemeClr val="dk1"/>
                </a:solidFill>
              </a:rPr>
              <a:t>Slides: </a:t>
            </a:r>
            <a:r>
              <a:rPr lang="en-US" sz="2000">
                <a:solidFill>
                  <a:schemeClr val="dk1"/>
                </a:solidFill>
                <a:latin typeface="Consolas"/>
                <a:ea typeface="Consolas"/>
                <a:cs typeface="Consolas"/>
                <a:sym typeface="Consolas"/>
              </a:rPr>
              <a:t>https://bit.ly/p4d2-2018-spring</a:t>
            </a:r>
            <a:endParaRPr sz="2000">
              <a:solidFill>
                <a:schemeClr val="dk1"/>
              </a:solidFill>
              <a:latin typeface="Consolas"/>
              <a:ea typeface="Consolas"/>
              <a:cs typeface="Consolas"/>
              <a:sym typeface="Consolas"/>
            </a:endParaRPr>
          </a:p>
          <a:p>
            <a:pPr marL="0" lvl="0" indent="0" algn="l" rtl="0">
              <a:spcBef>
                <a:spcPts val="131"/>
              </a:spcBef>
              <a:spcAft>
                <a:spcPts val="0"/>
              </a:spcAft>
              <a:buNone/>
            </a:pPr>
            <a:r>
              <a:rPr lang="en-US" sz="2000" b="1">
                <a:solidFill>
                  <a:schemeClr val="dk1"/>
                </a:solidFill>
              </a:rPr>
              <a:t>Software Setup</a:t>
            </a:r>
            <a:endParaRPr sz="2000" b="1">
              <a:solidFill>
                <a:schemeClr val="dk1"/>
              </a:solidFill>
            </a:endParaRPr>
          </a:p>
          <a:p>
            <a:pPr marL="411480" lvl="1" indent="-220980" algn="l" rtl="0">
              <a:spcBef>
                <a:spcPts val="131"/>
              </a:spcBef>
              <a:spcAft>
                <a:spcPts val="0"/>
              </a:spcAft>
              <a:buClr>
                <a:srgbClr val="205867"/>
              </a:buClr>
              <a:buSzPts val="2000"/>
              <a:buFont typeface="Merriweather Sans"/>
              <a:buChar char="◦"/>
            </a:pPr>
            <a:r>
              <a:rPr lang="en-US" sz="2000">
                <a:solidFill>
                  <a:schemeClr val="dk1"/>
                </a:solidFill>
              </a:rPr>
              <a:t>Download VM or copy from USB stick</a:t>
            </a:r>
            <a:endParaRPr sz="2000">
              <a:solidFill>
                <a:schemeClr val="dk1"/>
              </a:solidFill>
            </a:endParaRPr>
          </a:p>
          <a:p>
            <a:pPr marL="411480" lvl="1" indent="-220980" algn="l" rtl="0">
              <a:spcBef>
                <a:spcPts val="131"/>
              </a:spcBef>
              <a:spcAft>
                <a:spcPts val="0"/>
              </a:spcAft>
              <a:buClr>
                <a:srgbClr val="205867"/>
              </a:buClr>
              <a:buSzPts val="2000"/>
              <a:buFont typeface="Merriweather Sans"/>
              <a:buChar char="◦"/>
            </a:pPr>
            <a:r>
              <a:rPr lang="en-US" sz="2000">
                <a:solidFill>
                  <a:schemeClr val="dk1"/>
                </a:solidFill>
              </a:rPr>
              <a:t>Import VM into VirtualBox or VMware Fusion</a:t>
            </a:r>
            <a:endParaRPr sz="2000">
              <a:solidFill>
                <a:schemeClr val="dk1"/>
              </a:solidFill>
            </a:endParaRPr>
          </a:p>
          <a:p>
            <a:pPr marL="411480" lvl="1" indent="-220980" algn="l" rtl="0">
              <a:spcBef>
                <a:spcPts val="131"/>
              </a:spcBef>
              <a:spcAft>
                <a:spcPts val="0"/>
              </a:spcAft>
              <a:buClr>
                <a:schemeClr val="dk1"/>
              </a:buClr>
              <a:buSzPts val="2000"/>
              <a:buFont typeface="Merriweather Sans"/>
              <a:buChar char="◦"/>
            </a:pPr>
            <a:r>
              <a:rPr lang="en-US" sz="2000">
                <a:solidFill>
                  <a:schemeClr val="dk1"/>
                </a:solidFill>
              </a:rPr>
              <a:t>Boot VM and login as user "p4" with passwd "p4"</a:t>
            </a:r>
            <a:endParaRPr sz="2000">
              <a:solidFill>
                <a:schemeClr val="dk1"/>
              </a:solidFill>
            </a:endParaRPr>
          </a:p>
          <a:p>
            <a:pPr marL="411480" lvl="1" indent="-220980" algn="l" rtl="0">
              <a:spcBef>
                <a:spcPts val="131"/>
              </a:spcBef>
              <a:spcAft>
                <a:spcPts val="0"/>
              </a:spcAft>
              <a:buClr>
                <a:schemeClr val="dk1"/>
              </a:buClr>
              <a:buSzPts val="2000"/>
              <a:buFont typeface="Merriweather Sans"/>
              <a:buChar char="◦"/>
            </a:pPr>
            <a:r>
              <a:rPr lang="en-US" sz="2000">
                <a:solidFill>
                  <a:schemeClr val="dk1"/>
                </a:solidFill>
              </a:rPr>
              <a:t>Open Terminal</a:t>
            </a:r>
            <a:endParaRPr sz="2000">
              <a:solidFill>
                <a:schemeClr val="dk1"/>
              </a:solidFill>
            </a:endParaRPr>
          </a:p>
          <a:p>
            <a:pPr marL="411480" lvl="1" indent="-220980" algn="l" rtl="0">
              <a:spcBef>
                <a:spcPts val="131"/>
              </a:spcBef>
              <a:spcAft>
                <a:spcPts val="0"/>
              </a:spcAft>
              <a:buClr>
                <a:schemeClr val="dk1"/>
              </a:buClr>
              <a:buSzPts val="2000"/>
              <a:buFont typeface="Consolas"/>
              <a:buChar char="◦"/>
            </a:pPr>
            <a:r>
              <a:rPr lang="en-US" sz="2000">
                <a:solidFill>
                  <a:schemeClr val="dk1"/>
                </a:solidFill>
                <a:latin typeface="Consolas"/>
                <a:ea typeface="Consolas"/>
                <a:cs typeface="Consolas"/>
                <a:sym typeface="Consolas"/>
              </a:rPr>
              <a:t>cd ~/tutorials; git pull</a:t>
            </a:r>
            <a:endParaRPr sz="2000">
              <a:solidFill>
                <a:schemeClr val="dk1"/>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37"/>
          <p:cNvSpPr/>
          <p:nvPr/>
        </p:nvSpPr>
        <p:spPr>
          <a:xfrm>
            <a:off x="5143503" y="875262"/>
            <a:ext cx="2514600" cy="889800"/>
          </a:xfrm>
          <a:prstGeom prst="rect">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2100" b="0" i="0" u="none" strike="noStrike" cap="none">
                <a:solidFill>
                  <a:schemeClr val="dk1"/>
                </a:solidFill>
                <a:latin typeface="Arial"/>
                <a:ea typeface="Arial"/>
                <a:cs typeface="Arial"/>
                <a:sym typeface="Arial"/>
              </a:rPr>
              <a:t>Switch OS</a:t>
            </a:r>
            <a:endParaRPr sz="1400" b="0" i="0" u="none" strike="noStrike" cap="none">
              <a:solidFill>
                <a:srgbClr val="000000"/>
              </a:solidFill>
              <a:latin typeface="Arial"/>
              <a:ea typeface="Arial"/>
              <a:cs typeface="Arial"/>
              <a:sym typeface="Arial"/>
            </a:endParaRPr>
          </a:p>
        </p:txBody>
      </p:sp>
      <p:sp>
        <p:nvSpPr>
          <p:cNvPr id="1201" name="Google Shape;1201;p137"/>
          <p:cNvSpPr/>
          <p:nvPr/>
        </p:nvSpPr>
        <p:spPr>
          <a:xfrm>
            <a:off x="5607336" y="2207792"/>
            <a:ext cx="2057400" cy="361200"/>
          </a:xfrm>
          <a:prstGeom prst="roundRect">
            <a:avLst>
              <a:gd name="adj" fmla="val 16667"/>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75"/>
              <a:buFont typeface="Arial"/>
              <a:buNone/>
            </a:pPr>
            <a:r>
              <a:rPr lang="en-US" sz="1500" b="0" i="0" u="none" strike="noStrike" cap="none">
                <a:solidFill>
                  <a:srgbClr val="2B69B7"/>
                </a:solidFill>
                <a:latin typeface="Arial"/>
                <a:ea typeface="Arial"/>
                <a:cs typeface="Arial"/>
                <a:sym typeface="Arial"/>
              </a:rPr>
              <a:t>Run-time API</a:t>
            </a:r>
            <a:endParaRPr sz="1400" b="0" i="0" u="none" strike="noStrike" cap="none">
              <a:solidFill>
                <a:srgbClr val="000000"/>
              </a:solidFill>
              <a:latin typeface="Arial"/>
              <a:ea typeface="Arial"/>
              <a:cs typeface="Arial"/>
              <a:sym typeface="Arial"/>
            </a:endParaRPr>
          </a:p>
        </p:txBody>
      </p:sp>
      <p:sp>
        <p:nvSpPr>
          <p:cNvPr id="1202" name="Google Shape;1202;p137"/>
          <p:cNvSpPr/>
          <p:nvPr/>
        </p:nvSpPr>
        <p:spPr>
          <a:xfrm>
            <a:off x="6636496" y="2576536"/>
            <a:ext cx="700500" cy="252600"/>
          </a:xfrm>
          <a:prstGeom prst="roundRect">
            <a:avLst>
              <a:gd name="adj" fmla="val 16667"/>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38"/>
              <a:buFont typeface="Arial"/>
              <a:buNone/>
            </a:pPr>
            <a:r>
              <a:rPr lang="en-US" sz="1350" b="0" i="0" u="none" strike="noStrike" cap="none">
                <a:solidFill>
                  <a:srgbClr val="2B69B7"/>
                </a:solidFill>
                <a:latin typeface="Arial"/>
                <a:ea typeface="Arial"/>
                <a:cs typeface="Arial"/>
                <a:sym typeface="Arial"/>
              </a:rPr>
              <a:t>Driver</a:t>
            </a:r>
            <a:endParaRPr sz="1400" b="0" i="0" u="none" strike="noStrike" cap="none">
              <a:solidFill>
                <a:srgbClr val="000000"/>
              </a:solidFill>
              <a:latin typeface="Arial"/>
              <a:ea typeface="Arial"/>
              <a:cs typeface="Arial"/>
              <a:sym typeface="Arial"/>
            </a:endParaRPr>
          </a:p>
        </p:txBody>
      </p:sp>
      <p:sp>
        <p:nvSpPr>
          <p:cNvPr id="1203" name="Google Shape;1203;p137"/>
          <p:cNvSpPr/>
          <p:nvPr/>
        </p:nvSpPr>
        <p:spPr>
          <a:xfrm>
            <a:off x="6592767" y="1764924"/>
            <a:ext cx="216900" cy="442800"/>
          </a:xfrm>
          <a:prstGeom prst="downArrow">
            <a:avLst>
              <a:gd name="adj1" fmla="val 50000"/>
              <a:gd name="adj2" fmla="val 43764"/>
            </a:avLst>
          </a:prstGeom>
          <a:solidFill>
            <a:srgbClr val="5F497A"/>
          </a:soli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04" name="Google Shape;1204;p137"/>
          <p:cNvSpPr txBox="1"/>
          <p:nvPr/>
        </p:nvSpPr>
        <p:spPr>
          <a:xfrm>
            <a:off x="1197951" y="3338190"/>
            <a:ext cx="3429000" cy="1433400"/>
          </a:xfrm>
          <a:prstGeom prst="rect">
            <a:avLst/>
          </a:prstGeom>
          <a:noFill/>
          <a:ln>
            <a:noFill/>
          </a:ln>
        </p:spPr>
        <p:txBody>
          <a:bodyPr spcFirstLastPara="1" wrap="square" lIns="48000" tIns="24000" rIns="48000" bIns="24000" anchor="t" anchorCtr="0">
            <a:noAutofit/>
          </a:bodyPr>
          <a:lstStyle/>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“This is </a:t>
            </a:r>
            <a:r>
              <a:rPr lang="en-US" sz="1800" b="1" i="1" u="none" strike="noStrike" cap="none">
                <a:solidFill>
                  <a:srgbClr val="C00000"/>
                </a:solidFill>
                <a:latin typeface="Arial"/>
                <a:ea typeface="Arial"/>
                <a:cs typeface="Arial"/>
                <a:sym typeface="Arial"/>
              </a:rPr>
              <a:t>how I want</a:t>
            </a:r>
            <a:r>
              <a:rPr lang="en-US" sz="1800" b="1" i="1" u="none" strike="noStrike" cap="none">
                <a:solidFill>
                  <a:srgbClr val="FF0000"/>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the network to behave and how to switch packets…”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(the user / controller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makes the rules)</a:t>
            </a:r>
            <a:endParaRPr sz="1400" b="0" i="0" u="none" strike="noStrike" cap="none">
              <a:solidFill>
                <a:srgbClr val="000000"/>
              </a:solidFill>
              <a:latin typeface="Arial"/>
              <a:ea typeface="Arial"/>
              <a:cs typeface="Arial"/>
              <a:sym typeface="Arial"/>
            </a:endParaRPr>
          </a:p>
        </p:txBody>
      </p:sp>
      <p:pic>
        <p:nvPicPr>
          <p:cNvPr id="1205" name="Google Shape;1205;p137"/>
          <p:cNvPicPr preferRelativeResize="0"/>
          <p:nvPr/>
        </p:nvPicPr>
        <p:blipFill rotWithShape="1">
          <a:blip r:embed="rId3">
            <a:alphaModFix/>
          </a:blip>
          <a:srcRect/>
          <a:stretch/>
        </p:blipFill>
        <p:spPr>
          <a:xfrm>
            <a:off x="5887916" y="3876310"/>
            <a:ext cx="1406882" cy="894514"/>
          </a:xfrm>
          <a:prstGeom prst="rect">
            <a:avLst/>
          </a:prstGeom>
          <a:noFill/>
          <a:ln>
            <a:noFill/>
          </a:ln>
        </p:spPr>
      </p:pic>
      <p:sp>
        <p:nvSpPr>
          <p:cNvPr id="1206" name="Google Shape;1206;p137"/>
          <p:cNvSpPr txBox="1"/>
          <p:nvPr/>
        </p:nvSpPr>
        <p:spPr>
          <a:xfrm>
            <a:off x="5657851" y="4719443"/>
            <a:ext cx="2174400" cy="256200"/>
          </a:xfrm>
          <a:prstGeom prst="rect">
            <a:avLst/>
          </a:prstGeom>
          <a:noFill/>
          <a:ln>
            <a:noFill/>
          </a:ln>
        </p:spPr>
        <p:txBody>
          <a:bodyPr spcFirstLastPara="1" wrap="square" lIns="48000" tIns="24000" rIns="48000" bIns="24000" anchor="t" anchorCtr="0">
            <a:noAutofit/>
          </a:bodyPr>
          <a:lstStyle/>
          <a:p>
            <a:pPr marL="0" marR="0" lvl="0" indent="0" algn="l" rtl="0">
              <a:lnSpc>
                <a:spcPct val="100000"/>
              </a:lnSpc>
              <a:spcBef>
                <a:spcPts val="0"/>
              </a:spcBef>
              <a:spcAft>
                <a:spcPts val="0"/>
              </a:spcAft>
              <a:buClr>
                <a:schemeClr val="dk1"/>
              </a:buClr>
              <a:buSzPts val="338"/>
              <a:buFont typeface="Arial"/>
              <a:buNone/>
            </a:pPr>
            <a:r>
              <a:rPr lang="en-US" sz="1350" b="1" i="0" u="none" strike="noStrike" cap="none">
                <a:solidFill>
                  <a:schemeClr val="dk1"/>
                </a:solidFill>
                <a:latin typeface="Arial"/>
                <a:ea typeface="Arial"/>
                <a:cs typeface="Arial"/>
                <a:sym typeface="Arial"/>
              </a:rPr>
              <a:t>P4 Programmable Device</a:t>
            </a:r>
            <a:endParaRPr sz="1400" b="0" i="0" u="none" strike="noStrike" cap="none">
              <a:solidFill>
                <a:srgbClr val="000000"/>
              </a:solidFill>
              <a:latin typeface="Arial"/>
              <a:ea typeface="Arial"/>
              <a:cs typeface="Arial"/>
              <a:sym typeface="Arial"/>
            </a:endParaRPr>
          </a:p>
        </p:txBody>
      </p:sp>
      <p:sp>
        <p:nvSpPr>
          <p:cNvPr id="1207" name="Google Shape;1207;p137"/>
          <p:cNvSpPr/>
          <p:nvPr/>
        </p:nvSpPr>
        <p:spPr>
          <a:xfrm>
            <a:off x="6885387" y="2829254"/>
            <a:ext cx="216900" cy="1084800"/>
          </a:xfrm>
          <a:prstGeom prst="downArrow">
            <a:avLst>
              <a:gd name="adj1" fmla="val 50000"/>
              <a:gd name="adj2" fmla="val 43764"/>
            </a:avLst>
          </a:prstGeom>
          <a:solidFill>
            <a:srgbClr val="5F497A"/>
          </a:soli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08" name="Google Shape;1208;p137"/>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A Better Approach: Top-down design</a:t>
            </a:r>
            <a:endParaRPr sz="2700" b="1" i="0" u="none" strike="noStrike" cap="none">
              <a:solidFill>
                <a:schemeClr val="dk1"/>
              </a:solidFill>
              <a:latin typeface="Arial"/>
              <a:ea typeface="Arial"/>
              <a:cs typeface="Arial"/>
              <a:sym typeface="Arial"/>
            </a:endParaRPr>
          </a:p>
        </p:txBody>
      </p:sp>
      <p:sp>
        <p:nvSpPr>
          <p:cNvPr id="1209" name="Google Shape;1209;p13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10</a:t>
            </a:fld>
            <a:endParaRPr sz="825" b="0" i="0" u="none" strike="noStrike" cap="none">
              <a:solidFill>
                <a:srgbClr val="888888"/>
              </a:solidFill>
              <a:latin typeface="Arial"/>
              <a:ea typeface="Arial"/>
              <a:cs typeface="Arial"/>
              <a:sym typeface="Arial"/>
            </a:endParaRPr>
          </a:p>
        </p:txBody>
      </p:sp>
      <p:sp>
        <p:nvSpPr>
          <p:cNvPr id="1210" name="Google Shape;1210;p137"/>
          <p:cNvSpPr/>
          <p:nvPr/>
        </p:nvSpPr>
        <p:spPr>
          <a:xfrm flipH="1">
            <a:off x="5657706" y="1500190"/>
            <a:ext cx="501900" cy="2499000"/>
          </a:xfrm>
          <a:prstGeom prst="downArrow">
            <a:avLst>
              <a:gd name="adj1" fmla="val 56750"/>
              <a:gd name="adj2" fmla="val 74990"/>
            </a:avLst>
          </a:prstGeom>
          <a:gradFill>
            <a:gsLst>
              <a:gs pos="0">
                <a:srgbClr val="00B050">
                  <a:alpha val="49019"/>
                </a:srgbClr>
              </a:gs>
              <a:gs pos="100000">
                <a:srgbClr val="92D050"/>
              </a:gs>
            </a:gsLst>
            <a:lin ang="16200038" scaled="0"/>
          </a:gra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211" name="Google Shape;1211;p137"/>
          <p:cNvGrpSpPr/>
          <p:nvPr/>
        </p:nvGrpSpPr>
        <p:grpSpPr>
          <a:xfrm>
            <a:off x="1439822" y="1926567"/>
            <a:ext cx="2846322" cy="1142876"/>
            <a:chOff x="1248698" y="2443315"/>
            <a:chExt cx="3795096" cy="1625482"/>
          </a:xfrm>
        </p:grpSpPr>
        <p:sp>
          <p:nvSpPr>
            <p:cNvPr id="1212" name="Google Shape;1212;p137"/>
            <p:cNvSpPr/>
            <p:nvPr/>
          </p:nvSpPr>
          <p:spPr>
            <a:xfrm>
              <a:off x="124869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3" name="Google Shape;1213;p137"/>
            <p:cNvSpPr/>
            <p:nvPr/>
          </p:nvSpPr>
          <p:spPr>
            <a:xfrm>
              <a:off x="154858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4" name="Google Shape;1214;p137"/>
            <p:cNvSpPr/>
            <p:nvPr/>
          </p:nvSpPr>
          <p:spPr>
            <a:xfrm>
              <a:off x="1848464"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5" name="Google Shape;1215;p137"/>
            <p:cNvSpPr/>
            <p:nvPr/>
          </p:nvSpPr>
          <p:spPr>
            <a:xfrm>
              <a:off x="2148347"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6" name="Google Shape;1216;p137"/>
            <p:cNvSpPr/>
            <p:nvPr/>
          </p:nvSpPr>
          <p:spPr>
            <a:xfrm>
              <a:off x="2448230"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7" name="Google Shape;1217;p137"/>
            <p:cNvSpPr/>
            <p:nvPr/>
          </p:nvSpPr>
          <p:spPr>
            <a:xfrm>
              <a:off x="2748113"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8" name="Google Shape;1218;p137"/>
            <p:cNvSpPr/>
            <p:nvPr/>
          </p:nvSpPr>
          <p:spPr>
            <a:xfrm>
              <a:off x="3047996"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9" name="Google Shape;1219;p137"/>
            <p:cNvSpPr/>
            <p:nvPr/>
          </p:nvSpPr>
          <p:spPr>
            <a:xfrm>
              <a:off x="3347879"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0" name="Google Shape;1220;p137"/>
            <p:cNvSpPr/>
            <p:nvPr/>
          </p:nvSpPr>
          <p:spPr>
            <a:xfrm>
              <a:off x="3647762"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1" name="Google Shape;1221;p137"/>
            <p:cNvSpPr/>
            <p:nvPr/>
          </p:nvSpPr>
          <p:spPr>
            <a:xfrm>
              <a:off x="3947645"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2" name="Google Shape;1222;p137"/>
            <p:cNvSpPr/>
            <p:nvPr/>
          </p:nvSpPr>
          <p:spPr>
            <a:xfrm>
              <a:off x="424752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3" name="Google Shape;1223;p137"/>
            <p:cNvSpPr/>
            <p:nvPr/>
          </p:nvSpPr>
          <p:spPr>
            <a:xfrm>
              <a:off x="454741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4" name="Google Shape;1224;p137"/>
            <p:cNvSpPr/>
            <p:nvPr/>
          </p:nvSpPr>
          <p:spPr>
            <a:xfrm>
              <a:off x="484729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5" name="Google Shape;1225;p137"/>
            <p:cNvSpPr/>
            <p:nvPr/>
          </p:nvSpPr>
          <p:spPr>
            <a:xfrm>
              <a:off x="1666563" y="2443316"/>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1226" name="Google Shape;1226;p137"/>
            <p:cNvCxnSpPr>
              <a:stCxn id="1212" idx="0"/>
              <a:endCxn id="1225" idx="4"/>
            </p:cNvCxnSpPr>
            <p:nvPr/>
          </p:nvCxnSpPr>
          <p:spPr>
            <a:xfrm rot="10800000" flipH="1">
              <a:off x="1346948" y="2762797"/>
              <a:ext cx="479100" cy="619500"/>
            </a:xfrm>
            <a:prstGeom prst="straightConnector1">
              <a:avLst/>
            </a:prstGeom>
            <a:noFill/>
            <a:ln w="9525" cap="flat" cmpd="sng">
              <a:solidFill>
                <a:schemeClr val="dk1"/>
              </a:solidFill>
              <a:prstDash val="solid"/>
              <a:round/>
              <a:headEnd type="none" w="sm" len="sm"/>
              <a:tailEnd type="none" w="sm" len="sm"/>
            </a:ln>
          </p:spPr>
        </p:cxnSp>
        <p:cxnSp>
          <p:nvCxnSpPr>
            <p:cNvPr id="1227" name="Google Shape;1227;p137"/>
            <p:cNvCxnSpPr>
              <a:stCxn id="1213" idx="0"/>
              <a:endCxn id="1225" idx="4"/>
            </p:cNvCxnSpPr>
            <p:nvPr/>
          </p:nvCxnSpPr>
          <p:spPr>
            <a:xfrm rot="10800000" flipH="1">
              <a:off x="1646831" y="2762797"/>
              <a:ext cx="179700" cy="619500"/>
            </a:xfrm>
            <a:prstGeom prst="straightConnector1">
              <a:avLst/>
            </a:prstGeom>
            <a:noFill/>
            <a:ln w="9525" cap="flat" cmpd="sng">
              <a:solidFill>
                <a:schemeClr val="dk1"/>
              </a:solidFill>
              <a:prstDash val="solid"/>
              <a:round/>
              <a:headEnd type="none" w="sm" len="sm"/>
              <a:tailEnd type="none" w="sm" len="sm"/>
            </a:ln>
          </p:spPr>
        </p:cxnSp>
        <p:cxnSp>
          <p:nvCxnSpPr>
            <p:cNvPr id="1228" name="Google Shape;1228;p137"/>
            <p:cNvCxnSpPr>
              <a:stCxn id="1214" idx="0"/>
              <a:endCxn id="1225" idx="4"/>
            </p:cNvCxnSpPr>
            <p:nvPr/>
          </p:nvCxnSpPr>
          <p:spPr>
            <a:xfrm rot="10800000">
              <a:off x="1826414" y="2762797"/>
              <a:ext cx="120300" cy="619500"/>
            </a:xfrm>
            <a:prstGeom prst="straightConnector1">
              <a:avLst/>
            </a:prstGeom>
            <a:noFill/>
            <a:ln w="9525" cap="flat" cmpd="sng">
              <a:solidFill>
                <a:schemeClr val="dk1"/>
              </a:solidFill>
              <a:prstDash val="solid"/>
              <a:round/>
              <a:headEnd type="none" w="sm" len="sm"/>
              <a:tailEnd type="none" w="sm" len="sm"/>
            </a:ln>
          </p:spPr>
        </p:cxnSp>
        <p:cxnSp>
          <p:nvCxnSpPr>
            <p:cNvPr id="1229" name="Google Shape;1229;p137"/>
            <p:cNvCxnSpPr>
              <a:stCxn id="1215" idx="0"/>
              <a:endCxn id="1225" idx="4"/>
            </p:cNvCxnSpPr>
            <p:nvPr/>
          </p:nvCxnSpPr>
          <p:spPr>
            <a:xfrm rot="10800000">
              <a:off x="1826297" y="2762797"/>
              <a:ext cx="420300" cy="619500"/>
            </a:xfrm>
            <a:prstGeom prst="straightConnector1">
              <a:avLst/>
            </a:prstGeom>
            <a:noFill/>
            <a:ln w="9525" cap="flat" cmpd="sng">
              <a:solidFill>
                <a:schemeClr val="dk1"/>
              </a:solidFill>
              <a:prstDash val="solid"/>
              <a:round/>
              <a:headEnd type="none" w="sm" len="sm"/>
              <a:tailEnd type="none" w="sm" len="sm"/>
            </a:ln>
          </p:spPr>
        </p:cxnSp>
        <p:cxnSp>
          <p:nvCxnSpPr>
            <p:cNvPr id="1230" name="Google Shape;1230;p137"/>
            <p:cNvCxnSpPr>
              <a:stCxn id="1216" idx="0"/>
              <a:endCxn id="1225" idx="4"/>
            </p:cNvCxnSpPr>
            <p:nvPr/>
          </p:nvCxnSpPr>
          <p:spPr>
            <a:xfrm rot="10800000">
              <a:off x="1826480" y="2762797"/>
              <a:ext cx="720000" cy="619500"/>
            </a:xfrm>
            <a:prstGeom prst="straightConnector1">
              <a:avLst/>
            </a:prstGeom>
            <a:noFill/>
            <a:ln w="9525" cap="flat" cmpd="sng">
              <a:solidFill>
                <a:schemeClr val="dk1"/>
              </a:solidFill>
              <a:prstDash val="solid"/>
              <a:round/>
              <a:headEnd type="none" w="sm" len="sm"/>
              <a:tailEnd type="none" w="sm" len="sm"/>
            </a:ln>
          </p:spPr>
        </p:cxnSp>
        <p:cxnSp>
          <p:nvCxnSpPr>
            <p:cNvPr id="1231" name="Google Shape;1231;p137"/>
            <p:cNvCxnSpPr>
              <a:stCxn id="1217" idx="0"/>
              <a:endCxn id="1225" idx="4"/>
            </p:cNvCxnSpPr>
            <p:nvPr/>
          </p:nvCxnSpPr>
          <p:spPr>
            <a:xfrm rot="10800000">
              <a:off x="1826363" y="2762797"/>
              <a:ext cx="1020000" cy="619500"/>
            </a:xfrm>
            <a:prstGeom prst="straightConnector1">
              <a:avLst/>
            </a:prstGeom>
            <a:noFill/>
            <a:ln w="9525" cap="flat" cmpd="sng">
              <a:solidFill>
                <a:schemeClr val="dk1"/>
              </a:solidFill>
              <a:prstDash val="solid"/>
              <a:round/>
              <a:headEnd type="none" w="sm" len="sm"/>
              <a:tailEnd type="none" w="sm" len="sm"/>
            </a:ln>
          </p:spPr>
        </p:cxnSp>
        <p:cxnSp>
          <p:nvCxnSpPr>
            <p:cNvPr id="1232" name="Google Shape;1232;p137"/>
            <p:cNvCxnSpPr>
              <a:stCxn id="1218" idx="0"/>
              <a:endCxn id="1225" idx="4"/>
            </p:cNvCxnSpPr>
            <p:nvPr/>
          </p:nvCxnSpPr>
          <p:spPr>
            <a:xfrm rot="10800000">
              <a:off x="1826246" y="2762797"/>
              <a:ext cx="1320000" cy="619500"/>
            </a:xfrm>
            <a:prstGeom prst="straightConnector1">
              <a:avLst/>
            </a:prstGeom>
            <a:noFill/>
            <a:ln w="9525" cap="flat" cmpd="sng">
              <a:solidFill>
                <a:schemeClr val="dk1"/>
              </a:solidFill>
              <a:prstDash val="solid"/>
              <a:round/>
              <a:headEnd type="none" w="sm" len="sm"/>
              <a:tailEnd type="none" w="sm" len="sm"/>
            </a:ln>
          </p:spPr>
        </p:cxnSp>
        <p:cxnSp>
          <p:nvCxnSpPr>
            <p:cNvPr id="1233" name="Google Shape;1233;p137"/>
            <p:cNvCxnSpPr>
              <a:stCxn id="1219" idx="0"/>
              <a:endCxn id="1225" idx="4"/>
            </p:cNvCxnSpPr>
            <p:nvPr/>
          </p:nvCxnSpPr>
          <p:spPr>
            <a:xfrm rot="10800000">
              <a:off x="1826129" y="2762797"/>
              <a:ext cx="1620000" cy="619500"/>
            </a:xfrm>
            <a:prstGeom prst="straightConnector1">
              <a:avLst/>
            </a:prstGeom>
            <a:noFill/>
            <a:ln w="9525" cap="flat" cmpd="sng">
              <a:solidFill>
                <a:schemeClr val="dk1"/>
              </a:solidFill>
              <a:prstDash val="solid"/>
              <a:round/>
              <a:headEnd type="none" w="sm" len="sm"/>
              <a:tailEnd type="none" w="sm" len="sm"/>
            </a:ln>
          </p:spPr>
        </p:cxnSp>
        <p:cxnSp>
          <p:nvCxnSpPr>
            <p:cNvPr id="1234" name="Google Shape;1234;p137"/>
            <p:cNvCxnSpPr>
              <a:stCxn id="1220" idx="0"/>
              <a:endCxn id="1225" idx="4"/>
            </p:cNvCxnSpPr>
            <p:nvPr/>
          </p:nvCxnSpPr>
          <p:spPr>
            <a:xfrm rot="10800000">
              <a:off x="1826312" y="2762797"/>
              <a:ext cx="1919700" cy="619500"/>
            </a:xfrm>
            <a:prstGeom prst="straightConnector1">
              <a:avLst/>
            </a:prstGeom>
            <a:noFill/>
            <a:ln w="9525" cap="flat" cmpd="sng">
              <a:solidFill>
                <a:schemeClr val="dk1"/>
              </a:solidFill>
              <a:prstDash val="solid"/>
              <a:round/>
              <a:headEnd type="none" w="sm" len="sm"/>
              <a:tailEnd type="none" w="sm" len="sm"/>
            </a:ln>
          </p:spPr>
        </p:cxnSp>
        <p:cxnSp>
          <p:nvCxnSpPr>
            <p:cNvPr id="1235" name="Google Shape;1235;p137"/>
            <p:cNvCxnSpPr>
              <a:stCxn id="1221" idx="0"/>
              <a:endCxn id="1225" idx="4"/>
            </p:cNvCxnSpPr>
            <p:nvPr/>
          </p:nvCxnSpPr>
          <p:spPr>
            <a:xfrm rot="10800000">
              <a:off x="1826195" y="2762797"/>
              <a:ext cx="2219700" cy="619500"/>
            </a:xfrm>
            <a:prstGeom prst="straightConnector1">
              <a:avLst/>
            </a:prstGeom>
            <a:noFill/>
            <a:ln w="9525" cap="flat" cmpd="sng">
              <a:solidFill>
                <a:schemeClr val="dk1"/>
              </a:solidFill>
              <a:prstDash val="solid"/>
              <a:round/>
              <a:headEnd type="none" w="sm" len="sm"/>
              <a:tailEnd type="none" w="sm" len="sm"/>
            </a:ln>
          </p:spPr>
        </p:cxnSp>
        <p:cxnSp>
          <p:nvCxnSpPr>
            <p:cNvPr id="1236" name="Google Shape;1236;p137"/>
            <p:cNvCxnSpPr>
              <a:stCxn id="1222" idx="0"/>
              <a:endCxn id="1225" idx="4"/>
            </p:cNvCxnSpPr>
            <p:nvPr/>
          </p:nvCxnSpPr>
          <p:spPr>
            <a:xfrm rot="10800000">
              <a:off x="1826078" y="2762797"/>
              <a:ext cx="2519700" cy="619500"/>
            </a:xfrm>
            <a:prstGeom prst="straightConnector1">
              <a:avLst/>
            </a:prstGeom>
            <a:noFill/>
            <a:ln w="9525" cap="flat" cmpd="sng">
              <a:solidFill>
                <a:schemeClr val="dk1"/>
              </a:solidFill>
              <a:prstDash val="solid"/>
              <a:round/>
              <a:headEnd type="none" w="sm" len="sm"/>
              <a:tailEnd type="none" w="sm" len="sm"/>
            </a:ln>
          </p:spPr>
        </p:cxnSp>
        <p:cxnSp>
          <p:nvCxnSpPr>
            <p:cNvPr id="1237" name="Google Shape;1237;p137"/>
            <p:cNvCxnSpPr>
              <a:stCxn id="1223" idx="0"/>
              <a:endCxn id="1225" idx="4"/>
            </p:cNvCxnSpPr>
            <p:nvPr/>
          </p:nvCxnSpPr>
          <p:spPr>
            <a:xfrm rot="10800000">
              <a:off x="1826561" y="2762797"/>
              <a:ext cx="2819100" cy="619500"/>
            </a:xfrm>
            <a:prstGeom prst="straightConnector1">
              <a:avLst/>
            </a:prstGeom>
            <a:noFill/>
            <a:ln w="9525" cap="flat" cmpd="sng">
              <a:solidFill>
                <a:schemeClr val="dk1"/>
              </a:solidFill>
              <a:prstDash val="solid"/>
              <a:round/>
              <a:headEnd type="none" w="sm" len="sm"/>
              <a:tailEnd type="none" w="sm" len="sm"/>
            </a:ln>
          </p:spPr>
        </p:cxnSp>
        <p:cxnSp>
          <p:nvCxnSpPr>
            <p:cNvPr id="1238" name="Google Shape;1238;p137"/>
            <p:cNvCxnSpPr>
              <a:stCxn id="1224" idx="0"/>
              <a:endCxn id="1225" idx="4"/>
            </p:cNvCxnSpPr>
            <p:nvPr/>
          </p:nvCxnSpPr>
          <p:spPr>
            <a:xfrm rot="10800000">
              <a:off x="1826444" y="2762796"/>
              <a:ext cx="3119100" cy="619500"/>
            </a:xfrm>
            <a:prstGeom prst="straightConnector1">
              <a:avLst/>
            </a:prstGeom>
            <a:noFill/>
            <a:ln w="9525" cap="flat" cmpd="sng">
              <a:solidFill>
                <a:schemeClr val="dk1"/>
              </a:solidFill>
              <a:prstDash val="solid"/>
              <a:round/>
              <a:headEnd type="none" w="sm" len="sm"/>
              <a:tailEnd type="none" w="sm" len="sm"/>
            </a:ln>
          </p:spPr>
        </p:cxnSp>
        <p:sp>
          <p:nvSpPr>
            <p:cNvPr id="1239" name="Google Shape;1239;p137"/>
            <p:cNvSpPr/>
            <p:nvPr/>
          </p:nvSpPr>
          <p:spPr>
            <a:xfrm>
              <a:off x="124869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0" name="Google Shape;1240;p137"/>
            <p:cNvSpPr/>
            <p:nvPr/>
          </p:nvSpPr>
          <p:spPr>
            <a:xfrm>
              <a:off x="154858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1" name="Google Shape;1241;p137"/>
            <p:cNvSpPr/>
            <p:nvPr/>
          </p:nvSpPr>
          <p:spPr>
            <a:xfrm>
              <a:off x="1848464"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2" name="Google Shape;1242;p137"/>
            <p:cNvSpPr/>
            <p:nvPr/>
          </p:nvSpPr>
          <p:spPr>
            <a:xfrm>
              <a:off x="2148347"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3" name="Google Shape;1243;p137"/>
            <p:cNvSpPr/>
            <p:nvPr/>
          </p:nvSpPr>
          <p:spPr>
            <a:xfrm>
              <a:off x="2448230"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4" name="Google Shape;1244;p137"/>
            <p:cNvSpPr/>
            <p:nvPr/>
          </p:nvSpPr>
          <p:spPr>
            <a:xfrm>
              <a:off x="2748113"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5" name="Google Shape;1245;p137"/>
            <p:cNvSpPr/>
            <p:nvPr/>
          </p:nvSpPr>
          <p:spPr>
            <a:xfrm>
              <a:off x="3047996"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6" name="Google Shape;1246;p137"/>
            <p:cNvSpPr/>
            <p:nvPr/>
          </p:nvSpPr>
          <p:spPr>
            <a:xfrm>
              <a:off x="3347879"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7" name="Google Shape;1247;p137"/>
            <p:cNvSpPr/>
            <p:nvPr/>
          </p:nvSpPr>
          <p:spPr>
            <a:xfrm>
              <a:off x="3647762"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8" name="Google Shape;1248;p137"/>
            <p:cNvSpPr/>
            <p:nvPr/>
          </p:nvSpPr>
          <p:spPr>
            <a:xfrm>
              <a:off x="3947645"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9" name="Google Shape;1249;p137"/>
            <p:cNvSpPr/>
            <p:nvPr/>
          </p:nvSpPr>
          <p:spPr>
            <a:xfrm>
              <a:off x="424752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50" name="Google Shape;1250;p137"/>
            <p:cNvSpPr/>
            <p:nvPr/>
          </p:nvSpPr>
          <p:spPr>
            <a:xfrm>
              <a:off x="454741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51" name="Google Shape;1251;p137"/>
            <p:cNvSpPr/>
            <p:nvPr/>
          </p:nvSpPr>
          <p:spPr>
            <a:xfrm>
              <a:off x="484729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52" name="Google Shape;1252;p137"/>
            <p:cNvSpPr/>
            <p:nvPr/>
          </p:nvSpPr>
          <p:spPr>
            <a:xfrm>
              <a:off x="2580961"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1253" name="Google Shape;1253;p137"/>
            <p:cNvCxnSpPr>
              <a:stCxn id="1239" idx="0"/>
              <a:endCxn id="1252" idx="4"/>
            </p:cNvCxnSpPr>
            <p:nvPr/>
          </p:nvCxnSpPr>
          <p:spPr>
            <a:xfrm rot="10800000" flipH="1">
              <a:off x="1346948" y="2762797"/>
              <a:ext cx="1393500" cy="619500"/>
            </a:xfrm>
            <a:prstGeom prst="straightConnector1">
              <a:avLst/>
            </a:prstGeom>
            <a:noFill/>
            <a:ln w="9525" cap="flat" cmpd="sng">
              <a:solidFill>
                <a:schemeClr val="dk1"/>
              </a:solidFill>
              <a:prstDash val="solid"/>
              <a:round/>
              <a:headEnd type="none" w="sm" len="sm"/>
              <a:tailEnd type="none" w="sm" len="sm"/>
            </a:ln>
          </p:spPr>
        </p:cxnSp>
        <p:cxnSp>
          <p:nvCxnSpPr>
            <p:cNvPr id="1254" name="Google Shape;1254;p137"/>
            <p:cNvCxnSpPr>
              <a:stCxn id="1240" idx="0"/>
              <a:endCxn id="1252" idx="4"/>
            </p:cNvCxnSpPr>
            <p:nvPr/>
          </p:nvCxnSpPr>
          <p:spPr>
            <a:xfrm rot="10800000" flipH="1">
              <a:off x="1646831" y="2762797"/>
              <a:ext cx="1094100" cy="619500"/>
            </a:xfrm>
            <a:prstGeom prst="straightConnector1">
              <a:avLst/>
            </a:prstGeom>
            <a:noFill/>
            <a:ln w="9525" cap="flat" cmpd="sng">
              <a:solidFill>
                <a:schemeClr val="dk1"/>
              </a:solidFill>
              <a:prstDash val="solid"/>
              <a:round/>
              <a:headEnd type="none" w="sm" len="sm"/>
              <a:tailEnd type="none" w="sm" len="sm"/>
            </a:ln>
          </p:spPr>
        </p:cxnSp>
        <p:cxnSp>
          <p:nvCxnSpPr>
            <p:cNvPr id="1255" name="Google Shape;1255;p137"/>
            <p:cNvCxnSpPr>
              <a:stCxn id="1241" idx="0"/>
              <a:endCxn id="1252" idx="4"/>
            </p:cNvCxnSpPr>
            <p:nvPr/>
          </p:nvCxnSpPr>
          <p:spPr>
            <a:xfrm rot="10800000" flipH="1">
              <a:off x="1946714" y="2762797"/>
              <a:ext cx="794100" cy="619500"/>
            </a:xfrm>
            <a:prstGeom prst="straightConnector1">
              <a:avLst/>
            </a:prstGeom>
            <a:noFill/>
            <a:ln w="9525" cap="flat" cmpd="sng">
              <a:solidFill>
                <a:schemeClr val="dk1"/>
              </a:solidFill>
              <a:prstDash val="solid"/>
              <a:round/>
              <a:headEnd type="none" w="sm" len="sm"/>
              <a:tailEnd type="none" w="sm" len="sm"/>
            </a:ln>
          </p:spPr>
        </p:cxnSp>
        <p:cxnSp>
          <p:nvCxnSpPr>
            <p:cNvPr id="1256" name="Google Shape;1256;p137"/>
            <p:cNvCxnSpPr>
              <a:stCxn id="1242" idx="0"/>
              <a:endCxn id="1252" idx="4"/>
            </p:cNvCxnSpPr>
            <p:nvPr/>
          </p:nvCxnSpPr>
          <p:spPr>
            <a:xfrm rot="10800000" flipH="1">
              <a:off x="2246597" y="2762797"/>
              <a:ext cx="494100" cy="619500"/>
            </a:xfrm>
            <a:prstGeom prst="straightConnector1">
              <a:avLst/>
            </a:prstGeom>
            <a:noFill/>
            <a:ln w="9525" cap="flat" cmpd="sng">
              <a:solidFill>
                <a:schemeClr val="dk1"/>
              </a:solidFill>
              <a:prstDash val="solid"/>
              <a:round/>
              <a:headEnd type="none" w="sm" len="sm"/>
              <a:tailEnd type="none" w="sm" len="sm"/>
            </a:ln>
          </p:spPr>
        </p:cxnSp>
        <p:cxnSp>
          <p:nvCxnSpPr>
            <p:cNvPr id="1257" name="Google Shape;1257;p137"/>
            <p:cNvCxnSpPr>
              <a:stCxn id="1243" idx="0"/>
              <a:endCxn id="1252" idx="4"/>
            </p:cNvCxnSpPr>
            <p:nvPr/>
          </p:nvCxnSpPr>
          <p:spPr>
            <a:xfrm rot="10800000" flipH="1">
              <a:off x="2546480" y="2762797"/>
              <a:ext cx="194400" cy="619500"/>
            </a:xfrm>
            <a:prstGeom prst="straightConnector1">
              <a:avLst/>
            </a:prstGeom>
            <a:noFill/>
            <a:ln w="9525" cap="flat" cmpd="sng">
              <a:solidFill>
                <a:schemeClr val="dk1"/>
              </a:solidFill>
              <a:prstDash val="solid"/>
              <a:round/>
              <a:headEnd type="none" w="sm" len="sm"/>
              <a:tailEnd type="none" w="sm" len="sm"/>
            </a:ln>
          </p:spPr>
        </p:cxnSp>
        <p:cxnSp>
          <p:nvCxnSpPr>
            <p:cNvPr id="1258" name="Google Shape;1258;p137"/>
            <p:cNvCxnSpPr>
              <a:stCxn id="1244" idx="0"/>
              <a:endCxn id="1252" idx="4"/>
            </p:cNvCxnSpPr>
            <p:nvPr/>
          </p:nvCxnSpPr>
          <p:spPr>
            <a:xfrm rot="10800000">
              <a:off x="2740763" y="2762797"/>
              <a:ext cx="105600" cy="619500"/>
            </a:xfrm>
            <a:prstGeom prst="straightConnector1">
              <a:avLst/>
            </a:prstGeom>
            <a:noFill/>
            <a:ln w="9525" cap="flat" cmpd="sng">
              <a:solidFill>
                <a:schemeClr val="dk1"/>
              </a:solidFill>
              <a:prstDash val="solid"/>
              <a:round/>
              <a:headEnd type="none" w="sm" len="sm"/>
              <a:tailEnd type="none" w="sm" len="sm"/>
            </a:ln>
          </p:spPr>
        </p:cxnSp>
        <p:cxnSp>
          <p:nvCxnSpPr>
            <p:cNvPr id="1259" name="Google Shape;1259;p137"/>
            <p:cNvCxnSpPr>
              <a:stCxn id="1245" idx="0"/>
              <a:endCxn id="1252" idx="4"/>
            </p:cNvCxnSpPr>
            <p:nvPr/>
          </p:nvCxnSpPr>
          <p:spPr>
            <a:xfrm rot="10800000">
              <a:off x="2740646" y="2762797"/>
              <a:ext cx="405600" cy="619500"/>
            </a:xfrm>
            <a:prstGeom prst="straightConnector1">
              <a:avLst/>
            </a:prstGeom>
            <a:noFill/>
            <a:ln w="9525" cap="flat" cmpd="sng">
              <a:solidFill>
                <a:schemeClr val="dk1"/>
              </a:solidFill>
              <a:prstDash val="solid"/>
              <a:round/>
              <a:headEnd type="none" w="sm" len="sm"/>
              <a:tailEnd type="none" w="sm" len="sm"/>
            </a:ln>
          </p:spPr>
        </p:cxnSp>
        <p:cxnSp>
          <p:nvCxnSpPr>
            <p:cNvPr id="1260" name="Google Shape;1260;p137"/>
            <p:cNvCxnSpPr>
              <a:stCxn id="1246" idx="0"/>
              <a:endCxn id="1252" idx="4"/>
            </p:cNvCxnSpPr>
            <p:nvPr/>
          </p:nvCxnSpPr>
          <p:spPr>
            <a:xfrm rot="10800000">
              <a:off x="2740529" y="2762797"/>
              <a:ext cx="705600" cy="619500"/>
            </a:xfrm>
            <a:prstGeom prst="straightConnector1">
              <a:avLst/>
            </a:prstGeom>
            <a:noFill/>
            <a:ln w="9525" cap="flat" cmpd="sng">
              <a:solidFill>
                <a:schemeClr val="dk1"/>
              </a:solidFill>
              <a:prstDash val="solid"/>
              <a:round/>
              <a:headEnd type="none" w="sm" len="sm"/>
              <a:tailEnd type="none" w="sm" len="sm"/>
            </a:ln>
          </p:spPr>
        </p:cxnSp>
        <p:cxnSp>
          <p:nvCxnSpPr>
            <p:cNvPr id="1261" name="Google Shape;1261;p137"/>
            <p:cNvCxnSpPr>
              <a:stCxn id="1247" idx="0"/>
              <a:endCxn id="1252" idx="4"/>
            </p:cNvCxnSpPr>
            <p:nvPr/>
          </p:nvCxnSpPr>
          <p:spPr>
            <a:xfrm rot="10800000">
              <a:off x="2740712" y="2762797"/>
              <a:ext cx="1005300" cy="619500"/>
            </a:xfrm>
            <a:prstGeom prst="straightConnector1">
              <a:avLst/>
            </a:prstGeom>
            <a:noFill/>
            <a:ln w="9525" cap="flat" cmpd="sng">
              <a:solidFill>
                <a:schemeClr val="dk1"/>
              </a:solidFill>
              <a:prstDash val="solid"/>
              <a:round/>
              <a:headEnd type="none" w="sm" len="sm"/>
              <a:tailEnd type="none" w="sm" len="sm"/>
            </a:ln>
          </p:spPr>
        </p:cxnSp>
        <p:cxnSp>
          <p:nvCxnSpPr>
            <p:cNvPr id="1262" name="Google Shape;1262;p137"/>
            <p:cNvCxnSpPr>
              <a:stCxn id="1248" idx="0"/>
              <a:endCxn id="1252" idx="4"/>
            </p:cNvCxnSpPr>
            <p:nvPr/>
          </p:nvCxnSpPr>
          <p:spPr>
            <a:xfrm rot="10800000">
              <a:off x="2740595" y="2762797"/>
              <a:ext cx="1305300" cy="619500"/>
            </a:xfrm>
            <a:prstGeom prst="straightConnector1">
              <a:avLst/>
            </a:prstGeom>
            <a:noFill/>
            <a:ln w="9525" cap="flat" cmpd="sng">
              <a:solidFill>
                <a:schemeClr val="dk1"/>
              </a:solidFill>
              <a:prstDash val="solid"/>
              <a:round/>
              <a:headEnd type="none" w="sm" len="sm"/>
              <a:tailEnd type="none" w="sm" len="sm"/>
            </a:ln>
          </p:spPr>
        </p:cxnSp>
        <p:cxnSp>
          <p:nvCxnSpPr>
            <p:cNvPr id="1263" name="Google Shape;1263;p137"/>
            <p:cNvCxnSpPr>
              <a:stCxn id="1249" idx="0"/>
              <a:endCxn id="1252" idx="4"/>
            </p:cNvCxnSpPr>
            <p:nvPr/>
          </p:nvCxnSpPr>
          <p:spPr>
            <a:xfrm rot="10800000">
              <a:off x="2740478" y="2762797"/>
              <a:ext cx="1605300" cy="619500"/>
            </a:xfrm>
            <a:prstGeom prst="straightConnector1">
              <a:avLst/>
            </a:prstGeom>
            <a:noFill/>
            <a:ln w="9525" cap="flat" cmpd="sng">
              <a:solidFill>
                <a:schemeClr val="dk1"/>
              </a:solidFill>
              <a:prstDash val="solid"/>
              <a:round/>
              <a:headEnd type="none" w="sm" len="sm"/>
              <a:tailEnd type="none" w="sm" len="sm"/>
            </a:ln>
          </p:spPr>
        </p:cxnSp>
        <p:cxnSp>
          <p:nvCxnSpPr>
            <p:cNvPr id="1264" name="Google Shape;1264;p137"/>
            <p:cNvCxnSpPr>
              <a:stCxn id="1250" idx="0"/>
              <a:endCxn id="1252" idx="4"/>
            </p:cNvCxnSpPr>
            <p:nvPr/>
          </p:nvCxnSpPr>
          <p:spPr>
            <a:xfrm rot="10800000">
              <a:off x="2740961" y="2762797"/>
              <a:ext cx="1904700" cy="619500"/>
            </a:xfrm>
            <a:prstGeom prst="straightConnector1">
              <a:avLst/>
            </a:prstGeom>
            <a:noFill/>
            <a:ln w="9525" cap="flat" cmpd="sng">
              <a:solidFill>
                <a:schemeClr val="dk1"/>
              </a:solidFill>
              <a:prstDash val="solid"/>
              <a:round/>
              <a:headEnd type="none" w="sm" len="sm"/>
              <a:tailEnd type="none" w="sm" len="sm"/>
            </a:ln>
          </p:spPr>
        </p:cxnSp>
        <p:cxnSp>
          <p:nvCxnSpPr>
            <p:cNvPr id="1265" name="Google Shape;1265;p137"/>
            <p:cNvCxnSpPr>
              <a:stCxn id="1251" idx="0"/>
              <a:endCxn id="1252" idx="4"/>
            </p:cNvCxnSpPr>
            <p:nvPr/>
          </p:nvCxnSpPr>
          <p:spPr>
            <a:xfrm rot="10800000">
              <a:off x="2740844" y="2762796"/>
              <a:ext cx="2204700" cy="619500"/>
            </a:xfrm>
            <a:prstGeom prst="straightConnector1">
              <a:avLst/>
            </a:prstGeom>
            <a:noFill/>
            <a:ln w="9525" cap="flat" cmpd="sng">
              <a:solidFill>
                <a:schemeClr val="dk1"/>
              </a:solidFill>
              <a:prstDash val="solid"/>
              <a:round/>
              <a:headEnd type="none" w="sm" len="sm"/>
              <a:tailEnd type="none" w="sm" len="sm"/>
            </a:ln>
          </p:spPr>
        </p:cxnSp>
        <p:sp>
          <p:nvSpPr>
            <p:cNvPr id="1266" name="Google Shape;1266;p137"/>
            <p:cNvSpPr/>
            <p:nvPr/>
          </p:nvSpPr>
          <p:spPr>
            <a:xfrm>
              <a:off x="1248698"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67" name="Google Shape;1267;p137"/>
            <p:cNvSpPr/>
            <p:nvPr/>
          </p:nvSpPr>
          <p:spPr>
            <a:xfrm>
              <a:off x="1548581"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68" name="Google Shape;1268;p137"/>
            <p:cNvSpPr/>
            <p:nvPr/>
          </p:nvSpPr>
          <p:spPr>
            <a:xfrm>
              <a:off x="1848464"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69" name="Google Shape;1269;p137"/>
            <p:cNvSpPr/>
            <p:nvPr/>
          </p:nvSpPr>
          <p:spPr>
            <a:xfrm>
              <a:off x="2148347"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0" name="Google Shape;1270;p137"/>
            <p:cNvSpPr/>
            <p:nvPr/>
          </p:nvSpPr>
          <p:spPr>
            <a:xfrm>
              <a:off x="2448230"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1" name="Google Shape;1271;p137"/>
            <p:cNvSpPr/>
            <p:nvPr/>
          </p:nvSpPr>
          <p:spPr>
            <a:xfrm>
              <a:off x="2748113"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2" name="Google Shape;1272;p137"/>
            <p:cNvSpPr/>
            <p:nvPr/>
          </p:nvSpPr>
          <p:spPr>
            <a:xfrm>
              <a:off x="3047996"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3" name="Google Shape;1273;p137"/>
            <p:cNvSpPr/>
            <p:nvPr/>
          </p:nvSpPr>
          <p:spPr>
            <a:xfrm>
              <a:off x="3347879"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4" name="Google Shape;1274;p137"/>
            <p:cNvSpPr/>
            <p:nvPr/>
          </p:nvSpPr>
          <p:spPr>
            <a:xfrm>
              <a:off x="3647762"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5" name="Google Shape;1275;p137"/>
            <p:cNvSpPr/>
            <p:nvPr/>
          </p:nvSpPr>
          <p:spPr>
            <a:xfrm>
              <a:off x="3947645"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6" name="Google Shape;1276;p137"/>
            <p:cNvSpPr/>
            <p:nvPr/>
          </p:nvSpPr>
          <p:spPr>
            <a:xfrm>
              <a:off x="4247528"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7" name="Google Shape;1277;p137"/>
            <p:cNvSpPr/>
            <p:nvPr/>
          </p:nvSpPr>
          <p:spPr>
            <a:xfrm>
              <a:off x="4547411"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8" name="Google Shape;1278;p137"/>
            <p:cNvSpPr/>
            <p:nvPr/>
          </p:nvSpPr>
          <p:spPr>
            <a:xfrm>
              <a:off x="4847294" y="3382294"/>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9" name="Google Shape;1279;p137"/>
            <p:cNvSpPr/>
            <p:nvPr/>
          </p:nvSpPr>
          <p:spPr>
            <a:xfrm>
              <a:off x="4409758"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1280" name="Google Shape;1280;p137"/>
            <p:cNvCxnSpPr>
              <a:stCxn id="1266" idx="0"/>
              <a:endCxn id="1279" idx="4"/>
            </p:cNvCxnSpPr>
            <p:nvPr/>
          </p:nvCxnSpPr>
          <p:spPr>
            <a:xfrm rot="10800000" flipH="1">
              <a:off x="1346948" y="2762795"/>
              <a:ext cx="3222300" cy="619500"/>
            </a:xfrm>
            <a:prstGeom prst="straightConnector1">
              <a:avLst/>
            </a:prstGeom>
            <a:noFill/>
            <a:ln w="9525" cap="flat" cmpd="sng">
              <a:solidFill>
                <a:schemeClr val="dk1"/>
              </a:solidFill>
              <a:prstDash val="solid"/>
              <a:round/>
              <a:headEnd type="none" w="sm" len="sm"/>
              <a:tailEnd type="none" w="sm" len="sm"/>
            </a:ln>
          </p:spPr>
        </p:cxnSp>
        <p:cxnSp>
          <p:nvCxnSpPr>
            <p:cNvPr id="1281" name="Google Shape;1281;p137"/>
            <p:cNvCxnSpPr>
              <a:stCxn id="1267" idx="0"/>
              <a:endCxn id="1279" idx="4"/>
            </p:cNvCxnSpPr>
            <p:nvPr/>
          </p:nvCxnSpPr>
          <p:spPr>
            <a:xfrm rot="10800000" flipH="1">
              <a:off x="1646831" y="2762795"/>
              <a:ext cx="2922900" cy="619500"/>
            </a:xfrm>
            <a:prstGeom prst="straightConnector1">
              <a:avLst/>
            </a:prstGeom>
            <a:noFill/>
            <a:ln w="9525" cap="flat" cmpd="sng">
              <a:solidFill>
                <a:schemeClr val="dk1"/>
              </a:solidFill>
              <a:prstDash val="solid"/>
              <a:round/>
              <a:headEnd type="none" w="sm" len="sm"/>
              <a:tailEnd type="none" w="sm" len="sm"/>
            </a:ln>
          </p:spPr>
        </p:cxnSp>
        <p:cxnSp>
          <p:nvCxnSpPr>
            <p:cNvPr id="1282" name="Google Shape;1282;p137"/>
            <p:cNvCxnSpPr>
              <a:stCxn id="1268" idx="0"/>
              <a:endCxn id="1279" idx="4"/>
            </p:cNvCxnSpPr>
            <p:nvPr/>
          </p:nvCxnSpPr>
          <p:spPr>
            <a:xfrm rot="10800000" flipH="1">
              <a:off x="1946714" y="2762795"/>
              <a:ext cx="2622900" cy="619500"/>
            </a:xfrm>
            <a:prstGeom prst="straightConnector1">
              <a:avLst/>
            </a:prstGeom>
            <a:noFill/>
            <a:ln w="9525" cap="flat" cmpd="sng">
              <a:solidFill>
                <a:schemeClr val="dk1"/>
              </a:solidFill>
              <a:prstDash val="solid"/>
              <a:round/>
              <a:headEnd type="none" w="sm" len="sm"/>
              <a:tailEnd type="none" w="sm" len="sm"/>
            </a:ln>
          </p:spPr>
        </p:cxnSp>
        <p:cxnSp>
          <p:nvCxnSpPr>
            <p:cNvPr id="1283" name="Google Shape;1283;p137"/>
            <p:cNvCxnSpPr>
              <a:stCxn id="1269" idx="0"/>
              <a:endCxn id="1279" idx="4"/>
            </p:cNvCxnSpPr>
            <p:nvPr/>
          </p:nvCxnSpPr>
          <p:spPr>
            <a:xfrm rot="10800000" flipH="1">
              <a:off x="2246597" y="2762795"/>
              <a:ext cx="2322900" cy="619500"/>
            </a:xfrm>
            <a:prstGeom prst="straightConnector1">
              <a:avLst/>
            </a:prstGeom>
            <a:noFill/>
            <a:ln w="9525" cap="flat" cmpd="sng">
              <a:solidFill>
                <a:schemeClr val="dk1"/>
              </a:solidFill>
              <a:prstDash val="solid"/>
              <a:round/>
              <a:headEnd type="none" w="sm" len="sm"/>
              <a:tailEnd type="none" w="sm" len="sm"/>
            </a:ln>
          </p:spPr>
        </p:cxnSp>
        <p:cxnSp>
          <p:nvCxnSpPr>
            <p:cNvPr id="1284" name="Google Shape;1284;p137"/>
            <p:cNvCxnSpPr>
              <a:stCxn id="1270" idx="0"/>
              <a:endCxn id="1279" idx="4"/>
            </p:cNvCxnSpPr>
            <p:nvPr/>
          </p:nvCxnSpPr>
          <p:spPr>
            <a:xfrm rot="10800000" flipH="1">
              <a:off x="2546480" y="2762795"/>
              <a:ext cx="2023200" cy="619500"/>
            </a:xfrm>
            <a:prstGeom prst="straightConnector1">
              <a:avLst/>
            </a:prstGeom>
            <a:noFill/>
            <a:ln w="9525" cap="flat" cmpd="sng">
              <a:solidFill>
                <a:schemeClr val="dk1"/>
              </a:solidFill>
              <a:prstDash val="solid"/>
              <a:round/>
              <a:headEnd type="none" w="sm" len="sm"/>
              <a:tailEnd type="none" w="sm" len="sm"/>
            </a:ln>
          </p:spPr>
        </p:cxnSp>
        <p:cxnSp>
          <p:nvCxnSpPr>
            <p:cNvPr id="1285" name="Google Shape;1285;p137"/>
            <p:cNvCxnSpPr>
              <a:stCxn id="1271" idx="0"/>
              <a:endCxn id="1279" idx="4"/>
            </p:cNvCxnSpPr>
            <p:nvPr/>
          </p:nvCxnSpPr>
          <p:spPr>
            <a:xfrm rot="10800000" flipH="1">
              <a:off x="2846363" y="2762795"/>
              <a:ext cx="1723200" cy="619500"/>
            </a:xfrm>
            <a:prstGeom prst="straightConnector1">
              <a:avLst/>
            </a:prstGeom>
            <a:noFill/>
            <a:ln w="9525" cap="flat" cmpd="sng">
              <a:solidFill>
                <a:schemeClr val="dk1"/>
              </a:solidFill>
              <a:prstDash val="solid"/>
              <a:round/>
              <a:headEnd type="none" w="sm" len="sm"/>
              <a:tailEnd type="none" w="sm" len="sm"/>
            </a:ln>
          </p:spPr>
        </p:cxnSp>
        <p:cxnSp>
          <p:nvCxnSpPr>
            <p:cNvPr id="1286" name="Google Shape;1286;p137"/>
            <p:cNvCxnSpPr>
              <a:stCxn id="1272" idx="0"/>
              <a:endCxn id="1279" idx="4"/>
            </p:cNvCxnSpPr>
            <p:nvPr/>
          </p:nvCxnSpPr>
          <p:spPr>
            <a:xfrm rot="10800000" flipH="1">
              <a:off x="3146246" y="2762795"/>
              <a:ext cx="1423200" cy="619500"/>
            </a:xfrm>
            <a:prstGeom prst="straightConnector1">
              <a:avLst/>
            </a:prstGeom>
            <a:noFill/>
            <a:ln w="9525" cap="flat" cmpd="sng">
              <a:solidFill>
                <a:schemeClr val="dk1"/>
              </a:solidFill>
              <a:prstDash val="solid"/>
              <a:round/>
              <a:headEnd type="none" w="sm" len="sm"/>
              <a:tailEnd type="none" w="sm" len="sm"/>
            </a:ln>
          </p:spPr>
        </p:cxnSp>
        <p:cxnSp>
          <p:nvCxnSpPr>
            <p:cNvPr id="1287" name="Google Shape;1287;p137"/>
            <p:cNvCxnSpPr>
              <a:stCxn id="1273" idx="0"/>
              <a:endCxn id="1279" idx="4"/>
            </p:cNvCxnSpPr>
            <p:nvPr/>
          </p:nvCxnSpPr>
          <p:spPr>
            <a:xfrm rot="10800000" flipH="1">
              <a:off x="3446129" y="2762795"/>
              <a:ext cx="1123200" cy="619500"/>
            </a:xfrm>
            <a:prstGeom prst="straightConnector1">
              <a:avLst/>
            </a:prstGeom>
            <a:noFill/>
            <a:ln w="9525" cap="flat" cmpd="sng">
              <a:solidFill>
                <a:schemeClr val="dk1"/>
              </a:solidFill>
              <a:prstDash val="solid"/>
              <a:round/>
              <a:headEnd type="none" w="sm" len="sm"/>
              <a:tailEnd type="none" w="sm" len="sm"/>
            </a:ln>
          </p:spPr>
        </p:cxnSp>
        <p:cxnSp>
          <p:nvCxnSpPr>
            <p:cNvPr id="1288" name="Google Shape;1288;p137"/>
            <p:cNvCxnSpPr>
              <a:stCxn id="1274" idx="0"/>
              <a:endCxn id="1279" idx="4"/>
            </p:cNvCxnSpPr>
            <p:nvPr/>
          </p:nvCxnSpPr>
          <p:spPr>
            <a:xfrm rot="10800000" flipH="1">
              <a:off x="3746012" y="2762795"/>
              <a:ext cx="823500" cy="619500"/>
            </a:xfrm>
            <a:prstGeom prst="straightConnector1">
              <a:avLst/>
            </a:prstGeom>
            <a:noFill/>
            <a:ln w="9525" cap="flat" cmpd="sng">
              <a:solidFill>
                <a:schemeClr val="dk1"/>
              </a:solidFill>
              <a:prstDash val="solid"/>
              <a:round/>
              <a:headEnd type="none" w="sm" len="sm"/>
              <a:tailEnd type="none" w="sm" len="sm"/>
            </a:ln>
          </p:spPr>
        </p:cxnSp>
        <p:cxnSp>
          <p:nvCxnSpPr>
            <p:cNvPr id="1289" name="Google Shape;1289;p137"/>
            <p:cNvCxnSpPr>
              <a:stCxn id="1275" idx="0"/>
              <a:endCxn id="1279" idx="4"/>
            </p:cNvCxnSpPr>
            <p:nvPr/>
          </p:nvCxnSpPr>
          <p:spPr>
            <a:xfrm rot="10800000" flipH="1">
              <a:off x="4045895" y="2762795"/>
              <a:ext cx="523500" cy="619500"/>
            </a:xfrm>
            <a:prstGeom prst="straightConnector1">
              <a:avLst/>
            </a:prstGeom>
            <a:noFill/>
            <a:ln w="9525" cap="flat" cmpd="sng">
              <a:solidFill>
                <a:schemeClr val="dk1"/>
              </a:solidFill>
              <a:prstDash val="solid"/>
              <a:round/>
              <a:headEnd type="none" w="sm" len="sm"/>
              <a:tailEnd type="none" w="sm" len="sm"/>
            </a:ln>
          </p:spPr>
        </p:cxnSp>
        <p:cxnSp>
          <p:nvCxnSpPr>
            <p:cNvPr id="1290" name="Google Shape;1290;p137"/>
            <p:cNvCxnSpPr>
              <a:stCxn id="1276" idx="0"/>
              <a:endCxn id="1279" idx="4"/>
            </p:cNvCxnSpPr>
            <p:nvPr/>
          </p:nvCxnSpPr>
          <p:spPr>
            <a:xfrm rot="10800000" flipH="1">
              <a:off x="4345778" y="2762795"/>
              <a:ext cx="223500" cy="619500"/>
            </a:xfrm>
            <a:prstGeom prst="straightConnector1">
              <a:avLst/>
            </a:prstGeom>
            <a:noFill/>
            <a:ln w="9525" cap="flat" cmpd="sng">
              <a:solidFill>
                <a:schemeClr val="dk1"/>
              </a:solidFill>
              <a:prstDash val="solid"/>
              <a:round/>
              <a:headEnd type="none" w="sm" len="sm"/>
              <a:tailEnd type="none" w="sm" len="sm"/>
            </a:ln>
          </p:spPr>
        </p:cxnSp>
        <p:cxnSp>
          <p:nvCxnSpPr>
            <p:cNvPr id="1291" name="Google Shape;1291;p137"/>
            <p:cNvCxnSpPr>
              <a:stCxn id="1277" idx="0"/>
              <a:endCxn id="1279" idx="4"/>
            </p:cNvCxnSpPr>
            <p:nvPr/>
          </p:nvCxnSpPr>
          <p:spPr>
            <a:xfrm rot="10800000">
              <a:off x="4569761" y="2762795"/>
              <a:ext cx="75900" cy="619500"/>
            </a:xfrm>
            <a:prstGeom prst="straightConnector1">
              <a:avLst/>
            </a:prstGeom>
            <a:noFill/>
            <a:ln w="9525" cap="flat" cmpd="sng">
              <a:solidFill>
                <a:schemeClr val="dk1"/>
              </a:solidFill>
              <a:prstDash val="solid"/>
              <a:round/>
              <a:headEnd type="none" w="sm" len="sm"/>
              <a:tailEnd type="none" w="sm" len="sm"/>
            </a:ln>
          </p:spPr>
        </p:cxnSp>
        <p:cxnSp>
          <p:nvCxnSpPr>
            <p:cNvPr id="1292" name="Google Shape;1292;p137"/>
            <p:cNvCxnSpPr>
              <a:stCxn id="1278" idx="0"/>
              <a:endCxn id="1279" idx="4"/>
            </p:cNvCxnSpPr>
            <p:nvPr/>
          </p:nvCxnSpPr>
          <p:spPr>
            <a:xfrm rot="10800000">
              <a:off x="4569644" y="2762794"/>
              <a:ext cx="375900" cy="619500"/>
            </a:xfrm>
            <a:prstGeom prst="straightConnector1">
              <a:avLst/>
            </a:prstGeom>
            <a:noFill/>
            <a:ln w="9525" cap="flat" cmpd="sng">
              <a:solidFill>
                <a:schemeClr val="dk1"/>
              </a:solidFill>
              <a:prstDash val="solid"/>
              <a:round/>
              <a:headEnd type="none" w="sm" len="sm"/>
              <a:tailEnd type="none" w="sm" len="sm"/>
            </a:ln>
          </p:spPr>
        </p:cxnSp>
        <p:sp>
          <p:nvSpPr>
            <p:cNvPr id="1293" name="Google Shape;1293;p137"/>
            <p:cNvSpPr/>
            <p:nvPr/>
          </p:nvSpPr>
          <p:spPr>
            <a:xfrm>
              <a:off x="1248698"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4" name="Google Shape;1294;p137"/>
            <p:cNvSpPr/>
            <p:nvPr/>
          </p:nvSpPr>
          <p:spPr>
            <a:xfrm>
              <a:off x="1548581"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5" name="Google Shape;1295;p137"/>
            <p:cNvSpPr/>
            <p:nvPr/>
          </p:nvSpPr>
          <p:spPr>
            <a:xfrm>
              <a:off x="184846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6" name="Google Shape;1296;p137"/>
            <p:cNvSpPr/>
            <p:nvPr/>
          </p:nvSpPr>
          <p:spPr>
            <a:xfrm>
              <a:off x="2148347"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7" name="Google Shape;1297;p137"/>
            <p:cNvSpPr/>
            <p:nvPr/>
          </p:nvSpPr>
          <p:spPr>
            <a:xfrm>
              <a:off x="2448230"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8" name="Google Shape;1298;p137"/>
            <p:cNvSpPr/>
            <p:nvPr/>
          </p:nvSpPr>
          <p:spPr>
            <a:xfrm>
              <a:off x="2748113"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9" name="Google Shape;1299;p137"/>
            <p:cNvSpPr/>
            <p:nvPr/>
          </p:nvSpPr>
          <p:spPr>
            <a:xfrm>
              <a:off x="3047996"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0" name="Google Shape;1300;p137"/>
            <p:cNvSpPr/>
            <p:nvPr/>
          </p:nvSpPr>
          <p:spPr>
            <a:xfrm>
              <a:off x="3347879"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1" name="Google Shape;1301;p137"/>
            <p:cNvSpPr/>
            <p:nvPr/>
          </p:nvSpPr>
          <p:spPr>
            <a:xfrm>
              <a:off x="3647762"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2" name="Google Shape;1302;p137"/>
            <p:cNvSpPr/>
            <p:nvPr/>
          </p:nvSpPr>
          <p:spPr>
            <a:xfrm>
              <a:off x="3947645"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3" name="Google Shape;1303;p137"/>
            <p:cNvSpPr/>
            <p:nvPr/>
          </p:nvSpPr>
          <p:spPr>
            <a:xfrm>
              <a:off x="4247528"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4" name="Google Shape;1304;p137"/>
            <p:cNvSpPr/>
            <p:nvPr/>
          </p:nvSpPr>
          <p:spPr>
            <a:xfrm>
              <a:off x="4547411"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5" name="Google Shape;1305;p137"/>
            <p:cNvSpPr/>
            <p:nvPr/>
          </p:nvSpPr>
          <p:spPr>
            <a:xfrm>
              <a:off x="4847294"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6" name="Google Shape;1306;p137"/>
            <p:cNvSpPr/>
            <p:nvPr/>
          </p:nvSpPr>
          <p:spPr>
            <a:xfrm>
              <a:off x="3495359"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1307" name="Google Shape;1307;p137"/>
            <p:cNvCxnSpPr>
              <a:stCxn id="1293" idx="0"/>
              <a:endCxn id="1306" idx="4"/>
            </p:cNvCxnSpPr>
            <p:nvPr/>
          </p:nvCxnSpPr>
          <p:spPr>
            <a:xfrm rot="10800000" flipH="1">
              <a:off x="1346948" y="2762796"/>
              <a:ext cx="2307900" cy="619500"/>
            </a:xfrm>
            <a:prstGeom prst="straightConnector1">
              <a:avLst/>
            </a:prstGeom>
            <a:noFill/>
            <a:ln w="9525" cap="flat" cmpd="sng">
              <a:solidFill>
                <a:schemeClr val="dk1"/>
              </a:solidFill>
              <a:prstDash val="solid"/>
              <a:round/>
              <a:headEnd type="none" w="sm" len="sm"/>
              <a:tailEnd type="none" w="sm" len="sm"/>
            </a:ln>
          </p:spPr>
        </p:cxnSp>
        <p:cxnSp>
          <p:nvCxnSpPr>
            <p:cNvPr id="1308" name="Google Shape;1308;p137"/>
            <p:cNvCxnSpPr>
              <a:stCxn id="1294" idx="0"/>
              <a:endCxn id="1306" idx="4"/>
            </p:cNvCxnSpPr>
            <p:nvPr/>
          </p:nvCxnSpPr>
          <p:spPr>
            <a:xfrm rot="10800000" flipH="1">
              <a:off x="1646831" y="2762796"/>
              <a:ext cx="2008500" cy="619500"/>
            </a:xfrm>
            <a:prstGeom prst="straightConnector1">
              <a:avLst/>
            </a:prstGeom>
            <a:noFill/>
            <a:ln w="9525" cap="flat" cmpd="sng">
              <a:solidFill>
                <a:schemeClr val="dk1"/>
              </a:solidFill>
              <a:prstDash val="solid"/>
              <a:round/>
              <a:headEnd type="none" w="sm" len="sm"/>
              <a:tailEnd type="none" w="sm" len="sm"/>
            </a:ln>
          </p:spPr>
        </p:cxnSp>
        <p:cxnSp>
          <p:nvCxnSpPr>
            <p:cNvPr id="1309" name="Google Shape;1309;p137"/>
            <p:cNvCxnSpPr>
              <a:stCxn id="1295" idx="0"/>
              <a:endCxn id="1306" idx="4"/>
            </p:cNvCxnSpPr>
            <p:nvPr/>
          </p:nvCxnSpPr>
          <p:spPr>
            <a:xfrm rot="10800000" flipH="1">
              <a:off x="1946714" y="2762796"/>
              <a:ext cx="1708500" cy="619500"/>
            </a:xfrm>
            <a:prstGeom prst="straightConnector1">
              <a:avLst/>
            </a:prstGeom>
            <a:noFill/>
            <a:ln w="9525" cap="flat" cmpd="sng">
              <a:solidFill>
                <a:schemeClr val="dk1"/>
              </a:solidFill>
              <a:prstDash val="solid"/>
              <a:round/>
              <a:headEnd type="none" w="sm" len="sm"/>
              <a:tailEnd type="none" w="sm" len="sm"/>
            </a:ln>
          </p:spPr>
        </p:cxnSp>
        <p:cxnSp>
          <p:nvCxnSpPr>
            <p:cNvPr id="1310" name="Google Shape;1310;p137"/>
            <p:cNvCxnSpPr>
              <a:stCxn id="1296" idx="0"/>
              <a:endCxn id="1306" idx="4"/>
            </p:cNvCxnSpPr>
            <p:nvPr/>
          </p:nvCxnSpPr>
          <p:spPr>
            <a:xfrm rot="10800000" flipH="1">
              <a:off x="2246597" y="2762796"/>
              <a:ext cx="1408500" cy="619500"/>
            </a:xfrm>
            <a:prstGeom prst="straightConnector1">
              <a:avLst/>
            </a:prstGeom>
            <a:noFill/>
            <a:ln w="9525" cap="flat" cmpd="sng">
              <a:solidFill>
                <a:schemeClr val="dk1"/>
              </a:solidFill>
              <a:prstDash val="solid"/>
              <a:round/>
              <a:headEnd type="none" w="sm" len="sm"/>
              <a:tailEnd type="none" w="sm" len="sm"/>
            </a:ln>
          </p:spPr>
        </p:cxnSp>
        <p:cxnSp>
          <p:nvCxnSpPr>
            <p:cNvPr id="1311" name="Google Shape;1311;p137"/>
            <p:cNvCxnSpPr>
              <a:stCxn id="1297" idx="0"/>
              <a:endCxn id="1306" idx="4"/>
            </p:cNvCxnSpPr>
            <p:nvPr/>
          </p:nvCxnSpPr>
          <p:spPr>
            <a:xfrm rot="10800000" flipH="1">
              <a:off x="2546480" y="2762796"/>
              <a:ext cx="1108800" cy="619500"/>
            </a:xfrm>
            <a:prstGeom prst="straightConnector1">
              <a:avLst/>
            </a:prstGeom>
            <a:noFill/>
            <a:ln w="9525" cap="flat" cmpd="sng">
              <a:solidFill>
                <a:schemeClr val="dk1"/>
              </a:solidFill>
              <a:prstDash val="solid"/>
              <a:round/>
              <a:headEnd type="none" w="sm" len="sm"/>
              <a:tailEnd type="none" w="sm" len="sm"/>
            </a:ln>
          </p:spPr>
        </p:cxnSp>
        <p:cxnSp>
          <p:nvCxnSpPr>
            <p:cNvPr id="1312" name="Google Shape;1312;p137"/>
            <p:cNvCxnSpPr>
              <a:stCxn id="1298" idx="0"/>
              <a:endCxn id="1306" idx="4"/>
            </p:cNvCxnSpPr>
            <p:nvPr/>
          </p:nvCxnSpPr>
          <p:spPr>
            <a:xfrm rot="10800000" flipH="1">
              <a:off x="2846363" y="2762796"/>
              <a:ext cx="808800" cy="619500"/>
            </a:xfrm>
            <a:prstGeom prst="straightConnector1">
              <a:avLst/>
            </a:prstGeom>
            <a:noFill/>
            <a:ln w="9525" cap="flat" cmpd="sng">
              <a:solidFill>
                <a:schemeClr val="dk1"/>
              </a:solidFill>
              <a:prstDash val="solid"/>
              <a:round/>
              <a:headEnd type="none" w="sm" len="sm"/>
              <a:tailEnd type="none" w="sm" len="sm"/>
            </a:ln>
          </p:spPr>
        </p:cxnSp>
        <p:cxnSp>
          <p:nvCxnSpPr>
            <p:cNvPr id="1313" name="Google Shape;1313;p137"/>
            <p:cNvCxnSpPr>
              <a:stCxn id="1299" idx="0"/>
              <a:endCxn id="1306" idx="4"/>
            </p:cNvCxnSpPr>
            <p:nvPr/>
          </p:nvCxnSpPr>
          <p:spPr>
            <a:xfrm rot="10800000" flipH="1">
              <a:off x="3146246" y="2762796"/>
              <a:ext cx="508800" cy="619500"/>
            </a:xfrm>
            <a:prstGeom prst="straightConnector1">
              <a:avLst/>
            </a:prstGeom>
            <a:noFill/>
            <a:ln w="9525" cap="flat" cmpd="sng">
              <a:solidFill>
                <a:schemeClr val="dk1"/>
              </a:solidFill>
              <a:prstDash val="solid"/>
              <a:round/>
              <a:headEnd type="none" w="sm" len="sm"/>
              <a:tailEnd type="none" w="sm" len="sm"/>
            </a:ln>
          </p:spPr>
        </p:cxnSp>
        <p:cxnSp>
          <p:nvCxnSpPr>
            <p:cNvPr id="1314" name="Google Shape;1314;p137"/>
            <p:cNvCxnSpPr>
              <a:stCxn id="1300" idx="0"/>
              <a:endCxn id="1306" idx="4"/>
            </p:cNvCxnSpPr>
            <p:nvPr/>
          </p:nvCxnSpPr>
          <p:spPr>
            <a:xfrm rot="10800000" flipH="1">
              <a:off x="3446129" y="2762796"/>
              <a:ext cx="208800" cy="619500"/>
            </a:xfrm>
            <a:prstGeom prst="straightConnector1">
              <a:avLst/>
            </a:prstGeom>
            <a:noFill/>
            <a:ln w="9525" cap="flat" cmpd="sng">
              <a:solidFill>
                <a:schemeClr val="dk1"/>
              </a:solidFill>
              <a:prstDash val="solid"/>
              <a:round/>
              <a:headEnd type="none" w="sm" len="sm"/>
              <a:tailEnd type="none" w="sm" len="sm"/>
            </a:ln>
          </p:spPr>
        </p:cxnSp>
        <p:cxnSp>
          <p:nvCxnSpPr>
            <p:cNvPr id="1315" name="Google Shape;1315;p137"/>
            <p:cNvCxnSpPr>
              <a:stCxn id="1301" idx="0"/>
              <a:endCxn id="1306" idx="4"/>
            </p:cNvCxnSpPr>
            <p:nvPr/>
          </p:nvCxnSpPr>
          <p:spPr>
            <a:xfrm rot="10800000">
              <a:off x="3655112" y="2762796"/>
              <a:ext cx="90900" cy="619500"/>
            </a:xfrm>
            <a:prstGeom prst="straightConnector1">
              <a:avLst/>
            </a:prstGeom>
            <a:noFill/>
            <a:ln w="9525" cap="flat" cmpd="sng">
              <a:solidFill>
                <a:schemeClr val="dk1"/>
              </a:solidFill>
              <a:prstDash val="solid"/>
              <a:round/>
              <a:headEnd type="none" w="sm" len="sm"/>
              <a:tailEnd type="none" w="sm" len="sm"/>
            </a:ln>
          </p:spPr>
        </p:cxnSp>
        <p:cxnSp>
          <p:nvCxnSpPr>
            <p:cNvPr id="1316" name="Google Shape;1316;p137"/>
            <p:cNvCxnSpPr>
              <a:stCxn id="1302" idx="0"/>
              <a:endCxn id="1306" idx="4"/>
            </p:cNvCxnSpPr>
            <p:nvPr/>
          </p:nvCxnSpPr>
          <p:spPr>
            <a:xfrm rot="10800000">
              <a:off x="3654995" y="2762796"/>
              <a:ext cx="390900" cy="619500"/>
            </a:xfrm>
            <a:prstGeom prst="straightConnector1">
              <a:avLst/>
            </a:prstGeom>
            <a:noFill/>
            <a:ln w="9525" cap="flat" cmpd="sng">
              <a:solidFill>
                <a:schemeClr val="dk1"/>
              </a:solidFill>
              <a:prstDash val="solid"/>
              <a:round/>
              <a:headEnd type="none" w="sm" len="sm"/>
              <a:tailEnd type="none" w="sm" len="sm"/>
            </a:ln>
          </p:spPr>
        </p:cxnSp>
        <p:cxnSp>
          <p:nvCxnSpPr>
            <p:cNvPr id="1317" name="Google Shape;1317;p137"/>
            <p:cNvCxnSpPr>
              <a:stCxn id="1303" idx="0"/>
              <a:endCxn id="1306" idx="4"/>
            </p:cNvCxnSpPr>
            <p:nvPr/>
          </p:nvCxnSpPr>
          <p:spPr>
            <a:xfrm rot="10800000">
              <a:off x="3654878" y="2762796"/>
              <a:ext cx="690900" cy="619500"/>
            </a:xfrm>
            <a:prstGeom prst="straightConnector1">
              <a:avLst/>
            </a:prstGeom>
            <a:noFill/>
            <a:ln w="9525" cap="flat" cmpd="sng">
              <a:solidFill>
                <a:schemeClr val="dk1"/>
              </a:solidFill>
              <a:prstDash val="solid"/>
              <a:round/>
              <a:headEnd type="none" w="sm" len="sm"/>
              <a:tailEnd type="none" w="sm" len="sm"/>
            </a:ln>
          </p:spPr>
        </p:cxnSp>
        <p:cxnSp>
          <p:nvCxnSpPr>
            <p:cNvPr id="1318" name="Google Shape;1318;p137"/>
            <p:cNvCxnSpPr>
              <a:stCxn id="1304" idx="0"/>
              <a:endCxn id="1306" idx="4"/>
            </p:cNvCxnSpPr>
            <p:nvPr/>
          </p:nvCxnSpPr>
          <p:spPr>
            <a:xfrm rot="10800000">
              <a:off x="3655361" y="2762796"/>
              <a:ext cx="990300" cy="619500"/>
            </a:xfrm>
            <a:prstGeom prst="straightConnector1">
              <a:avLst/>
            </a:prstGeom>
            <a:noFill/>
            <a:ln w="9525" cap="flat" cmpd="sng">
              <a:solidFill>
                <a:schemeClr val="dk1"/>
              </a:solidFill>
              <a:prstDash val="solid"/>
              <a:round/>
              <a:headEnd type="none" w="sm" len="sm"/>
              <a:tailEnd type="none" w="sm" len="sm"/>
            </a:ln>
          </p:spPr>
        </p:cxnSp>
        <p:cxnSp>
          <p:nvCxnSpPr>
            <p:cNvPr id="1319" name="Google Shape;1319;p137"/>
            <p:cNvCxnSpPr>
              <a:stCxn id="1305" idx="0"/>
              <a:endCxn id="1306" idx="4"/>
            </p:cNvCxnSpPr>
            <p:nvPr/>
          </p:nvCxnSpPr>
          <p:spPr>
            <a:xfrm rot="10800000">
              <a:off x="3655244" y="2762795"/>
              <a:ext cx="1290300" cy="619500"/>
            </a:xfrm>
            <a:prstGeom prst="straightConnector1">
              <a:avLst/>
            </a:prstGeom>
            <a:noFill/>
            <a:ln w="9525" cap="flat" cmpd="sng">
              <a:solidFill>
                <a:schemeClr val="dk1"/>
              </a:solidFill>
              <a:prstDash val="solid"/>
              <a:round/>
              <a:headEnd type="none" w="sm" len="sm"/>
              <a:tailEnd type="none" w="sm" len="sm"/>
            </a:ln>
          </p:spPr>
        </p:cxnSp>
        <p:grpSp>
          <p:nvGrpSpPr>
            <p:cNvPr id="1320" name="Google Shape;1320;p137"/>
            <p:cNvGrpSpPr/>
            <p:nvPr/>
          </p:nvGrpSpPr>
          <p:grpSpPr>
            <a:xfrm>
              <a:off x="4867655" y="3666353"/>
              <a:ext cx="155565" cy="402444"/>
              <a:chOff x="4842771" y="3772319"/>
              <a:chExt cx="201300" cy="402444"/>
            </a:xfrm>
          </p:grpSpPr>
          <p:cxnSp>
            <p:nvCxnSpPr>
              <p:cNvPr id="1321" name="Google Shape;1321;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2" name="Google Shape;1322;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3" name="Google Shape;1323;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4" name="Google Shape;1324;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5" name="Google Shape;1325;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6" name="Google Shape;1326;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7" name="Google Shape;1327;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8" name="Google Shape;1328;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9" name="Google Shape;1329;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0" name="Google Shape;1330;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1" name="Google Shape;1331;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2" name="Google Shape;1332;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3" name="Google Shape;1333;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334" name="Google Shape;1334;p137"/>
            <p:cNvGrpSpPr/>
            <p:nvPr/>
          </p:nvGrpSpPr>
          <p:grpSpPr>
            <a:xfrm>
              <a:off x="4567772" y="3666353"/>
              <a:ext cx="155565" cy="402444"/>
              <a:chOff x="4842771" y="3772319"/>
              <a:chExt cx="201300" cy="402444"/>
            </a:xfrm>
          </p:grpSpPr>
          <p:cxnSp>
            <p:nvCxnSpPr>
              <p:cNvPr id="1335" name="Google Shape;1335;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6" name="Google Shape;1336;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7" name="Google Shape;1337;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8" name="Google Shape;1338;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9" name="Google Shape;1339;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0" name="Google Shape;1340;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1" name="Google Shape;1341;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2" name="Google Shape;1342;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3" name="Google Shape;1343;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4" name="Google Shape;1344;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5" name="Google Shape;1345;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6" name="Google Shape;1346;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7" name="Google Shape;1347;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348" name="Google Shape;1348;p137"/>
            <p:cNvGrpSpPr/>
            <p:nvPr/>
          </p:nvGrpSpPr>
          <p:grpSpPr>
            <a:xfrm>
              <a:off x="4267889" y="3666353"/>
              <a:ext cx="155565" cy="402444"/>
              <a:chOff x="4842771" y="3772319"/>
              <a:chExt cx="201300" cy="402444"/>
            </a:xfrm>
          </p:grpSpPr>
          <p:cxnSp>
            <p:nvCxnSpPr>
              <p:cNvPr id="1349" name="Google Shape;1349;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0" name="Google Shape;1350;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1" name="Google Shape;1351;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2" name="Google Shape;1352;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3" name="Google Shape;1353;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4" name="Google Shape;1354;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5" name="Google Shape;1355;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6" name="Google Shape;1356;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7" name="Google Shape;1357;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8" name="Google Shape;1358;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9" name="Google Shape;1359;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0" name="Google Shape;1360;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1" name="Google Shape;1361;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362" name="Google Shape;1362;p137"/>
            <p:cNvGrpSpPr/>
            <p:nvPr/>
          </p:nvGrpSpPr>
          <p:grpSpPr>
            <a:xfrm>
              <a:off x="3968006" y="3666353"/>
              <a:ext cx="155565" cy="402444"/>
              <a:chOff x="4842771" y="3772319"/>
              <a:chExt cx="201300" cy="402444"/>
            </a:xfrm>
          </p:grpSpPr>
          <p:cxnSp>
            <p:nvCxnSpPr>
              <p:cNvPr id="1363" name="Google Shape;1363;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4" name="Google Shape;1364;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5" name="Google Shape;1365;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6" name="Google Shape;1366;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7" name="Google Shape;1367;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8" name="Google Shape;1368;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9" name="Google Shape;1369;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0" name="Google Shape;1370;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1" name="Google Shape;1371;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2" name="Google Shape;1372;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3" name="Google Shape;1373;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4" name="Google Shape;1374;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5" name="Google Shape;1375;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376" name="Google Shape;1376;p137"/>
            <p:cNvGrpSpPr/>
            <p:nvPr/>
          </p:nvGrpSpPr>
          <p:grpSpPr>
            <a:xfrm>
              <a:off x="3668123" y="3666353"/>
              <a:ext cx="155565" cy="402444"/>
              <a:chOff x="4842771" y="3772319"/>
              <a:chExt cx="201300" cy="402444"/>
            </a:xfrm>
          </p:grpSpPr>
          <p:cxnSp>
            <p:nvCxnSpPr>
              <p:cNvPr id="1377" name="Google Shape;1377;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8" name="Google Shape;1378;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9" name="Google Shape;1379;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0" name="Google Shape;1380;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1" name="Google Shape;1381;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2" name="Google Shape;1382;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3" name="Google Shape;1383;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4" name="Google Shape;1384;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5" name="Google Shape;1385;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6" name="Google Shape;1386;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7" name="Google Shape;1387;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8" name="Google Shape;1388;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9" name="Google Shape;1389;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390" name="Google Shape;1390;p137"/>
            <p:cNvGrpSpPr/>
            <p:nvPr/>
          </p:nvGrpSpPr>
          <p:grpSpPr>
            <a:xfrm>
              <a:off x="3368240" y="3666353"/>
              <a:ext cx="155565" cy="402444"/>
              <a:chOff x="4842771" y="3772319"/>
              <a:chExt cx="201300" cy="402444"/>
            </a:xfrm>
          </p:grpSpPr>
          <p:cxnSp>
            <p:nvCxnSpPr>
              <p:cNvPr id="1391" name="Google Shape;1391;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2" name="Google Shape;1392;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3" name="Google Shape;1393;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4" name="Google Shape;1394;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5" name="Google Shape;1395;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6" name="Google Shape;1396;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7" name="Google Shape;1397;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8" name="Google Shape;1398;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9" name="Google Shape;1399;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0" name="Google Shape;1400;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1" name="Google Shape;1401;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2" name="Google Shape;1402;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3" name="Google Shape;1403;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04" name="Google Shape;1404;p137"/>
            <p:cNvGrpSpPr/>
            <p:nvPr/>
          </p:nvGrpSpPr>
          <p:grpSpPr>
            <a:xfrm>
              <a:off x="3068357" y="3666353"/>
              <a:ext cx="155565" cy="402444"/>
              <a:chOff x="4842771" y="3772319"/>
              <a:chExt cx="201300" cy="402444"/>
            </a:xfrm>
          </p:grpSpPr>
          <p:cxnSp>
            <p:nvCxnSpPr>
              <p:cNvPr id="1405" name="Google Shape;1405;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6" name="Google Shape;1406;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7" name="Google Shape;1407;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8" name="Google Shape;1408;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9" name="Google Shape;1409;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0" name="Google Shape;1410;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1" name="Google Shape;1411;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2" name="Google Shape;1412;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3" name="Google Shape;1413;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4" name="Google Shape;1414;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5" name="Google Shape;1415;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6" name="Google Shape;1416;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7" name="Google Shape;1417;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18" name="Google Shape;1418;p137"/>
            <p:cNvGrpSpPr/>
            <p:nvPr/>
          </p:nvGrpSpPr>
          <p:grpSpPr>
            <a:xfrm>
              <a:off x="2768473" y="3666353"/>
              <a:ext cx="155565" cy="402444"/>
              <a:chOff x="4842771" y="3772319"/>
              <a:chExt cx="201300" cy="402444"/>
            </a:xfrm>
          </p:grpSpPr>
          <p:cxnSp>
            <p:nvCxnSpPr>
              <p:cNvPr id="1419" name="Google Shape;1419;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0" name="Google Shape;1420;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1" name="Google Shape;1421;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2" name="Google Shape;1422;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3" name="Google Shape;1423;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4" name="Google Shape;1424;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5" name="Google Shape;1425;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6" name="Google Shape;1426;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7" name="Google Shape;1427;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8" name="Google Shape;1428;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9" name="Google Shape;1429;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0" name="Google Shape;1430;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1" name="Google Shape;1431;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32" name="Google Shape;1432;p137"/>
            <p:cNvGrpSpPr/>
            <p:nvPr/>
          </p:nvGrpSpPr>
          <p:grpSpPr>
            <a:xfrm>
              <a:off x="2468590" y="3666353"/>
              <a:ext cx="155565" cy="402444"/>
              <a:chOff x="4842771" y="3772319"/>
              <a:chExt cx="201300" cy="402444"/>
            </a:xfrm>
          </p:grpSpPr>
          <p:cxnSp>
            <p:nvCxnSpPr>
              <p:cNvPr id="1433" name="Google Shape;1433;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4" name="Google Shape;1434;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5" name="Google Shape;1435;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6" name="Google Shape;1436;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7" name="Google Shape;1437;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8" name="Google Shape;1438;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9" name="Google Shape;1439;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0" name="Google Shape;1440;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1" name="Google Shape;1441;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2" name="Google Shape;1442;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3" name="Google Shape;1443;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4" name="Google Shape;1444;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5" name="Google Shape;1445;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46" name="Google Shape;1446;p137"/>
            <p:cNvGrpSpPr/>
            <p:nvPr/>
          </p:nvGrpSpPr>
          <p:grpSpPr>
            <a:xfrm>
              <a:off x="2168708" y="3666353"/>
              <a:ext cx="155565" cy="402444"/>
              <a:chOff x="4842771" y="3772319"/>
              <a:chExt cx="201300" cy="402444"/>
            </a:xfrm>
          </p:grpSpPr>
          <p:cxnSp>
            <p:nvCxnSpPr>
              <p:cNvPr id="1447" name="Google Shape;1447;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8" name="Google Shape;1448;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9" name="Google Shape;1449;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0" name="Google Shape;1450;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1" name="Google Shape;1451;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2" name="Google Shape;1452;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3" name="Google Shape;1453;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4" name="Google Shape;1454;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5" name="Google Shape;1455;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6" name="Google Shape;1456;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7" name="Google Shape;1457;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8" name="Google Shape;1458;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9" name="Google Shape;1459;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60" name="Google Shape;1460;p137"/>
            <p:cNvGrpSpPr/>
            <p:nvPr/>
          </p:nvGrpSpPr>
          <p:grpSpPr>
            <a:xfrm>
              <a:off x="1868825" y="3666353"/>
              <a:ext cx="155565" cy="402444"/>
              <a:chOff x="4842771" y="3772319"/>
              <a:chExt cx="201300" cy="402444"/>
            </a:xfrm>
          </p:grpSpPr>
          <p:cxnSp>
            <p:nvCxnSpPr>
              <p:cNvPr id="1461" name="Google Shape;1461;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2" name="Google Shape;1462;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3" name="Google Shape;1463;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4" name="Google Shape;1464;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5" name="Google Shape;1465;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6" name="Google Shape;1466;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7" name="Google Shape;1467;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8" name="Google Shape;1468;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9" name="Google Shape;1469;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0" name="Google Shape;1470;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1" name="Google Shape;1471;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2" name="Google Shape;1472;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3" name="Google Shape;1473;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74" name="Google Shape;1474;p137"/>
            <p:cNvGrpSpPr/>
            <p:nvPr/>
          </p:nvGrpSpPr>
          <p:grpSpPr>
            <a:xfrm>
              <a:off x="1568942" y="3666353"/>
              <a:ext cx="155565" cy="402444"/>
              <a:chOff x="4842771" y="3772319"/>
              <a:chExt cx="201300" cy="402444"/>
            </a:xfrm>
          </p:grpSpPr>
          <p:cxnSp>
            <p:nvCxnSpPr>
              <p:cNvPr id="1475" name="Google Shape;1475;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6" name="Google Shape;1476;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7" name="Google Shape;1477;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8" name="Google Shape;1478;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9" name="Google Shape;1479;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0" name="Google Shape;1480;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1" name="Google Shape;1481;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2" name="Google Shape;1482;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3" name="Google Shape;1483;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4" name="Google Shape;1484;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5" name="Google Shape;1485;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6" name="Google Shape;1486;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7" name="Google Shape;1487;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88" name="Google Shape;1488;p137"/>
            <p:cNvGrpSpPr/>
            <p:nvPr/>
          </p:nvGrpSpPr>
          <p:grpSpPr>
            <a:xfrm>
              <a:off x="1269059" y="3666353"/>
              <a:ext cx="155565" cy="402444"/>
              <a:chOff x="4842771" y="3772319"/>
              <a:chExt cx="201300" cy="402444"/>
            </a:xfrm>
          </p:grpSpPr>
          <p:cxnSp>
            <p:nvCxnSpPr>
              <p:cNvPr id="1489" name="Google Shape;1489;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0" name="Google Shape;1490;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1" name="Google Shape;1491;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2" name="Google Shape;1492;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3" name="Google Shape;1493;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4" name="Google Shape;1494;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5" name="Google Shape;1495;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6" name="Google Shape;1496;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7" name="Google Shape;1497;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8" name="Google Shape;1498;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9" name="Google Shape;1499;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500" name="Google Shape;1500;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501" name="Google Shape;1501;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sp>
        <p:nvSpPr>
          <p:cNvPr id="1502" name="Google Shape;1502;p137"/>
          <p:cNvSpPr/>
          <p:nvPr/>
        </p:nvSpPr>
        <p:spPr>
          <a:xfrm>
            <a:off x="2757612" y="1085867"/>
            <a:ext cx="2271600" cy="684600"/>
          </a:xfrm>
          <a:prstGeom prst="bentArrow">
            <a:avLst>
              <a:gd name="adj1" fmla="val 25000"/>
              <a:gd name="adj2" fmla="val 25000"/>
              <a:gd name="adj3" fmla="val 42187"/>
              <a:gd name="adj4" fmla="val 43750"/>
            </a:avLst>
          </a:prstGeom>
          <a:solidFill>
            <a:schemeClr val="accent1"/>
          </a:solidFill>
          <a:ln w="952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38"/>
              <a:buFont typeface="Arial"/>
              <a:buNone/>
            </a:pPr>
            <a:r>
              <a:rPr lang="en-US" sz="1350" b="1" i="0" u="none" strike="noStrike" cap="none">
                <a:solidFill>
                  <a:schemeClr val="dk1"/>
                </a:solidFill>
                <a:latin typeface="Arial"/>
                <a:ea typeface="Arial"/>
                <a:cs typeface="Arial"/>
                <a:sym typeface="Arial"/>
              </a:rPr>
              <a:t>Network Demands</a:t>
            </a:r>
            <a:endParaRPr sz="1400" b="0" i="0" u="none" strike="noStrike" cap="none">
              <a:solidFill>
                <a:srgbClr val="000000"/>
              </a:solidFill>
              <a:latin typeface="Arial"/>
              <a:ea typeface="Arial"/>
              <a:cs typeface="Arial"/>
              <a:sym typeface="Arial"/>
            </a:endParaRPr>
          </a:p>
        </p:txBody>
      </p:sp>
      <p:grpSp>
        <p:nvGrpSpPr>
          <p:cNvPr id="1503" name="Google Shape;1503;p137"/>
          <p:cNvGrpSpPr/>
          <p:nvPr/>
        </p:nvGrpSpPr>
        <p:grpSpPr>
          <a:xfrm>
            <a:off x="6198445" y="2964459"/>
            <a:ext cx="700425" cy="741315"/>
            <a:chOff x="6593017" y="4204196"/>
            <a:chExt cx="933900" cy="1054353"/>
          </a:xfrm>
        </p:grpSpPr>
        <p:sp>
          <p:nvSpPr>
            <p:cNvPr id="1504" name="Google Shape;1504;p137"/>
            <p:cNvSpPr/>
            <p:nvPr/>
          </p:nvSpPr>
          <p:spPr>
            <a:xfrm>
              <a:off x="6593017" y="4204196"/>
              <a:ext cx="933900" cy="359400"/>
            </a:xfrm>
            <a:prstGeom prst="roundRect">
              <a:avLst>
                <a:gd name="adj" fmla="val 16667"/>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38"/>
                <a:buFont typeface="Arial"/>
                <a:buNone/>
              </a:pPr>
              <a:r>
                <a:rPr lang="en-US" sz="1350" b="0" i="0" u="none" strike="noStrike" cap="none">
                  <a:solidFill>
                    <a:srgbClr val="2B69B7"/>
                  </a:solidFill>
                  <a:latin typeface="Arial"/>
                  <a:ea typeface="Arial"/>
                  <a:cs typeface="Arial"/>
                  <a:sym typeface="Arial"/>
                </a:rPr>
                <a:t>P4</a:t>
              </a:r>
              <a:endParaRPr sz="1400" b="0" i="0" u="none" strike="noStrike" cap="none">
                <a:solidFill>
                  <a:srgbClr val="000000"/>
                </a:solidFill>
                <a:latin typeface="Arial"/>
                <a:ea typeface="Arial"/>
                <a:cs typeface="Arial"/>
                <a:sym typeface="Arial"/>
              </a:endParaRPr>
            </a:p>
          </p:txBody>
        </p:sp>
        <p:sp>
          <p:nvSpPr>
            <p:cNvPr id="1505" name="Google Shape;1505;p137"/>
            <p:cNvSpPr/>
            <p:nvPr/>
          </p:nvSpPr>
          <p:spPr>
            <a:xfrm>
              <a:off x="6822025" y="4574549"/>
              <a:ext cx="439800" cy="684000"/>
            </a:xfrm>
            <a:prstGeom prst="downArrow">
              <a:avLst>
                <a:gd name="adj1" fmla="val 50000"/>
                <a:gd name="adj2" fmla="val 43764"/>
              </a:avLst>
            </a:prstGeom>
            <a:solidFill>
              <a:srgbClr val="F2F2F2"/>
            </a:soli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sp>
        <p:nvSpPr>
          <p:cNvPr id="1506" name="Google Shape;1506;p137"/>
          <p:cNvSpPr/>
          <p:nvPr/>
        </p:nvSpPr>
        <p:spPr>
          <a:xfrm rot="10800000">
            <a:off x="4208737" y="1792030"/>
            <a:ext cx="1232100" cy="490500"/>
          </a:xfrm>
          <a:prstGeom prst="bentArrow">
            <a:avLst>
              <a:gd name="adj1" fmla="val 14777"/>
              <a:gd name="adj2" fmla="val 18757"/>
              <a:gd name="adj3" fmla="val 26729"/>
              <a:gd name="adj4" fmla="val 43750"/>
            </a:avLst>
          </a:prstGeom>
          <a:solidFill>
            <a:schemeClr val="accent1"/>
          </a:solidFill>
          <a:ln w="952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507" name="Google Shape;1507;p137"/>
          <p:cNvSpPr txBox="1"/>
          <p:nvPr/>
        </p:nvSpPr>
        <p:spPr>
          <a:xfrm>
            <a:off x="4514597" y="1946195"/>
            <a:ext cx="690000" cy="210000"/>
          </a:xfrm>
          <a:prstGeom prst="rect">
            <a:avLst/>
          </a:prstGeom>
          <a:noFill/>
          <a:ln>
            <a:noFill/>
          </a:ln>
        </p:spPr>
        <p:txBody>
          <a:bodyPr spcFirstLastPara="1" wrap="square" lIns="48000" tIns="24000" rIns="48000" bIns="24000" anchor="t" anchorCtr="0">
            <a:noAutofit/>
          </a:bodyPr>
          <a:lstStyle/>
          <a:p>
            <a:pPr marL="0" marR="0" lvl="0" indent="0" algn="l"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Feedback</a:t>
            </a:r>
            <a:endParaRPr sz="1400" b="0" i="0" u="none" strike="noStrike" cap="none">
              <a:solidFill>
                <a:srgbClr val="000000"/>
              </a:solidFill>
              <a:latin typeface="Arial"/>
              <a:ea typeface="Arial"/>
              <a:cs typeface="Arial"/>
              <a:sym typeface="Arial"/>
            </a:endParaRPr>
          </a:p>
        </p:txBody>
      </p:sp>
      <p:pic>
        <p:nvPicPr>
          <p:cNvPr id="1508" name="Google Shape;1508;p137" descr="p4_logotype_web.png"/>
          <p:cNvPicPr preferRelativeResize="0"/>
          <p:nvPr/>
        </p:nvPicPr>
        <p:blipFill rotWithShape="1">
          <a:blip r:embed="rId4">
            <a:alphaModFix/>
          </a:blip>
          <a:srcRect/>
          <a:stretch/>
        </p:blipFill>
        <p:spPr>
          <a:xfrm rot="-1382649">
            <a:off x="6369026" y="3995997"/>
            <a:ext cx="444845" cy="3872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771"/>
        <p:cNvGrpSpPr/>
        <p:nvPr/>
      </p:nvGrpSpPr>
      <p:grpSpPr>
        <a:xfrm>
          <a:off x="0" y="0"/>
          <a:ext cx="0" cy="0"/>
          <a:chOff x="0" y="0"/>
          <a:chExt cx="0" cy="0"/>
        </a:xfrm>
      </p:grpSpPr>
      <p:sp>
        <p:nvSpPr>
          <p:cNvPr id="3772" name="Google Shape;3772;p227"/>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a:p>
        </p:txBody>
      </p:sp>
      <p:sp>
        <p:nvSpPr>
          <p:cNvPr id="3773" name="Google Shape;3773;p22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777"/>
        <p:cNvGrpSpPr/>
        <p:nvPr/>
      </p:nvGrpSpPr>
      <p:grpSpPr>
        <a:xfrm>
          <a:off x="0" y="0"/>
          <a:ext cx="0" cy="0"/>
          <a:chOff x="0" y="0"/>
          <a:chExt cx="0" cy="0"/>
        </a:xfrm>
      </p:grpSpPr>
      <p:sp>
        <p:nvSpPr>
          <p:cNvPr id="3778" name="Google Shape;3778;p228"/>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Multi-Route Inspection</a:t>
            </a:r>
            <a:endParaRPr/>
          </a:p>
        </p:txBody>
      </p:sp>
      <p:cxnSp>
        <p:nvCxnSpPr>
          <p:cNvPr id="3779" name="Google Shape;3779;p228"/>
          <p:cNvCxnSpPr/>
          <p:nvPr/>
        </p:nvCxnSpPr>
        <p:spPr>
          <a:xfrm>
            <a:off x="2846752" y="2150544"/>
            <a:ext cx="3260736" cy="0"/>
          </a:xfrm>
          <a:prstGeom prst="straightConnector1">
            <a:avLst/>
          </a:prstGeom>
          <a:noFill/>
          <a:ln w="9525" cap="flat" cmpd="sng">
            <a:solidFill>
              <a:srgbClr val="A5A5A5"/>
            </a:solidFill>
            <a:prstDash val="solid"/>
            <a:round/>
            <a:headEnd type="none" w="sm" len="sm"/>
            <a:tailEnd type="none" w="sm" len="sm"/>
          </a:ln>
        </p:spPr>
      </p:cxnSp>
      <p:pic>
        <p:nvPicPr>
          <p:cNvPr id="3780" name="Google Shape;3780;p228"/>
          <p:cNvPicPr preferRelativeResize="0"/>
          <p:nvPr/>
        </p:nvPicPr>
        <p:blipFill rotWithShape="1">
          <a:blip r:embed="rId3">
            <a:alphaModFix/>
          </a:blip>
          <a:srcRect/>
          <a:stretch/>
        </p:blipFill>
        <p:spPr>
          <a:xfrm>
            <a:off x="2193844" y="1933452"/>
            <a:ext cx="652908" cy="432016"/>
          </a:xfrm>
          <a:prstGeom prst="rect">
            <a:avLst/>
          </a:prstGeom>
          <a:noFill/>
          <a:ln>
            <a:noFill/>
          </a:ln>
        </p:spPr>
      </p:pic>
      <p:pic>
        <p:nvPicPr>
          <p:cNvPr id="3781" name="Google Shape;3781;p228"/>
          <p:cNvPicPr preferRelativeResize="0"/>
          <p:nvPr/>
        </p:nvPicPr>
        <p:blipFill rotWithShape="1">
          <a:blip r:embed="rId3">
            <a:alphaModFix/>
          </a:blip>
          <a:srcRect/>
          <a:stretch/>
        </p:blipFill>
        <p:spPr>
          <a:xfrm>
            <a:off x="6107488" y="1933452"/>
            <a:ext cx="652908" cy="432016"/>
          </a:xfrm>
          <a:prstGeom prst="rect">
            <a:avLst/>
          </a:prstGeom>
          <a:noFill/>
          <a:ln>
            <a:noFill/>
          </a:ln>
        </p:spPr>
      </p:pic>
      <p:pic>
        <p:nvPicPr>
          <p:cNvPr id="3782" name="Google Shape;3782;p228"/>
          <p:cNvPicPr preferRelativeResize="0"/>
          <p:nvPr/>
        </p:nvPicPr>
        <p:blipFill rotWithShape="1">
          <a:blip r:embed="rId3">
            <a:alphaModFix/>
          </a:blip>
          <a:srcRect/>
          <a:stretch/>
        </p:blipFill>
        <p:spPr>
          <a:xfrm>
            <a:off x="4150666" y="3545445"/>
            <a:ext cx="652908" cy="432016"/>
          </a:xfrm>
          <a:prstGeom prst="rect">
            <a:avLst/>
          </a:prstGeom>
          <a:noFill/>
          <a:ln>
            <a:noFill/>
          </a:ln>
        </p:spPr>
      </p:pic>
      <p:cxnSp>
        <p:nvCxnSpPr>
          <p:cNvPr id="3783" name="Google Shape;3783;p228"/>
          <p:cNvCxnSpPr/>
          <p:nvPr/>
        </p:nvCxnSpPr>
        <p:spPr>
          <a:xfrm rot="10800000" flipH="1">
            <a:off x="4803574" y="2367636"/>
            <a:ext cx="1630368" cy="1394901"/>
          </a:xfrm>
          <a:prstGeom prst="straightConnector1">
            <a:avLst/>
          </a:prstGeom>
          <a:noFill/>
          <a:ln w="9525" cap="flat" cmpd="sng">
            <a:solidFill>
              <a:srgbClr val="A5A5A5"/>
            </a:solidFill>
            <a:prstDash val="solid"/>
            <a:round/>
            <a:headEnd type="none" w="sm" len="sm"/>
            <a:tailEnd type="none" w="sm" len="sm"/>
          </a:ln>
        </p:spPr>
      </p:cxnSp>
      <p:cxnSp>
        <p:nvCxnSpPr>
          <p:cNvPr id="3784" name="Google Shape;3784;p228"/>
          <p:cNvCxnSpPr/>
          <p:nvPr/>
        </p:nvCxnSpPr>
        <p:spPr>
          <a:xfrm>
            <a:off x="2520298" y="2367636"/>
            <a:ext cx="1630368" cy="1394901"/>
          </a:xfrm>
          <a:prstGeom prst="straightConnector1">
            <a:avLst/>
          </a:prstGeom>
          <a:noFill/>
          <a:ln w="9525" cap="flat" cmpd="sng">
            <a:solidFill>
              <a:srgbClr val="A5A5A5"/>
            </a:solidFill>
            <a:prstDash val="solid"/>
            <a:round/>
            <a:headEnd type="none" w="sm" len="sm"/>
            <a:tailEnd type="none" w="sm" len="sm"/>
          </a:ln>
        </p:spPr>
      </p:cxnSp>
      <p:grpSp>
        <p:nvGrpSpPr>
          <p:cNvPr id="3785" name="Google Shape;3785;p228"/>
          <p:cNvGrpSpPr/>
          <p:nvPr/>
        </p:nvGrpSpPr>
        <p:grpSpPr>
          <a:xfrm>
            <a:off x="696128" y="1624447"/>
            <a:ext cx="710289" cy="255788"/>
            <a:chOff x="12523788" y="-511175"/>
            <a:chExt cx="13454062" cy="4845051"/>
          </a:xfrm>
        </p:grpSpPr>
        <p:sp>
          <p:nvSpPr>
            <p:cNvPr id="3786" name="Google Shape;3786;p228"/>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87" name="Google Shape;3787;p228"/>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88" name="Google Shape;3788;p228"/>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89" name="Google Shape;3789;p228"/>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0" name="Google Shape;3790;p228"/>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1" name="Google Shape;3791;p228"/>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2" name="Google Shape;3792;p228"/>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3" name="Google Shape;3793;p228"/>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794" name="Google Shape;3794;p228"/>
          <p:cNvGrpSpPr/>
          <p:nvPr/>
        </p:nvGrpSpPr>
        <p:grpSpPr>
          <a:xfrm>
            <a:off x="4121975" y="4391643"/>
            <a:ext cx="710289" cy="255788"/>
            <a:chOff x="12523788" y="-511175"/>
            <a:chExt cx="13454062" cy="4845051"/>
          </a:xfrm>
        </p:grpSpPr>
        <p:sp>
          <p:nvSpPr>
            <p:cNvPr id="3795" name="Google Shape;3795;p228"/>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6" name="Google Shape;3796;p228"/>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7" name="Google Shape;3797;p228"/>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8" name="Google Shape;3798;p228"/>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9" name="Google Shape;3799;p228"/>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0" name="Google Shape;3800;p228"/>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1" name="Google Shape;3801;p228"/>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2" name="Google Shape;3802;p228"/>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803" name="Google Shape;3803;p228"/>
          <p:cNvGrpSpPr/>
          <p:nvPr/>
        </p:nvGrpSpPr>
        <p:grpSpPr>
          <a:xfrm>
            <a:off x="7409776" y="1591887"/>
            <a:ext cx="710289" cy="255788"/>
            <a:chOff x="12523788" y="-511175"/>
            <a:chExt cx="13454062" cy="4845051"/>
          </a:xfrm>
        </p:grpSpPr>
        <p:sp>
          <p:nvSpPr>
            <p:cNvPr id="3804" name="Google Shape;3804;p228"/>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5" name="Google Shape;3805;p228"/>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6" name="Google Shape;3806;p228"/>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7" name="Google Shape;3807;p228"/>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8" name="Google Shape;3808;p228"/>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9" name="Google Shape;3809;p228"/>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10" name="Google Shape;3810;p228"/>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11" name="Google Shape;3811;p228"/>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cxnSp>
        <p:nvCxnSpPr>
          <p:cNvPr id="3812" name="Google Shape;3812;p228"/>
          <p:cNvCxnSpPr>
            <a:stCxn id="3805" idx="7"/>
          </p:cNvCxnSpPr>
          <p:nvPr/>
        </p:nvCxnSpPr>
        <p:spPr>
          <a:xfrm>
            <a:off x="1406417" y="1814947"/>
            <a:ext cx="787500" cy="335700"/>
          </a:xfrm>
          <a:prstGeom prst="straightConnector1">
            <a:avLst/>
          </a:prstGeom>
          <a:noFill/>
          <a:ln w="9525" cap="flat" cmpd="sng">
            <a:solidFill>
              <a:srgbClr val="A5A5A5"/>
            </a:solidFill>
            <a:prstDash val="solid"/>
            <a:round/>
            <a:headEnd type="none" w="sm" len="sm"/>
            <a:tailEnd type="none" w="sm" len="sm"/>
          </a:ln>
        </p:spPr>
      </p:cxnSp>
      <p:cxnSp>
        <p:nvCxnSpPr>
          <p:cNvPr id="3813" name="Google Shape;3813;p228"/>
          <p:cNvCxnSpPr>
            <a:endCxn id="3789" idx="3"/>
          </p:cNvCxnSpPr>
          <p:nvPr/>
        </p:nvCxnSpPr>
        <p:spPr>
          <a:xfrm flipH="1">
            <a:off x="6760276" y="1847675"/>
            <a:ext cx="649500" cy="303000"/>
          </a:xfrm>
          <a:prstGeom prst="straightConnector1">
            <a:avLst/>
          </a:prstGeom>
          <a:noFill/>
          <a:ln w="9525" cap="flat" cmpd="sng">
            <a:solidFill>
              <a:srgbClr val="A5A5A5"/>
            </a:solidFill>
            <a:prstDash val="solid"/>
            <a:round/>
            <a:headEnd type="none" w="sm" len="sm"/>
            <a:tailEnd type="none" w="sm" len="sm"/>
          </a:ln>
        </p:spPr>
      </p:cxnSp>
      <p:sp>
        <p:nvSpPr>
          <p:cNvPr id="3814" name="Google Shape;3814;p228"/>
          <p:cNvSpPr txBox="1"/>
          <p:nvPr/>
        </p:nvSpPr>
        <p:spPr>
          <a:xfrm>
            <a:off x="2128844" y="2280145"/>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s1</a:t>
            </a:r>
            <a:endParaRPr/>
          </a:p>
        </p:txBody>
      </p:sp>
      <p:sp>
        <p:nvSpPr>
          <p:cNvPr id="3815" name="Google Shape;3815;p228"/>
          <p:cNvSpPr txBox="1"/>
          <p:nvPr/>
        </p:nvSpPr>
        <p:spPr>
          <a:xfrm>
            <a:off x="499177" y="1045893"/>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a:t>
            </a:r>
            <a:endParaRPr/>
          </a:p>
        </p:txBody>
      </p:sp>
      <p:sp>
        <p:nvSpPr>
          <p:cNvPr id="3816" name="Google Shape;3816;p228"/>
          <p:cNvSpPr txBox="1"/>
          <p:nvPr/>
        </p:nvSpPr>
        <p:spPr>
          <a:xfrm>
            <a:off x="4604270" y="3827389"/>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s3</a:t>
            </a:r>
            <a:endParaRPr/>
          </a:p>
        </p:txBody>
      </p:sp>
      <p:sp>
        <p:nvSpPr>
          <p:cNvPr id="3817" name="Google Shape;3817;p228"/>
          <p:cNvSpPr txBox="1"/>
          <p:nvPr/>
        </p:nvSpPr>
        <p:spPr>
          <a:xfrm>
            <a:off x="6506787" y="2302432"/>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s2</a:t>
            </a:r>
            <a:endParaRPr/>
          </a:p>
        </p:txBody>
      </p:sp>
      <p:sp>
        <p:nvSpPr>
          <p:cNvPr id="3818" name="Google Shape;3818;p228"/>
          <p:cNvSpPr txBox="1"/>
          <p:nvPr/>
        </p:nvSpPr>
        <p:spPr>
          <a:xfrm>
            <a:off x="4848310" y="4133597"/>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h3</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(10.0.3.3)</a:t>
            </a:r>
            <a:endParaRPr/>
          </a:p>
        </p:txBody>
      </p:sp>
      <p:sp>
        <p:nvSpPr>
          <p:cNvPr id="3819" name="Google Shape;3819;p228"/>
          <p:cNvSpPr txBox="1"/>
          <p:nvPr/>
        </p:nvSpPr>
        <p:spPr>
          <a:xfrm>
            <a:off x="7222944" y="930267"/>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a:t>
            </a:r>
            <a:endParaRPr/>
          </a:p>
        </p:txBody>
      </p:sp>
      <p:grpSp>
        <p:nvGrpSpPr>
          <p:cNvPr id="3820" name="Google Shape;3820;p228"/>
          <p:cNvGrpSpPr/>
          <p:nvPr/>
        </p:nvGrpSpPr>
        <p:grpSpPr>
          <a:xfrm>
            <a:off x="700266" y="2329158"/>
            <a:ext cx="710289" cy="255788"/>
            <a:chOff x="12523788" y="-511175"/>
            <a:chExt cx="13454062" cy="4845051"/>
          </a:xfrm>
        </p:grpSpPr>
        <p:sp>
          <p:nvSpPr>
            <p:cNvPr id="3821" name="Google Shape;3821;p228"/>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2" name="Google Shape;3822;p228"/>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3" name="Google Shape;3823;p228"/>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4" name="Google Shape;3824;p228"/>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5" name="Google Shape;3825;p228"/>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6" name="Google Shape;3826;p228"/>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7" name="Google Shape;3827;p228"/>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8" name="Google Shape;3828;p228"/>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cxnSp>
        <p:nvCxnSpPr>
          <p:cNvPr id="3829" name="Google Shape;3829;p228"/>
          <p:cNvCxnSpPr>
            <a:stCxn id="3828" idx="8"/>
            <a:endCxn id="3786" idx="1"/>
          </p:cNvCxnSpPr>
          <p:nvPr/>
        </p:nvCxnSpPr>
        <p:spPr>
          <a:xfrm rot="10800000" flipH="1">
            <a:off x="1410555" y="2150658"/>
            <a:ext cx="783300" cy="178500"/>
          </a:xfrm>
          <a:prstGeom prst="straightConnector1">
            <a:avLst/>
          </a:prstGeom>
          <a:noFill/>
          <a:ln w="9525" cap="flat" cmpd="sng">
            <a:solidFill>
              <a:srgbClr val="A5A5A5"/>
            </a:solidFill>
            <a:prstDash val="solid"/>
            <a:round/>
            <a:headEnd type="none" w="sm" len="sm"/>
            <a:tailEnd type="none" w="sm" len="sm"/>
          </a:ln>
        </p:spPr>
      </p:cxnSp>
      <p:sp>
        <p:nvSpPr>
          <p:cNvPr id="3830" name="Google Shape;3830;p228"/>
          <p:cNvSpPr txBox="1"/>
          <p:nvPr/>
        </p:nvSpPr>
        <p:spPr>
          <a:xfrm>
            <a:off x="396861" y="2671764"/>
            <a:ext cx="120097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(10.0.1.11)</a:t>
            </a:r>
            <a:endParaRPr/>
          </a:p>
        </p:txBody>
      </p:sp>
      <p:grpSp>
        <p:nvGrpSpPr>
          <p:cNvPr id="3831" name="Google Shape;3831;p228"/>
          <p:cNvGrpSpPr/>
          <p:nvPr/>
        </p:nvGrpSpPr>
        <p:grpSpPr>
          <a:xfrm>
            <a:off x="7447993" y="2292857"/>
            <a:ext cx="710289" cy="255788"/>
            <a:chOff x="12523788" y="-511175"/>
            <a:chExt cx="13454062" cy="4845051"/>
          </a:xfrm>
        </p:grpSpPr>
        <p:sp>
          <p:nvSpPr>
            <p:cNvPr id="3832" name="Google Shape;3832;p228"/>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3" name="Google Shape;3833;p228"/>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4" name="Google Shape;3834;p228"/>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5" name="Google Shape;3835;p228"/>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6" name="Google Shape;3836;p228"/>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7" name="Google Shape;3837;p228"/>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8" name="Google Shape;3838;p228"/>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9" name="Google Shape;3839;p228"/>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sp>
        <p:nvSpPr>
          <p:cNvPr id="3840" name="Google Shape;3840;p228"/>
          <p:cNvSpPr txBox="1"/>
          <p:nvPr/>
        </p:nvSpPr>
        <p:spPr>
          <a:xfrm>
            <a:off x="7245984" y="2503254"/>
            <a:ext cx="120097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(10.0.2.22)</a:t>
            </a:r>
            <a:endParaRPr/>
          </a:p>
        </p:txBody>
      </p:sp>
      <p:cxnSp>
        <p:nvCxnSpPr>
          <p:cNvPr id="3841" name="Google Shape;3841;p228"/>
          <p:cNvCxnSpPr>
            <a:stCxn id="3832" idx="1"/>
            <a:endCxn id="3781" idx="3"/>
          </p:cNvCxnSpPr>
          <p:nvPr/>
        </p:nvCxnSpPr>
        <p:spPr>
          <a:xfrm rot="10800000">
            <a:off x="6760396" y="2149460"/>
            <a:ext cx="687600" cy="207300"/>
          </a:xfrm>
          <a:prstGeom prst="straightConnector1">
            <a:avLst/>
          </a:prstGeom>
          <a:noFill/>
          <a:ln w="9525" cap="flat" cmpd="sng">
            <a:solidFill>
              <a:srgbClr val="A5A5A5"/>
            </a:solidFill>
            <a:prstDash val="solid"/>
            <a:round/>
            <a:headEnd type="none" w="sm" len="sm"/>
            <a:tailEnd type="none" w="sm" len="sm"/>
          </a:ln>
        </p:spPr>
      </p:cxnSp>
      <p:sp>
        <p:nvSpPr>
          <p:cNvPr id="3842" name="Google Shape;3842;p228"/>
          <p:cNvSpPr/>
          <p:nvPr/>
        </p:nvSpPr>
        <p:spPr>
          <a:xfrm>
            <a:off x="1303582" y="1338032"/>
            <a:ext cx="643500" cy="223800"/>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00"/>
              <a:buFont typeface="Arial"/>
              <a:buNone/>
            </a:pPr>
            <a:r>
              <a:rPr lang="en-US" sz="1600" b="0" i="0" u="none" strike="noStrike" cap="none">
                <a:solidFill>
                  <a:schemeClr val="dk1"/>
                </a:solidFill>
                <a:latin typeface="Arial"/>
                <a:ea typeface="Arial"/>
                <a:cs typeface="Arial"/>
                <a:sym typeface="Arial"/>
              </a:rPr>
              <a:t>pkt</a:t>
            </a:r>
            <a:endParaRPr/>
          </a:p>
        </p:txBody>
      </p:sp>
      <p:sp>
        <p:nvSpPr>
          <p:cNvPr id="3843" name="Google Shape;3843;p228"/>
          <p:cNvSpPr/>
          <p:nvPr/>
        </p:nvSpPr>
        <p:spPr>
          <a:xfrm>
            <a:off x="2269640" y="1631280"/>
            <a:ext cx="643611" cy="223725"/>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44" name="Google Shape;3844;p228"/>
          <p:cNvSpPr/>
          <p:nvPr/>
        </p:nvSpPr>
        <p:spPr>
          <a:xfrm>
            <a:off x="2478379" y="1631279"/>
            <a:ext cx="45719" cy="223725"/>
          </a:xfrm>
          <a:prstGeom prst="rect">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45" name="Google Shape;3845;p228"/>
          <p:cNvSpPr/>
          <p:nvPr/>
        </p:nvSpPr>
        <p:spPr>
          <a:xfrm>
            <a:off x="6067728" y="1591887"/>
            <a:ext cx="643611" cy="230141"/>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46" name="Google Shape;3846;p228"/>
          <p:cNvSpPr/>
          <p:nvPr/>
        </p:nvSpPr>
        <p:spPr>
          <a:xfrm>
            <a:off x="6282502" y="1591470"/>
            <a:ext cx="45719" cy="230558"/>
          </a:xfrm>
          <a:prstGeom prst="rect">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47" name="Google Shape;3847;p228"/>
          <p:cNvSpPr/>
          <p:nvPr/>
        </p:nvSpPr>
        <p:spPr>
          <a:xfrm>
            <a:off x="6326818" y="1591650"/>
            <a:ext cx="45719" cy="230558"/>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48" name="Google Shape;3848;p228"/>
          <p:cNvSpPr/>
          <p:nvPr/>
        </p:nvSpPr>
        <p:spPr>
          <a:xfrm>
            <a:off x="7308390" y="1202951"/>
            <a:ext cx="643611" cy="230141"/>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49" name="Google Shape;3849;p228"/>
          <p:cNvSpPr/>
          <p:nvPr/>
        </p:nvSpPr>
        <p:spPr>
          <a:xfrm>
            <a:off x="7523164" y="1202534"/>
            <a:ext cx="45719" cy="230558"/>
          </a:xfrm>
          <a:prstGeom prst="rect">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0" name="Google Shape;3850;p228"/>
          <p:cNvSpPr/>
          <p:nvPr/>
        </p:nvSpPr>
        <p:spPr>
          <a:xfrm>
            <a:off x="7567480" y="1202714"/>
            <a:ext cx="45719" cy="230558"/>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1" name="Google Shape;3851;p228"/>
          <p:cNvSpPr/>
          <p:nvPr/>
        </p:nvSpPr>
        <p:spPr>
          <a:xfrm>
            <a:off x="2324571" y="929081"/>
            <a:ext cx="1498570" cy="441030"/>
          </a:xfrm>
          <a:prstGeom prst="wedgeRoundRectCallout">
            <a:avLst>
              <a:gd name="adj1" fmla="val -37931"/>
              <a:gd name="adj2" fmla="val 112682"/>
              <a:gd name="adj3" fmla="val 16667"/>
            </a:avLst>
          </a:prstGeom>
          <a:gradFill>
            <a:gsLst>
              <a:gs pos="0">
                <a:srgbClr val="FFA09D"/>
              </a:gs>
              <a:gs pos="35000">
                <a:srgbClr val="FFBCBC"/>
              </a:gs>
              <a:gs pos="100000">
                <a:srgbClr val="FFE2E2"/>
              </a:gs>
            </a:gsLst>
            <a:lin ang="16200000" scaled="0"/>
          </a:gradFill>
          <a:ln w="9525" cap="flat" cmpd="sng">
            <a:solidFill>
              <a:srgbClr val="BD4B48"/>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50"/>
              <a:buFont typeface="Arial"/>
              <a:buNone/>
            </a:pPr>
            <a:r>
              <a:rPr lang="en-US" sz="1000" b="0" i="0" u="none" strike="noStrike" cap="none">
                <a:solidFill>
                  <a:schemeClr val="dk1"/>
                </a:solidFill>
                <a:latin typeface="Arial"/>
                <a:ea typeface="Arial"/>
                <a:cs typeface="Arial"/>
                <a:sym typeface="Arial"/>
              </a:rPr>
              <a:t>Switch ID, queue depth, … (anything)</a:t>
            </a:r>
            <a:endParaRPr/>
          </a:p>
        </p:txBody>
      </p:sp>
      <p:sp>
        <p:nvSpPr>
          <p:cNvPr id="3852" name="Google Shape;3852;p228"/>
          <p:cNvSpPr/>
          <p:nvPr/>
        </p:nvSpPr>
        <p:spPr>
          <a:xfrm>
            <a:off x="181818" y="3779654"/>
            <a:ext cx="378200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1" i="0" u="none" strike="noStrike" cap="none">
                <a:solidFill>
                  <a:srgbClr val="000000"/>
                </a:solidFill>
                <a:latin typeface="Arial"/>
                <a:ea typeface="Arial"/>
                <a:cs typeface="Arial"/>
                <a:sym typeface="Arial"/>
              </a:rPr>
              <a:t>The most verbose ECN</a:t>
            </a:r>
            <a:endParaRPr/>
          </a:p>
          <a:p>
            <a:pPr marL="0" marR="0" lvl="0" indent="0" algn="l" rtl="0">
              <a:lnSpc>
                <a:spcPct val="100000"/>
              </a:lnSpc>
              <a:spcBef>
                <a:spcPts val="0"/>
              </a:spcBef>
              <a:spcAft>
                <a:spcPts val="0"/>
              </a:spcAft>
              <a:buClr>
                <a:srgbClr val="000000"/>
              </a:buClr>
              <a:buSzPts val="500"/>
              <a:buFont typeface="Arial"/>
              <a:buNone/>
            </a:pPr>
            <a:r>
              <a:rPr lang="en-US" sz="2000" b="1" i="0" u="none" strike="noStrike" cap="none">
                <a:solidFill>
                  <a:srgbClr val="000000"/>
                </a:solidFill>
                <a:latin typeface="Arial"/>
                <a:ea typeface="Arial"/>
                <a:cs typeface="Arial"/>
                <a:sym typeface="Arial"/>
              </a:rPr>
              <a:t>Packets carry their own logs!</a:t>
            </a:r>
            <a:endParaRPr/>
          </a:p>
        </p:txBody>
      </p:sp>
      <p:sp>
        <p:nvSpPr>
          <p:cNvPr id="3853" name="Google Shape;3853;p22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384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8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1"/>
                                          </p:stCondLst>
                                        </p:cTn>
                                        <p:tgtEl>
                                          <p:spTgt spid="384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1"/>
                                          </p:stCondLst>
                                        </p:cTn>
                                        <p:tgtEl>
                                          <p:spTgt spid="384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1"/>
                                          </p:stCondLst>
                                        </p:cTn>
                                        <p:tgtEl>
                                          <p:spTgt spid="385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8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1"/>
                                          </p:stCondLst>
                                        </p:cTn>
                                        <p:tgtEl>
                                          <p:spTgt spid="384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1"/>
                                          </p:stCondLst>
                                        </p:cTn>
                                        <p:tgtEl>
                                          <p:spTgt spid="384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1"/>
                                          </p:stCondLst>
                                        </p:cTn>
                                        <p:tgtEl>
                                          <p:spTgt spid="3847"/>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8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229"/>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Multi-Route Inspect: Packet Format</a:t>
            </a:r>
            <a:endParaRPr/>
          </a:p>
        </p:txBody>
      </p:sp>
      <p:sp>
        <p:nvSpPr>
          <p:cNvPr id="3859" name="Google Shape;3859;p229"/>
          <p:cNvSpPr txBox="1">
            <a:spLocks noGrp="1"/>
          </p:cNvSpPr>
          <p:nvPr>
            <p:ph type="body" idx="1"/>
          </p:nvPr>
        </p:nvSpPr>
        <p:spPr>
          <a:xfrm>
            <a:off x="152400"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133350" marR="0" lvl="0" indent="-28575" algn="l" rtl="0">
              <a:lnSpc>
                <a:spcPct val="100000"/>
              </a:lnSpc>
              <a:spcBef>
                <a:spcPts val="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header</a:t>
            </a:r>
            <a:r>
              <a:rPr lang="en-US" sz="1400" b="0" i="0" u="none" strike="noStrike" cap="none">
                <a:solidFill>
                  <a:schemeClr val="dk1"/>
                </a:solidFill>
                <a:latin typeface="Consolas"/>
                <a:ea typeface="Consolas"/>
                <a:cs typeface="Consolas"/>
                <a:sym typeface="Consolas"/>
              </a:rPr>
              <a:t> mri_t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bit&lt;16&gt;  count;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a:p>
            <a:pPr marL="133350" marR="0" lvl="0" indent="-28575"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header</a:t>
            </a:r>
            <a:r>
              <a:rPr lang="en-US" sz="1400" b="0" i="0" u="none" strike="noStrike" cap="none">
                <a:solidFill>
                  <a:schemeClr val="dk1"/>
                </a:solidFill>
                <a:latin typeface="Consolas"/>
                <a:ea typeface="Consolas"/>
                <a:cs typeface="Consolas"/>
                <a:sym typeface="Consolas"/>
              </a:rPr>
              <a:t> switch_t {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switchID_t  swid;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qdepth_t    qdepth;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struct </a:t>
            </a:r>
            <a:r>
              <a:rPr lang="en-US" sz="1400" b="0" i="0" u="none" strike="noStrike" cap="none">
                <a:solidFill>
                  <a:schemeClr val="dk1"/>
                </a:solidFill>
                <a:latin typeface="Consolas"/>
                <a:ea typeface="Consolas"/>
                <a:cs typeface="Consolas"/>
                <a:sym typeface="Consolas"/>
              </a:rPr>
              <a:t>headers {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ethernet_t         ethernet;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ipv4_t             ipv4;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ipv4_option_t      ipv4_option;</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mri_t              mri;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switch_t[MAX_HOPS] swtraces;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p:txBody>
      </p:sp>
      <p:sp>
        <p:nvSpPr>
          <p:cNvPr id="3860" name="Google Shape;3860;p229"/>
          <p:cNvSpPr/>
          <p:nvPr/>
        </p:nvSpPr>
        <p:spPr>
          <a:xfrm>
            <a:off x="4714406" y="853802"/>
            <a:ext cx="4572000" cy="3960058"/>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400"/>
              <a:buFont typeface="Merriweather Sans"/>
              <a:buChar char="•"/>
            </a:pPr>
            <a:r>
              <a:rPr lang="en-US" sz="1400" b="1" i="0" u="none" strike="noStrike" cap="none">
                <a:solidFill>
                  <a:schemeClr val="dk1"/>
                </a:solidFill>
                <a:latin typeface="Arial"/>
                <a:ea typeface="Arial"/>
                <a:cs typeface="Arial"/>
                <a:sym typeface="Arial"/>
              </a:rPr>
              <a:t>Header validity opertions:</a:t>
            </a:r>
            <a:endParaRPr/>
          </a:p>
          <a:p>
            <a:pPr marL="742950" marR="0" lvl="1" indent="-285748" algn="l" rtl="0">
              <a:lnSpc>
                <a:spcPct val="100000"/>
              </a:lnSpc>
              <a:spcBef>
                <a:spcPts val="131"/>
              </a:spcBef>
              <a:spcAft>
                <a:spcPts val="0"/>
              </a:spcAft>
              <a:buClr>
                <a:srgbClr val="205867"/>
              </a:buClr>
              <a:buSzPts val="1350"/>
              <a:buFont typeface="Courier New"/>
              <a:buChar char="o"/>
            </a:pPr>
            <a:r>
              <a:rPr lang="en-US" sz="1400" b="0" i="0" u="none" strike="noStrike" cap="none">
                <a:solidFill>
                  <a:schemeClr val="dk1"/>
                </a:solidFill>
                <a:latin typeface="Consolas"/>
                <a:ea typeface="Consolas"/>
                <a:cs typeface="Consolas"/>
                <a:sym typeface="Consolas"/>
              </a:rPr>
              <a:t>hdr.setValid()</a:t>
            </a:r>
            <a:r>
              <a:rPr lang="en-US" sz="1400" b="0" i="0" u="none" strike="noStrike" cap="none">
                <a:solidFill>
                  <a:schemeClr val="dk1"/>
                </a:solidFill>
                <a:latin typeface="Arial"/>
                <a:ea typeface="Arial"/>
                <a:cs typeface="Arial"/>
                <a:sym typeface="Arial"/>
              </a:rPr>
              <a:t>: add_header</a:t>
            </a:r>
            <a:endParaRPr/>
          </a:p>
          <a:p>
            <a:pPr marL="742950" marR="0" lvl="1" indent="-285748" algn="l" rtl="0">
              <a:lnSpc>
                <a:spcPct val="100000"/>
              </a:lnSpc>
              <a:spcBef>
                <a:spcPts val="112"/>
              </a:spcBef>
              <a:spcAft>
                <a:spcPts val="0"/>
              </a:spcAft>
              <a:buClr>
                <a:srgbClr val="205867"/>
              </a:buClr>
              <a:buSzPts val="1350"/>
              <a:buFont typeface="Courier New"/>
              <a:buChar char="o"/>
            </a:pPr>
            <a:r>
              <a:rPr lang="en-US" sz="1400" b="0" i="0" u="none" strike="noStrike" cap="none">
                <a:solidFill>
                  <a:schemeClr val="dk1"/>
                </a:solidFill>
                <a:latin typeface="Consolas"/>
                <a:ea typeface="Consolas"/>
                <a:cs typeface="Consolas"/>
                <a:sym typeface="Consolas"/>
              </a:rPr>
              <a:t>hdr.setInvalid()</a:t>
            </a:r>
            <a:r>
              <a:rPr lang="en-US" sz="1400" b="0" i="0" u="none" strike="noStrike" cap="none">
                <a:solidFill>
                  <a:schemeClr val="dk1"/>
                </a:solidFill>
                <a:latin typeface="Arial"/>
                <a:ea typeface="Arial"/>
                <a:cs typeface="Arial"/>
                <a:sym typeface="Arial"/>
              </a:rPr>
              <a:t>: remove_header</a:t>
            </a:r>
            <a:endParaRPr/>
          </a:p>
          <a:p>
            <a:pPr marL="742950" marR="0" lvl="1" indent="-285748" algn="l" rtl="0">
              <a:lnSpc>
                <a:spcPct val="100000"/>
              </a:lnSpc>
              <a:spcBef>
                <a:spcPts val="112"/>
              </a:spcBef>
              <a:spcAft>
                <a:spcPts val="0"/>
              </a:spcAft>
              <a:buClr>
                <a:srgbClr val="205867"/>
              </a:buClr>
              <a:buSzPts val="1350"/>
              <a:buFont typeface="Courier New"/>
              <a:buChar char="o"/>
            </a:pPr>
            <a:r>
              <a:rPr lang="en-US" sz="1400" b="0" i="0" u="none" strike="noStrike" cap="none">
                <a:solidFill>
                  <a:schemeClr val="dk1"/>
                </a:solidFill>
                <a:latin typeface="Consolas"/>
                <a:ea typeface="Consolas"/>
                <a:cs typeface="Consolas"/>
                <a:sym typeface="Consolas"/>
              </a:rPr>
              <a:t>hdr.isValid()</a:t>
            </a:r>
            <a:r>
              <a:rPr lang="en-US" sz="1400" b="0" i="0" u="none" strike="noStrike" cap="none">
                <a:solidFill>
                  <a:schemeClr val="dk1"/>
                </a:solidFill>
                <a:latin typeface="Arial"/>
                <a:ea typeface="Arial"/>
                <a:cs typeface="Arial"/>
                <a:sym typeface="Arial"/>
              </a:rPr>
              <a:t>:test validity</a:t>
            </a:r>
            <a:endParaRPr/>
          </a:p>
          <a:p>
            <a:pPr marL="0" marR="0" lvl="0" indent="0" algn="l" rtl="0">
              <a:lnSpc>
                <a:spcPct val="100000"/>
              </a:lnSpc>
              <a:spcBef>
                <a:spcPts val="112"/>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171450" marR="0" lvl="0" indent="-168274" algn="l" rtl="0">
              <a:lnSpc>
                <a:spcPct val="100000"/>
              </a:lnSpc>
              <a:spcBef>
                <a:spcPts val="112"/>
              </a:spcBef>
              <a:spcAft>
                <a:spcPts val="0"/>
              </a:spcAft>
              <a:buClr>
                <a:srgbClr val="205867"/>
              </a:buClr>
              <a:buSzPts val="1350"/>
              <a:buFont typeface="Arial"/>
              <a:buChar char="•"/>
            </a:pPr>
            <a:r>
              <a:rPr lang="en-US" sz="1400" b="1" i="0" u="none" strike="noStrike" cap="none">
                <a:solidFill>
                  <a:schemeClr val="dk1"/>
                </a:solidFill>
                <a:latin typeface="Arial"/>
                <a:ea typeface="Arial"/>
                <a:cs typeface="Arial"/>
                <a:sym typeface="Arial"/>
              </a:rPr>
              <a:t>Header Stacks</a:t>
            </a:r>
            <a:endParaRPr/>
          </a:p>
          <a:p>
            <a:pPr marL="742950" marR="0" lvl="1" indent="-285748" algn="l" rtl="0">
              <a:lnSpc>
                <a:spcPct val="100000"/>
              </a:lnSpc>
              <a:spcBef>
                <a:spcPts val="112"/>
              </a:spcBef>
              <a:spcAft>
                <a:spcPts val="0"/>
              </a:spcAft>
              <a:buClr>
                <a:srgbClr val="205867"/>
              </a:buClr>
              <a:buSzPts val="1350"/>
              <a:buFont typeface="Courier New"/>
              <a:buChar char="o"/>
            </a:pPr>
            <a:r>
              <a:rPr lang="en-US" sz="1400" b="0" i="0" u="none" strike="noStrike" cap="none">
                <a:solidFill>
                  <a:schemeClr val="dk1"/>
                </a:solidFill>
                <a:latin typeface="Consolas"/>
                <a:ea typeface="Consolas"/>
                <a:cs typeface="Consolas"/>
                <a:sym typeface="Consolas"/>
              </a:rPr>
              <a:t>hdr[CNT] stk;</a:t>
            </a:r>
            <a:endParaRPr/>
          </a:p>
          <a:p>
            <a:pPr marL="173736" marR="0" lvl="0" indent="-173735" algn="l" rtl="0">
              <a:lnSpc>
                <a:spcPct val="100000"/>
              </a:lnSpc>
              <a:spcBef>
                <a:spcPts val="112"/>
              </a:spcBef>
              <a:spcAft>
                <a:spcPts val="0"/>
              </a:spcAft>
              <a:buClr>
                <a:srgbClr val="205867"/>
              </a:buClr>
              <a:buSzPts val="1350"/>
              <a:buFont typeface="Arial"/>
              <a:buChar char="•"/>
            </a:pPr>
            <a:r>
              <a:rPr lang="en-US" sz="1400" b="1" i="0" u="none" strike="noStrike" cap="none">
                <a:solidFill>
                  <a:schemeClr val="dk1"/>
                </a:solidFill>
                <a:latin typeface="Arial"/>
                <a:ea typeface="Arial"/>
                <a:cs typeface="Arial"/>
                <a:sym typeface="Arial"/>
              </a:rPr>
              <a:t>Header Stacks in Parsers</a:t>
            </a:r>
            <a:endParaRPr/>
          </a:p>
          <a:p>
            <a:pPr marL="742950" marR="0" lvl="4" indent="-285750" algn="l" rtl="0">
              <a:lnSpc>
                <a:spcPct val="100000"/>
              </a:lnSpc>
              <a:spcBef>
                <a:spcPts val="94"/>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stk.next</a:t>
            </a:r>
            <a:endParaRPr/>
          </a:p>
          <a:p>
            <a:pPr marL="742950" marR="0" lvl="4" indent="-285750" algn="l" rtl="0">
              <a:lnSpc>
                <a:spcPct val="100000"/>
              </a:lnSpc>
              <a:spcBef>
                <a:spcPts val="76"/>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stk.last</a:t>
            </a:r>
            <a:endParaRPr/>
          </a:p>
          <a:p>
            <a:pPr marL="742950" marR="0" lvl="4" indent="-285750" algn="l" rtl="0">
              <a:lnSpc>
                <a:spcPct val="100000"/>
              </a:lnSpc>
              <a:spcBef>
                <a:spcPts val="76"/>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stk.lastIndex</a:t>
            </a:r>
            <a:endParaRPr/>
          </a:p>
          <a:p>
            <a:pPr marL="171450" marR="0" lvl="0" indent="-168274" algn="l" rtl="0">
              <a:lnSpc>
                <a:spcPct val="100000"/>
              </a:lnSpc>
              <a:spcBef>
                <a:spcPts val="112"/>
              </a:spcBef>
              <a:spcAft>
                <a:spcPts val="0"/>
              </a:spcAft>
              <a:buClr>
                <a:srgbClr val="205867"/>
              </a:buClr>
              <a:buSzPts val="1350"/>
              <a:buFont typeface="Arial"/>
              <a:buChar char="•"/>
            </a:pPr>
            <a:r>
              <a:rPr lang="en-US" sz="1400" b="1" i="0" u="none" strike="noStrike" cap="none">
                <a:solidFill>
                  <a:schemeClr val="dk1"/>
                </a:solidFill>
                <a:latin typeface="Arial"/>
                <a:ea typeface="Arial"/>
                <a:cs typeface="Arial"/>
                <a:sym typeface="Arial"/>
              </a:rPr>
              <a:t>Header Stacks in Controls</a:t>
            </a:r>
            <a:endParaRPr/>
          </a:p>
          <a:p>
            <a:pPr marL="740665" marR="0" lvl="2" indent="-296165" algn="l" rtl="0">
              <a:lnSpc>
                <a:spcPct val="100000"/>
              </a:lnSpc>
              <a:spcBef>
                <a:spcPts val="94"/>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stk[i]</a:t>
            </a:r>
            <a:endParaRPr/>
          </a:p>
          <a:p>
            <a:pPr marL="740665" marR="0" lvl="2" indent="-296165" algn="l" rtl="0">
              <a:lnSpc>
                <a:spcPct val="100000"/>
              </a:lnSpc>
              <a:spcBef>
                <a:spcPts val="76"/>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stk.size</a:t>
            </a:r>
            <a:endParaRPr/>
          </a:p>
          <a:p>
            <a:pPr marL="740665" marR="0" lvl="2" indent="-296165" algn="l" rtl="0">
              <a:lnSpc>
                <a:spcPct val="100000"/>
              </a:lnSpc>
              <a:spcBef>
                <a:spcPts val="76"/>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stk.push_front(int count)</a:t>
            </a:r>
            <a:endParaRPr/>
          </a:p>
          <a:p>
            <a:pPr marL="740665" marR="0" lvl="2" indent="-296165" algn="l" rtl="0">
              <a:lnSpc>
                <a:spcPct val="100000"/>
              </a:lnSpc>
              <a:spcBef>
                <a:spcPts val="76"/>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stk.pop_front(int count)</a:t>
            </a:r>
            <a:endParaRPr/>
          </a:p>
        </p:txBody>
      </p:sp>
      <p:sp>
        <p:nvSpPr>
          <p:cNvPr id="3861" name="Google Shape;3861;p229"/>
          <p:cNvSpPr/>
          <p:nvPr/>
        </p:nvSpPr>
        <p:spPr>
          <a:xfrm>
            <a:off x="248300" y="756750"/>
            <a:ext cx="1868100" cy="768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229"/>
          <p:cNvSpPr/>
          <p:nvPr/>
        </p:nvSpPr>
        <p:spPr>
          <a:xfrm>
            <a:off x="4787475" y="853800"/>
            <a:ext cx="3785100" cy="1061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229"/>
          <p:cNvSpPr/>
          <p:nvPr/>
        </p:nvSpPr>
        <p:spPr>
          <a:xfrm>
            <a:off x="248300" y="1674875"/>
            <a:ext cx="2151900" cy="99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229"/>
          <p:cNvSpPr/>
          <p:nvPr/>
        </p:nvSpPr>
        <p:spPr>
          <a:xfrm>
            <a:off x="4787475" y="2010100"/>
            <a:ext cx="3785100" cy="2648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5" name="Google Shape;3865;p229"/>
          <p:cNvSpPr/>
          <p:nvPr/>
        </p:nvSpPr>
        <p:spPr>
          <a:xfrm>
            <a:off x="248300" y="2821900"/>
            <a:ext cx="3417300" cy="1836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6" name="Google Shape;3866;p22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86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8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386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8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386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8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386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8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1"/>
                                          </p:stCondLst>
                                        </p:cTn>
                                        <p:tgtEl>
                                          <p:spTgt spid="3864"/>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871"/>
        <p:cNvGrpSpPr/>
        <p:nvPr/>
      </p:nvGrpSpPr>
      <p:grpSpPr>
        <a:xfrm>
          <a:off x="0" y="0"/>
          <a:ext cx="0" cy="0"/>
          <a:chOff x="0" y="0"/>
          <a:chExt cx="0" cy="0"/>
        </a:xfrm>
      </p:grpSpPr>
      <p:sp>
        <p:nvSpPr>
          <p:cNvPr id="3872" name="Google Shape;3872;p230"/>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38"/>
              <a:buFont typeface="Merriweather Sans"/>
              <a:buNone/>
            </a:pPr>
            <a:r>
              <a:rPr lang="en-US" sz="1350" b="0" i="0" u="none" strike="noStrike" cap="none">
                <a:solidFill>
                  <a:srgbClr val="C00000"/>
                </a:solidFill>
                <a:latin typeface="Consolas"/>
                <a:ea typeface="Consolas"/>
                <a:cs typeface="Consolas"/>
                <a:sym typeface="Consolas"/>
              </a:rPr>
              <a:t>/* Standard errors, defined in core.p4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error</a:t>
            </a:r>
            <a:r>
              <a:rPr lang="en-US" sz="1350" b="0" i="0" u="none" strike="noStrike" cap="none">
                <a:solidFill>
                  <a:schemeClr val="dk1"/>
                </a:solidFill>
                <a:latin typeface="Consolas"/>
                <a:ea typeface="Consolas"/>
                <a:cs typeface="Consolas"/>
                <a:sym typeface="Consolas"/>
              </a:rPr>
              <a:t> {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NoError,           // no error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PacketTooShort,    // not enough bits in packet for extract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NoMatch,           // match expression has no matches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StackOutOfBounds,  // reference to invalid element of a header stack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OverwritingHeader, // one header is extracted twice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HeaderTooShort,    // extracting too many bits in a varbit field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ParserTimeout      // parser execution time limit exceeded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C00000"/>
                </a:solidFill>
                <a:latin typeface="Consolas"/>
                <a:ea typeface="Consolas"/>
                <a:cs typeface="Consolas"/>
                <a:sym typeface="Consolas"/>
              </a:rPr>
              <a:t>/* Additional error added by the programmer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error</a:t>
            </a:r>
            <a:r>
              <a:rPr lang="en-US" sz="1350" b="0" i="0" u="none" strike="noStrike" cap="none">
                <a:solidFill>
                  <a:schemeClr val="dk1"/>
                </a:solidFill>
                <a:latin typeface="Consolas"/>
                <a:ea typeface="Consolas"/>
                <a:cs typeface="Consolas"/>
                <a:sym typeface="Consolas"/>
              </a:rPr>
              <a:t> { IPv4BadHeader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state</a:t>
            </a:r>
            <a:r>
              <a:rPr lang="en-US" sz="1350" b="0" i="0" u="none" strike="noStrike" cap="none">
                <a:solidFill>
                  <a:schemeClr val="dk1"/>
                </a:solidFill>
                <a:latin typeface="Consolas"/>
                <a:ea typeface="Consolas"/>
                <a:cs typeface="Consolas"/>
                <a:sym typeface="Consolas"/>
              </a:rPr>
              <a:t> parse_ipv4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packet.extract(hdr.ipv4);</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0744B8"/>
                </a:solidFill>
                <a:latin typeface="Consolas"/>
                <a:ea typeface="Consolas"/>
                <a:cs typeface="Consolas"/>
                <a:sym typeface="Consolas"/>
              </a:rPr>
              <a:t>verify</a:t>
            </a:r>
            <a:r>
              <a:rPr lang="en-US" sz="1350" b="0" i="0" u="none" strike="noStrike" cap="none">
                <a:solidFill>
                  <a:schemeClr val="dk1"/>
                </a:solidFill>
                <a:latin typeface="Consolas"/>
                <a:ea typeface="Consolas"/>
                <a:cs typeface="Consolas"/>
                <a:sym typeface="Consolas"/>
              </a:rPr>
              <a:t>(hdr.ipv4.version == 4, error.IPv4BadHeader);</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0744B8"/>
                </a:solidFill>
                <a:latin typeface="Consolas"/>
                <a:ea typeface="Consolas"/>
                <a:cs typeface="Consolas"/>
                <a:sym typeface="Consolas"/>
              </a:rPr>
              <a:t>transition</a:t>
            </a:r>
            <a:r>
              <a:rPr lang="en-US" sz="1350" b="0" i="0" u="none" strike="noStrike" cap="none">
                <a:solidFill>
                  <a:schemeClr val="dk1"/>
                </a:solidFill>
                <a:latin typeface="Consolas"/>
                <a:ea typeface="Consolas"/>
                <a:cs typeface="Consolas"/>
                <a:sym typeface="Consolas"/>
              </a:rPr>
              <a:t> accept;</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a:p>
        </p:txBody>
      </p:sp>
      <p:sp>
        <p:nvSpPr>
          <p:cNvPr id="3873" name="Google Shape;3873;p230"/>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Header verification</a:t>
            </a:r>
            <a:endParaRPr/>
          </a:p>
        </p:txBody>
      </p:sp>
      <p:sp>
        <p:nvSpPr>
          <p:cNvPr id="3874" name="Google Shape;3874;p230"/>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103</a:t>
            </a:fld>
            <a:endParaRPr/>
          </a:p>
        </p:txBody>
      </p:sp>
      <p:sp>
        <p:nvSpPr>
          <p:cNvPr id="3875" name="Google Shape;3875;p230"/>
          <p:cNvSpPr/>
          <p:nvPr/>
        </p:nvSpPr>
        <p:spPr>
          <a:xfrm>
            <a:off x="152400" y="969575"/>
            <a:ext cx="6930300" cy="1939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230"/>
          <p:cNvSpPr/>
          <p:nvPr/>
        </p:nvSpPr>
        <p:spPr>
          <a:xfrm>
            <a:off x="152400" y="3147150"/>
            <a:ext cx="2307000" cy="29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p230"/>
          <p:cNvSpPr/>
          <p:nvPr/>
        </p:nvSpPr>
        <p:spPr>
          <a:xfrm>
            <a:off x="294300" y="4032800"/>
            <a:ext cx="4943700" cy="29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387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8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387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881"/>
        <p:cNvGrpSpPr/>
        <p:nvPr/>
      </p:nvGrpSpPr>
      <p:grpSpPr>
        <a:xfrm>
          <a:off x="0" y="0"/>
          <a:ext cx="0" cy="0"/>
          <a:chOff x="0" y="0"/>
          <a:chExt cx="0" cy="0"/>
        </a:xfrm>
      </p:grpSpPr>
      <p:sp>
        <p:nvSpPr>
          <p:cNvPr id="3882" name="Google Shape;3882;p231"/>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a:p>
        </p:txBody>
      </p:sp>
      <p:sp>
        <p:nvSpPr>
          <p:cNvPr id="3883" name="Google Shape;3883;p23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887"/>
        <p:cNvGrpSpPr/>
        <p:nvPr/>
      </p:nvGrpSpPr>
      <p:grpSpPr>
        <a:xfrm>
          <a:off x="0" y="0"/>
          <a:ext cx="0" cy="0"/>
          <a:chOff x="0" y="0"/>
          <a:chExt cx="0" cy="0"/>
        </a:xfrm>
      </p:grpSpPr>
      <p:sp>
        <p:nvSpPr>
          <p:cNvPr id="3888" name="Google Shape;3888;p232"/>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a:t>Questions and Answers</a:t>
            </a:r>
            <a:endParaRPr sz="2700" b="1" i="0" u="none" strike="noStrike" cap="none">
              <a:solidFill>
                <a:schemeClr val="dk1"/>
              </a:solidFill>
              <a:latin typeface="Arial"/>
              <a:ea typeface="Arial"/>
              <a:cs typeface="Arial"/>
              <a:sym typeface="Arial"/>
            </a:endParaRPr>
          </a:p>
        </p:txBody>
      </p:sp>
      <p:sp>
        <p:nvSpPr>
          <p:cNvPr id="3889" name="Google Shape;3889;p23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105</a:t>
            </a:fld>
            <a:endParaRPr sz="825" b="0" i="0" u="none" strike="noStrike" cap="none">
              <a:solidFill>
                <a:srgbClr val="888888"/>
              </a:solidFill>
              <a:latin typeface="Arial"/>
              <a:ea typeface="Arial"/>
              <a:cs typeface="Arial"/>
              <a:sym typeface="Arial"/>
            </a:endParaRPr>
          </a:p>
        </p:txBody>
      </p:sp>
      <p:sp>
        <p:nvSpPr>
          <p:cNvPr id="3890" name="Google Shape;3890;p232"/>
          <p:cNvSpPr txBox="1">
            <a:spLocks noGrp="1"/>
          </p:cNvSpPr>
          <p:nvPr>
            <p:ph type="body" idx="2"/>
          </p:nvPr>
        </p:nvSpPr>
        <p:spPr>
          <a:xfrm>
            <a:off x="152400" y="1594050"/>
            <a:ext cx="8686800" cy="1139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b="0">
                <a:solidFill>
                  <a:srgbClr val="000000"/>
                </a:solidFill>
                <a:highlight>
                  <a:srgbClr val="FFFFFF"/>
                </a:highlight>
                <a:latin typeface="Consolas"/>
                <a:ea typeface="Consolas"/>
                <a:cs typeface="Consolas"/>
                <a:sym typeface="Consolas"/>
              </a:rPr>
              <a:t>https://bit.ly/join-p4-lang-slack</a:t>
            </a:r>
            <a:br>
              <a:rPr lang="en-US" sz="2400">
                <a:latin typeface="Consolas"/>
                <a:ea typeface="Consolas"/>
                <a:cs typeface="Consolas"/>
                <a:sym typeface="Consolas"/>
              </a:rPr>
            </a:br>
            <a:r>
              <a:rPr lang="en-US" sz="2400" b="0"/>
              <a:t>Join </a:t>
            </a:r>
            <a:r>
              <a:rPr lang="en-US" sz="2400" b="0">
                <a:latin typeface="Consolas"/>
                <a:ea typeface="Consolas"/>
                <a:cs typeface="Consolas"/>
                <a:sym typeface="Consolas"/>
              </a:rPr>
              <a:t>#d2-2018-spring</a:t>
            </a:r>
            <a:r>
              <a:rPr lang="en-US" sz="2400" b="0"/>
              <a:t> channel</a:t>
            </a:r>
            <a:endParaRPr sz="2400" b="1" i="0" u="none" strike="noStrike" cap="none">
              <a:solidFill>
                <a:schemeClr val="dk1"/>
              </a:solidFill>
              <a:latin typeface="Arial"/>
              <a:ea typeface="Arial"/>
              <a:cs typeface="Arial"/>
              <a:sym typeface="Arial"/>
            </a:endParaRPr>
          </a:p>
        </p:txBody>
      </p:sp>
      <p:pic>
        <p:nvPicPr>
          <p:cNvPr id="3891" name="Google Shape;3891;p232"/>
          <p:cNvPicPr preferRelativeResize="0"/>
          <p:nvPr/>
        </p:nvPicPr>
        <p:blipFill>
          <a:blip r:embed="rId3">
            <a:alphaModFix/>
          </a:blip>
          <a:stretch>
            <a:fillRect/>
          </a:stretch>
        </p:blipFill>
        <p:spPr>
          <a:xfrm>
            <a:off x="268750" y="807453"/>
            <a:ext cx="2415751" cy="691775"/>
          </a:xfrm>
          <a:prstGeom prst="rect">
            <a:avLst/>
          </a:prstGeom>
          <a:noFill/>
          <a:ln>
            <a:noFill/>
          </a:ln>
        </p:spPr>
      </p:pic>
      <p:pic>
        <p:nvPicPr>
          <p:cNvPr id="3892" name="Google Shape;3892;p232"/>
          <p:cNvPicPr preferRelativeResize="0"/>
          <p:nvPr/>
        </p:nvPicPr>
        <p:blipFill>
          <a:blip r:embed="rId4">
            <a:alphaModFix/>
          </a:blip>
          <a:stretch>
            <a:fillRect/>
          </a:stretch>
        </p:blipFill>
        <p:spPr>
          <a:xfrm>
            <a:off x="152400" y="2733750"/>
            <a:ext cx="4462849" cy="1098625"/>
          </a:xfrm>
          <a:prstGeom prst="rect">
            <a:avLst/>
          </a:prstGeom>
          <a:noFill/>
          <a:ln>
            <a:noFill/>
          </a:ln>
        </p:spPr>
      </p:pic>
      <p:sp>
        <p:nvSpPr>
          <p:cNvPr id="3893" name="Google Shape;3893;p232"/>
          <p:cNvSpPr txBox="1"/>
          <p:nvPr/>
        </p:nvSpPr>
        <p:spPr>
          <a:xfrm>
            <a:off x="189475" y="3656000"/>
            <a:ext cx="7772400" cy="1270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2400">
                <a:solidFill>
                  <a:schemeClr val="dk1"/>
                </a:solidFill>
                <a:highlight>
                  <a:schemeClr val="lt1"/>
                </a:highlight>
                <a:latin typeface="Consolas"/>
                <a:ea typeface="Consolas"/>
                <a:cs typeface="Consolas"/>
                <a:sym typeface="Consolas"/>
              </a:rPr>
              <a:t>https://pigeonhole.at</a:t>
            </a:r>
            <a:br>
              <a:rPr lang="en-US" sz="2400" b="1">
                <a:solidFill>
                  <a:schemeClr val="dk1"/>
                </a:solidFill>
                <a:latin typeface="Consolas"/>
                <a:ea typeface="Consolas"/>
                <a:cs typeface="Consolas"/>
                <a:sym typeface="Consolas"/>
              </a:rPr>
            </a:br>
            <a:r>
              <a:rPr lang="en-US" sz="2400">
                <a:solidFill>
                  <a:schemeClr val="dk1"/>
                </a:solidFill>
              </a:rPr>
              <a:t>Event code: </a:t>
            </a:r>
            <a:r>
              <a:rPr lang="en-US" sz="2400">
                <a:solidFill>
                  <a:schemeClr val="dk1"/>
                </a:solidFill>
                <a:latin typeface="Consolas"/>
                <a:ea typeface="Consolas"/>
                <a:cs typeface="Consolas"/>
                <a:sym typeface="Consolas"/>
              </a:rPr>
              <a:t>P4D2</a:t>
            </a:r>
            <a:endParaRPr sz="2400" b="1">
              <a:solidFill>
                <a:schemeClr val="dk1"/>
              </a:solidFill>
            </a:endParaRPr>
          </a:p>
        </p:txBody>
      </p:sp>
      <p:sp>
        <p:nvSpPr>
          <p:cNvPr id="3894" name="Google Shape;3894;p232"/>
          <p:cNvSpPr txBox="1"/>
          <p:nvPr/>
        </p:nvSpPr>
        <p:spPr>
          <a:xfrm>
            <a:off x="6465600" y="1443625"/>
            <a:ext cx="2595000" cy="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veat"/>
                <a:ea typeface="Caveat"/>
                <a:cs typeface="Caveat"/>
                <a:sym typeface="Caveat"/>
              </a:rPr>
              <a:t>Questions for TAs</a:t>
            </a:r>
            <a:endParaRPr sz="2400" b="1">
              <a:latin typeface="Caveat"/>
              <a:ea typeface="Caveat"/>
              <a:cs typeface="Caveat"/>
              <a:sym typeface="Caveat"/>
            </a:endParaRPr>
          </a:p>
        </p:txBody>
      </p:sp>
      <p:sp>
        <p:nvSpPr>
          <p:cNvPr id="3895" name="Google Shape;3895;p232"/>
          <p:cNvSpPr txBox="1"/>
          <p:nvPr/>
        </p:nvSpPr>
        <p:spPr>
          <a:xfrm>
            <a:off x="5757200" y="245525"/>
            <a:ext cx="500400" cy="30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
        <p:nvSpPr>
          <p:cNvPr id="3896" name="Google Shape;3896;p232"/>
          <p:cNvSpPr txBox="1"/>
          <p:nvPr/>
        </p:nvSpPr>
        <p:spPr>
          <a:xfrm>
            <a:off x="6465600" y="3598600"/>
            <a:ext cx="2595000" cy="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veat"/>
                <a:ea typeface="Caveat"/>
                <a:cs typeface="Caveat"/>
                <a:sym typeface="Caveat"/>
              </a:rPr>
              <a:t>Questions for Panel</a:t>
            </a:r>
            <a:endParaRPr sz="2400" b="1">
              <a:latin typeface="Caveat"/>
              <a:ea typeface="Caveat"/>
              <a:cs typeface="Caveat"/>
              <a:sym typeface="Caveat"/>
            </a:endParaRPr>
          </a:p>
        </p:txBody>
      </p:sp>
      <p:sp>
        <p:nvSpPr>
          <p:cNvPr id="3897" name="Google Shape;3897;p232"/>
          <p:cNvSpPr txBox="1"/>
          <p:nvPr/>
        </p:nvSpPr>
        <p:spPr>
          <a:xfrm>
            <a:off x="5757200" y="2340000"/>
            <a:ext cx="500400" cy="26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901"/>
        <p:cNvGrpSpPr/>
        <p:nvPr/>
      </p:nvGrpSpPr>
      <p:grpSpPr>
        <a:xfrm>
          <a:off x="0" y="0"/>
          <a:ext cx="0" cy="0"/>
          <a:chOff x="0" y="0"/>
          <a:chExt cx="0" cy="0"/>
        </a:xfrm>
      </p:grpSpPr>
      <p:sp>
        <p:nvSpPr>
          <p:cNvPr id="3902" name="Google Shape;3902;p233"/>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Lab 4: Advanced </a:t>
            </a:r>
            <a:r>
              <a:rPr lang="en-US"/>
              <a:t>Behavior</a:t>
            </a:r>
            <a:endParaRPr/>
          </a:p>
        </p:txBody>
      </p:sp>
      <p:sp>
        <p:nvSpPr>
          <p:cNvPr id="3903" name="Google Shape;3903;p23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907"/>
        <p:cNvGrpSpPr/>
        <p:nvPr/>
      </p:nvGrpSpPr>
      <p:grpSpPr>
        <a:xfrm>
          <a:off x="0" y="0"/>
          <a:ext cx="0" cy="0"/>
          <a:chOff x="0" y="0"/>
          <a:chExt cx="0" cy="0"/>
        </a:xfrm>
      </p:grpSpPr>
      <p:sp>
        <p:nvSpPr>
          <p:cNvPr id="3908" name="Google Shape;3908;p234"/>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Source Routing</a:t>
            </a:r>
            <a:endParaRPr/>
          </a:p>
        </p:txBody>
      </p:sp>
      <p:sp>
        <p:nvSpPr>
          <p:cNvPr id="3909" name="Google Shape;3909;p234"/>
          <p:cNvSpPr txBox="1">
            <a:spLocks noGrp="1"/>
          </p:cNvSpPr>
          <p:nvPr>
            <p:ph type="sldNum" idx="12"/>
          </p:nvPr>
        </p:nvSpPr>
        <p:spPr>
          <a:xfrm>
            <a:off x="6275900" y="422227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107</a:t>
            </a:fld>
            <a:endParaRPr/>
          </a:p>
        </p:txBody>
      </p:sp>
      <p:cxnSp>
        <p:nvCxnSpPr>
          <p:cNvPr id="3910" name="Google Shape;3910;p234"/>
          <p:cNvCxnSpPr/>
          <p:nvPr/>
        </p:nvCxnSpPr>
        <p:spPr>
          <a:xfrm>
            <a:off x="2942896" y="1978446"/>
            <a:ext cx="3260736" cy="0"/>
          </a:xfrm>
          <a:prstGeom prst="straightConnector1">
            <a:avLst/>
          </a:prstGeom>
          <a:noFill/>
          <a:ln w="9525" cap="flat" cmpd="sng">
            <a:solidFill>
              <a:srgbClr val="A5A5A5"/>
            </a:solidFill>
            <a:prstDash val="solid"/>
            <a:round/>
            <a:headEnd type="none" w="sm" len="sm"/>
            <a:tailEnd type="none" w="sm" len="sm"/>
          </a:ln>
        </p:spPr>
      </p:cxnSp>
      <p:pic>
        <p:nvPicPr>
          <p:cNvPr id="3911" name="Google Shape;3911;p234"/>
          <p:cNvPicPr preferRelativeResize="0"/>
          <p:nvPr/>
        </p:nvPicPr>
        <p:blipFill rotWithShape="1">
          <a:blip r:embed="rId3">
            <a:alphaModFix/>
          </a:blip>
          <a:srcRect/>
          <a:stretch/>
        </p:blipFill>
        <p:spPr>
          <a:xfrm>
            <a:off x="2289988" y="1761354"/>
            <a:ext cx="652908" cy="432016"/>
          </a:xfrm>
          <a:prstGeom prst="rect">
            <a:avLst/>
          </a:prstGeom>
          <a:noFill/>
          <a:ln>
            <a:noFill/>
          </a:ln>
        </p:spPr>
      </p:pic>
      <p:pic>
        <p:nvPicPr>
          <p:cNvPr id="3912" name="Google Shape;3912;p234"/>
          <p:cNvPicPr preferRelativeResize="0"/>
          <p:nvPr/>
        </p:nvPicPr>
        <p:blipFill rotWithShape="1">
          <a:blip r:embed="rId3">
            <a:alphaModFix/>
          </a:blip>
          <a:srcRect/>
          <a:stretch/>
        </p:blipFill>
        <p:spPr>
          <a:xfrm>
            <a:off x="6203632" y="1761354"/>
            <a:ext cx="652908" cy="432016"/>
          </a:xfrm>
          <a:prstGeom prst="rect">
            <a:avLst/>
          </a:prstGeom>
          <a:noFill/>
          <a:ln>
            <a:noFill/>
          </a:ln>
        </p:spPr>
      </p:pic>
      <p:pic>
        <p:nvPicPr>
          <p:cNvPr id="3913" name="Google Shape;3913;p234"/>
          <p:cNvPicPr preferRelativeResize="0"/>
          <p:nvPr/>
        </p:nvPicPr>
        <p:blipFill rotWithShape="1">
          <a:blip r:embed="rId3">
            <a:alphaModFix/>
          </a:blip>
          <a:srcRect/>
          <a:stretch/>
        </p:blipFill>
        <p:spPr>
          <a:xfrm>
            <a:off x="4246810" y="3373347"/>
            <a:ext cx="652908" cy="432016"/>
          </a:xfrm>
          <a:prstGeom prst="rect">
            <a:avLst/>
          </a:prstGeom>
          <a:noFill/>
          <a:ln>
            <a:noFill/>
          </a:ln>
        </p:spPr>
      </p:pic>
      <p:cxnSp>
        <p:nvCxnSpPr>
          <p:cNvPr id="3914" name="Google Shape;3914;p234"/>
          <p:cNvCxnSpPr/>
          <p:nvPr/>
        </p:nvCxnSpPr>
        <p:spPr>
          <a:xfrm rot="10800000" flipH="1">
            <a:off x="4899718" y="2195538"/>
            <a:ext cx="1630368" cy="1394901"/>
          </a:xfrm>
          <a:prstGeom prst="straightConnector1">
            <a:avLst/>
          </a:prstGeom>
          <a:noFill/>
          <a:ln w="9525" cap="flat" cmpd="sng">
            <a:solidFill>
              <a:srgbClr val="A5A5A5"/>
            </a:solidFill>
            <a:prstDash val="solid"/>
            <a:round/>
            <a:headEnd type="none" w="sm" len="sm"/>
            <a:tailEnd type="none" w="sm" len="sm"/>
          </a:ln>
        </p:spPr>
      </p:cxnSp>
      <p:cxnSp>
        <p:nvCxnSpPr>
          <p:cNvPr id="3915" name="Google Shape;3915;p234"/>
          <p:cNvCxnSpPr/>
          <p:nvPr/>
        </p:nvCxnSpPr>
        <p:spPr>
          <a:xfrm>
            <a:off x="2616442" y="2195538"/>
            <a:ext cx="1630368" cy="1394901"/>
          </a:xfrm>
          <a:prstGeom prst="straightConnector1">
            <a:avLst/>
          </a:prstGeom>
          <a:noFill/>
          <a:ln w="9525" cap="flat" cmpd="sng">
            <a:solidFill>
              <a:srgbClr val="A5A5A5"/>
            </a:solidFill>
            <a:prstDash val="solid"/>
            <a:round/>
            <a:headEnd type="none" w="sm" len="sm"/>
            <a:tailEnd type="none" w="sm" len="sm"/>
          </a:ln>
        </p:spPr>
      </p:cxnSp>
      <p:grpSp>
        <p:nvGrpSpPr>
          <p:cNvPr id="3916" name="Google Shape;3916;p234"/>
          <p:cNvGrpSpPr/>
          <p:nvPr/>
        </p:nvGrpSpPr>
        <p:grpSpPr>
          <a:xfrm>
            <a:off x="792272" y="1452349"/>
            <a:ext cx="710289" cy="255788"/>
            <a:chOff x="12523788" y="-511175"/>
            <a:chExt cx="13454062" cy="4845051"/>
          </a:xfrm>
        </p:grpSpPr>
        <p:sp>
          <p:nvSpPr>
            <p:cNvPr id="3917" name="Google Shape;3917;p234"/>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18" name="Google Shape;3918;p234"/>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19" name="Google Shape;3919;p234"/>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0" name="Google Shape;3920;p234"/>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1" name="Google Shape;3921;p234"/>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2" name="Google Shape;3922;p234"/>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3" name="Google Shape;3923;p234"/>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4" name="Google Shape;3924;p234"/>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925" name="Google Shape;3925;p234"/>
          <p:cNvGrpSpPr/>
          <p:nvPr/>
        </p:nvGrpSpPr>
        <p:grpSpPr>
          <a:xfrm>
            <a:off x="4218119" y="4219545"/>
            <a:ext cx="710289" cy="255788"/>
            <a:chOff x="12523788" y="-511175"/>
            <a:chExt cx="13454062" cy="4845051"/>
          </a:xfrm>
        </p:grpSpPr>
        <p:sp>
          <p:nvSpPr>
            <p:cNvPr id="3926" name="Google Shape;3926;p234"/>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7" name="Google Shape;3927;p234"/>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8" name="Google Shape;3928;p234"/>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9" name="Google Shape;3929;p234"/>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0" name="Google Shape;3930;p234"/>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1" name="Google Shape;3931;p234"/>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2" name="Google Shape;3932;p234"/>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3" name="Google Shape;3933;p234"/>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934" name="Google Shape;3934;p234"/>
          <p:cNvGrpSpPr/>
          <p:nvPr/>
        </p:nvGrpSpPr>
        <p:grpSpPr>
          <a:xfrm>
            <a:off x="7505920" y="1419789"/>
            <a:ext cx="710289" cy="255788"/>
            <a:chOff x="12523788" y="-511175"/>
            <a:chExt cx="13454062" cy="4845051"/>
          </a:xfrm>
        </p:grpSpPr>
        <p:sp>
          <p:nvSpPr>
            <p:cNvPr id="3935" name="Google Shape;3935;p234"/>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6" name="Google Shape;3936;p234"/>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7" name="Google Shape;3937;p234"/>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8" name="Google Shape;3938;p234"/>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9" name="Google Shape;3939;p234"/>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40" name="Google Shape;3940;p234"/>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41" name="Google Shape;3941;p234"/>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42" name="Google Shape;3942;p234"/>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cxnSp>
        <p:nvCxnSpPr>
          <p:cNvPr id="3943" name="Google Shape;3943;p234"/>
          <p:cNvCxnSpPr>
            <a:stCxn id="3932" idx="7"/>
            <a:endCxn id="3915" idx="1"/>
          </p:cNvCxnSpPr>
          <p:nvPr/>
        </p:nvCxnSpPr>
        <p:spPr>
          <a:xfrm>
            <a:off x="1502561" y="1642849"/>
            <a:ext cx="787500" cy="335700"/>
          </a:xfrm>
          <a:prstGeom prst="straightConnector1">
            <a:avLst/>
          </a:prstGeom>
          <a:noFill/>
          <a:ln w="9525" cap="flat" cmpd="sng">
            <a:solidFill>
              <a:srgbClr val="A5A5A5"/>
            </a:solidFill>
            <a:prstDash val="solid"/>
            <a:round/>
            <a:headEnd type="none" w="sm" len="sm"/>
            <a:tailEnd type="none" w="sm" len="sm"/>
          </a:ln>
        </p:spPr>
      </p:cxnSp>
      <p:cxnSp>
        <p:nvCxnSpPr>
          <p:cNvPr id="3944" name="Google Shape;3944;p234"/>
          <p:cNvCxnSpPr/>
          <p:nvPr/>
        </p:nvCxnSpPr>
        <p:spPr>
          <a:xfrm flipH="1">
            <a:off x="6856540" y="1675577"/>
            <a:ext cx="649380" cy="302869"/>
          </a:xfrm>
          <a:prstGeom prst="straightConnector1">
            <a:avLst/>
          </a:prstGeom>
          <a:noFill/>
          <a:ln w="9525" cap="flat" cmpd="sng">
            <a:solidFill>
              <a:srgbClr val="A5A5A5"/>
            </a:solidFill>
            <a:prstDash val="solid"/>
            <a:round/>
            <a:headEnd type="none" w="sm" len="sm"/>
            <a:tailEnd type="none" w="sm" len="sm"/>
          </a:ln>
        </p:spPr>
      </p:cxnSp>
      <p:cxnSp>
        <p:nvCxnSpPr>
          <p:cNvPr id="3945" name="Google Shape;3945;p234"/>
          <p:cNvCxnSpPr>
            <a:stCxn id="3919" idx="2"/>
          </p:cNvCxnSpPr>
          <p:nvPr/>
        </p:nvCxnSpPr>
        <p:spPr>
          <a:xfrm>
            <a:off x="4573264" y="3807531"/>
            <a:ext cx="0" cy="411900"/>
          </a:xfrm>
          <a:prstGeom prst="straightConnector1">
            <a:avLst/>
          </a:prstGeom>
          <a:noFill/>
          <a:ln w="9525" cap="flat" cmpd="sng">
            <a:solidFill>
              <a:srgbClr val="A5A5A5"/>
            </a:solidFill>
            <a:prstDash val="solid"/>
            <a:round/>
            <a:headEnd type="none" w="sm" len="sm"/>
            <a:tailEnd type="none" w="sm" len="sm"/>
          </a:ln>
        </p:spPr>
      </p:cxnSp>
      <p:sp>
        <p:nvSpPr>
          <p:cNvPr id="3946" name="Google Shape;3946;p234"/>
          <p:cNvSpPr txBox="1"/>
          <p:nvPr/>
        </p:nvSpPr>
        <p:spPr>
          <a:xfrm>
            <a:off x="2224988" y="2108047"/>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s1</a:t>
            </a:r>
            <a:endParaRPr/>
          </a:p>
        </p:txBody>
      </p:sp>
      <p:sp>
        <p:nvSpPr>
          <p:cNvPr id="3947" name="Google Shape;3947;p234"/>
          <p:cNvSpPr txBox="1"/>
          <p:nvPr/>
        </p:nvSpPr>
        <p:spPr>
          <a:xfrm>
            <a:off x="605440" y="1722995"/>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a:t>
            </a:r>
            <a:endParaRPr/>
          </a:p>
        </p:txBody>
      </p:sp>
      <p:sp>
        <p:nvSpPr>
          <p:cNvPr id="3948" name="Google Shape;3948;p234"/>
          <p:cNvSpPr txBox="1"/>
          <p:nvPr/>
        </p:nvSpPr>
        <p:spPr>
          <a:xfrm>
            <a:off x="4700414" y="3655291"/>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s3</a:t>
            </a:r>
            <a:endParaRPr/>
          </a:p>
        </p:txBody>
      </p:sp>
      <p:sp>
        <p:nvSpPr>
          <p:cNvPr id="3949" name="Google Shape;3949;p234"/>
          <p:cNvSpPr txBox="1"/>
          <p:nvPr/>
        </p:nvSpPr>
        <p:spPr>
          <a:xfrm>
            <a:off x="6602931" y="2130334"/>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s2</a:t>
            </a:r>
            <a:endParaRPr/>
          </a:p>
        </p:txBody>
      </p:sp>
      <p:sp>
        <p:nvSpPr>
          <p:cNvPr id="3950" name="Google Shape;3950;p234"/>
          <p:cNvSpPr txBox="1"/>
          <p:nvPr/>
        </p:nvSpPr>
        <p:spPr>
          <a:xfrm>
            <a:off x="4031248" y="4478383"/>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h3</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(10.0.3.3)</a:t>
            </a:r>
            <a:endParaRPr/>
          </a:p>
        </p:txBody>
      </p:sp>
      <p:sp>
        <p:nvSpPr>
          <p:cNvPr id="3951" name="Google Shape;3951;p234"/>
          <p:cNvSpPr txBox="1"/>
          <p:nvPr/>
        </p:nvSpPr>
        <p:spPr>
          <a:xfrm>
            <a:off x="7319091" y="1732722"/>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a:t>
            </a:r>
            <a:endParaRPr/>
          </a:p>
        </p:txBody>
      </p:sp>
      <p:sp>
        <p:nvSpPr>
          <p:cNvPr id="3952" name="Google Shape;3952;p234"/>
          <p:cNvSpPr/>
          <p:nvPr/>
        </p:nvSpPr>
        <p:spPr>
          <a:xfrm>
            <a:off x="1551500" y="1563541"/>
            <a:ext cx="6051176" cy="2084470"/>
          </a:xfrm>
          <a:custGeom>
            <a:avLst/>
            <a:gdLst/>
            <a:ahLst/>
            <a:cxnLst/>
            <a:rect l="l" t="t" r="r" b="b"/>
            <a:pathLst>
              <a:path w="120000" h="120000" extrusionOk="0">
                <a:moveTo>
                  <a:pt x="0" y="0"/>
                </a:moveTo>
                <a:cubicBezTo>
                  <a:pt x="4992" y="7526"/>
                  <a:pt x="9985" y="15052"/>
                  <a:pt x="19911" y="18579"/>
                </a:cubicBezTo>
                <a:cubicBezTo>
                  <a:pt x="29837" y="22105"/>
                  <a:pt x="59555" y="21159"/>
                  <a:pt x="59555" y="21159"/>
                </a:cubicBezTo>
                <a:cubicBezTo>
                  <a:pt x="72148" y="21675"/>
                  <a:pt x="90725" y="15568"/>
                  <a:pt x="95466" y="21675"/>
                </a:cubicBezTo>
                <a:cubicBezTo>
                  <a:pt x="100207" y="27782"/>
                  <a:pt x="93599" y="41458"/>
                  <a:pt x="87999" y="57801"/>
                </a:cubicBezTo>
                <a:cubicBezTo>
                  <a:pt x="82400" y="74144"/>
                  <a:pt x="70814" y="116291"/>
                  <a:pt x="61866" y="119731"/>
                </a:cubicBezTo>
                <a:cubicBezTo>
                  <a:pt x="52918" y="123172"/>
                  <a:pt x="41066" y="92637"/>
                  <a:pt x="34311" y="78444"/>
                </a:cubicBezTo>
                <a:cubicBezTo>
                  <a:pt x="27555" y="64252"/>
                  <a:pt x="19259" y="43179"/>
                  <a:pt x="21333" y="34577"/>
                </a:cubicBezTo>
                <a:cubicBezTo>
                  <a:pt x="23407" y="25976"/>
                  <a:pt x="33659" y="27954"/>
                  <a:pt x="46755" y="26836"/>
                </a:cubicBezTo>
                <a:cubicBezTo>
                  <a:pt x="59851" y="25718"/>
                  <a:pt x="87703" y="30793"/>
                  <a:pt x="99911" y="27868"/>
                </a:cubicBezTo>
                <a:cubicBezTo>
                  <a:pt x="112118" y="24944"/>
                  <a:pt x="119999" y="9289"/>
                  <a:pt x="119999" y="9289"/>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3" name="Google Shape;3953;p234"/>
          <p:cNvSpPr txBox="1"/>
          <p:nvPr/>
        </p:nvSpPr>
        <p:spPr>
          <a:xfrm>
            <a:off x="2017247" y="1882155"/>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1</a:t>
            </a:r>
            <a:endParaRPr/>
          </a:p>
        </p:txBody>
      </p:sp>
      <p:sp>
        <p:nvSpPr>
          <p:cNvPr id="3954" name="Google Shape;3954;p234"/>
          <p:cNvSpPr txBox="1"/>
          <p:nvPr/>
        </p:nvSpPr>
        <p:spPr>
          <a:xfrm>
            <a:off x="4341812" y="3709432"/>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1</a:t>
            </a:r>
            <a:endParaRPr/>
          </a:p>
        </p:txBody>
      </p:sp>
      <p:sp>
        <p:nvSpPr>
          <p:cNvPr id="3955" name="Google Shape;3955;p234"/>
          <p:cNvSpPr txBox="1"/>
          <p:nvPr/>
        </p:nvSpPr>
        <p:spPr>
          <a:xfrm>
            <a:off x="6761917" y="1691534"/>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1</a:t>
            </a:r>
            <a:endParaRPr/>
          </a:p>
        </p:txBody>
      </p:sp>
      <p:sp>
        <p:nvSpPr>
          <p:cNvPr id="3956" name="Google Shape;3956;p234"/>
          <p:cNvSpPr txBox="1"/>
          <p:nvPr/>
        </p:nvSpPr>
        <p:spPr>
          <a:xfrm>
            <a:off x="2841559" y="1675577"/>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2</a:t>
            </a:r>
            <a:endParaRPr/>
          </a:p>
        </p:txBody>
      </p:sp>
      <p:sp>
        <p:nvSpPr>
          <p:cNvPr id="3957" name="Google Shape;3957;p234"/>
          <p:cNvSpPr txBox="1"/>
          <p:nvPr/>
        </p:nvSpPr>
        <p:spPr>
          <a:xfrm>
            <a:off x="6024714" y="1719090"/>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2</a:t>
            </a:r>
            <a:endParaRPr/>
          </a:p>
        </p:txBody>
      </p:sp>
      <p:sp>
        <p:nvSpPr>
          <p:cNvPr id="3958" name="Google Shape;3958;p234"/>
          <p:cNvSpPr txBox="1"/>
          <p:nvPr/>
        </p:nvSpPr>
        <p:spPr>
          <a:xfrm>
            <a:off x="4115203" y="3359871"/>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2</a:t>
            </a:r>
            <a:endParaRPr/>
          </a:p>
        </p:txBody>
      </p:sp>
      <p:sp>
        <p:nvSpPr>
          <p:cNvPr id="3959" name="Google Shape;3959;p234"/>
          <p:cNvSpPr txBox="1"/>
          <p:nvPr/>
        </p:nvSpPr>
        <p:spPr>
          <a:xfrm>
            <a:off x="2597833" y="2062291"/>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3</a:t>
            </a:r>
            <a:endParaRPr/>
          </a:p>
        </p:txBody>
      </p:sp>
      <p:sp>
        <p:nvSpPr>
          <p:cNvPr id="3960" name="Google Shape;3960;p234"/>
          <p:cNvSpPr txBox="1"/>
          <p:nvPr/>
        </p:nvSpPr>
        <p:spPr>
          <a:xfrm>
            <a:off x="4779396" y="3359871"/>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3</a:t>
            </a:r>
            <a:endParaRPr/>
          </a:p>
        </p:txBody>
      </p:sp>
      <p:sp>
        <p:nvSpPr>
          <p:cNvPr id="3961" name="Google Shape;3961;p234"/>
          <p:cNvSpPr txBox="1"/>
          <p:nvPr/>
        </p:nvSpPr>
        <p:spPr>
          <a:xfrm>
            <a:off x="6358539" y="2136799"/>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3</a:t>
            </a:r>
            <a:endParaRPr/>
          </a:p>
        </p:txBody>
      </p:sp>
      <p:sp>
        <p:nvSpPr>
          <p:cNvPr id="3962" name="Google Shape;3962;p234"/>
          <p:cNvSpPr/>
          <p:nvPr/>
        </p:nvSpPr>
        <p:spPr>
          <a:xfrm>
            <a:off x="830489" y="1008216"/>
            <a:ext cx="2052918" cy="223725"/>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00"/>
              <a:buFont typeface="Arial"/>
              <a:buNone/>
            </a:pPr>
            <a:r>
              <a:rPr lang="en-US" sz="1600" b="0" i="0" u="none" strike="noStrike" cap="none">
                <a:solidFill>
                  <a:schemeClr val="dk1"/>
                </a:solidFill>
                <a:latin typeface="Arial"/>
                <a:ea typeface="Arial"/>
                <a:cs typeface="Arial"/>
                <a:sym typeface="Arial"/>
              </a:rPr>
              <a:t>2,3,2,2,1, {payload}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966"/>
        <p:cNvGrpSpPr/>
        <p:nvPr/>
      </p:nvGrpSpPr>
      <p:grpSpPr>
        <a:xfrm>
          <a:off x="0" y="0"/>
          <a:ext cx="0" cy="0"/>
          <a:chOff x="0" y="0"/>
          <a:chExt cx="0" cy="0"/>
        </a:xfrm>
      </p:grpSpPr>
      <p:sp>
        <p:nvSpPr>
          <p:cNvPr id="3967" name="Google Shape;3967;p235"/>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Source Routing: Packet Format</a:t>
            </a:r>
            <a:endParaRPr/>
          </a:p>
        </p:txBody>
      </p:sp>
      <p:sp>
        <p:nvSpPr>
          <p:cNvPr id="3968" name="Google Shape;3968;p235"/>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108</a:t>
            </a:fld>
            <a:endParaRPr/>
          </a:p>
        </p:txBody>
      </p:sp>
      <p:sp>
        <p:nvSpPr>
          <p:cNvPr id="3969" name="Google Shape;3969;p235"/>
          <p:cNvSpPr txBox="1">
            <a:spLocks noGrp="1"/>
          </p:cNvSpPr>
          <p:nvPr>
            <p:ph type="body" idx="1"/>
          </p:nvPr>
        </p:nvSpPr>
        <p:spPr>
          <a:xfrm>
            <a:off x="152400"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133350" marR="0" lvl="0" indent="-28575" algn="l" rtl="0">
              <a:lnSpc>
                <a:spcPct val="100000"/>
              </a:lnSpc>
              <a:spcBef>
                <a:spcPts val="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#define</a:t>
            </a:r>
            <a:r>
              <a:rPr lang="en-US" sz="1400" b="0" i="0" u="none" strike="noStrike" cap="none">
                <a:solidFill>
                  <a:schemeClr val="dk1"/>
                </a:solidFill>
                <a:latin typeface="Consolas"/>
                <a:ea typeface="Consolas"/>
                <a:cs typeface="Consolas"/>
                <a:sym typeface="Consolas"/>
              </a:rPr>
              <a:t> MAX_HOPS 9</a:t>
            </a:r>
            <a:endParaRPr/>
          </a:p>
          <a:p>
            <a:pPr marL="133350" marR="0" lvl="0" indent="-28575"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const bit&lt;16&gt; TYPE_IPV4 = 0x800;</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const bit&lt;16&gt; TYPE_SRCROUTING = 0x1234;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header</a:t>
            </a:r>
            <a:r>
              <a:rPr lang="en-US" sz="1400" b="0" i="0" u="none" strike="noStrike" cap="none">
                <a:solidFill>
                  <a:schemeClr val="dk1"/>
                </a:solidFill>
                <a:latin typeface="Consolas"/>
                <a:ea typeface="Consolas"/>
                <a:cs typeface="Consolas"/>
                <a:sym typeface="Consolas"/>
              </a:rPr>
              <a:t> srcRoute_t {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bit&lt;1&gt;    bos;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bit&lt;15&gt;   port;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a:p>
            <a:pPr marL="133350" marR="0" lvl="0" indent="-28575"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struct </a:t>
            </a:r>
            <a:r>
              <a:rPr lang="en-US" sz="1400" b="0" i="0" u="none" strike="noStrike" cap="none">
                <a:solidFill>
                  <a:schemeClr val="dk1"/>
                </a:solidFill>
                <a:latin typeface="Consolas"/>
                <a:ea typeface="Consolas"/>
                <a:cs typeface="Consolas"/>
                <a:sym typeface="Consolas"/>
              </a:rPr>
              <a:t>headers {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ethernet_t           ethernet;</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srcRoute_t[MAX_HOPS] srcRoutes;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ipv4_t               ipv4;</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p:txBody>
      </p:sp>
      <p:sp>
        <p:nvSpPr>
          <p:cNvPr id="3970" name="Google Shape;3970;p235"/>
          <p:cNvSpPr/>
          <p:nvPr/>
        </p:nvSpPr>
        <p:spPr>
          <a:xfrm>
            <a:off x="4486050" y="742950"/>
            <a:ext cx="4769100" cy="4183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Parse source routes only if etherType is 0x1234</a:t>
            </a:r>
            <a:endParaRPr sz="1800"/>
          </a:p>
          <a:p>
            <a:pPr marL="171450" marR="0" lvl="0" indent="-171450" algn="l" rtl="0">
              <a:lnSpc>
                <a:spcPct val="100000"/>
              </a:lnSpc>
              <a:spcBef>
                <a:spcPts val="0"/>
              </a:spcBef>
              <a:spcAft>
                <a:spcPts val="0"/>
              </a:spcAft>
              <a:buClr>
                <a:srgbClr val="3F3151"/>
              </a:buClr>
              <a:buSzPts val="1800"/>
              <a:buFont typeface="Merriweather Sans"/>
              <a:buNone/>
            </a:pPr>
            <a:endParaRPr sz="18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The special value bos == 1 indicates the “bottom of stack”</a:t>
            </a:r>
            <a:endParaRPr sz="1800"/>
          </a:p>
          <a:p>
            <a:pPr marL="171450" marR="0" lvl="0" indent="-171450" algn="l" rtl="0">
              <a:lnSpc>
                <a:spcPct val="100000"/>
              </a:lnSpc>
              <a:spcBef>
                <a:spcPts val="0"/>
              </a:spcBef>
              <a:spcAft>
                <a:spcPts val="0"/>
              </a:spcAft>
              <a:buClr>
                <a:srgbClr val="3F3151"/>
              </a:buClr>
              <a:buSzPts val="1800"/>
              <a:buFont typeface="Merriweather Sans"/>
              <a:buNone/>
            </a:pPr>
            <a:endParaRPr sz="18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Forward packets using source routes, and also decrement IPv4 TTL</a:t>
            </a:r>
            <a:endParaRPr sz="1800"/>
          </a:p>
          <a:p>
            <a:pPr marL="171450" marR="0" lvl="0" indent="-171450" algn="l" rtl="0">
              <a:lnSpc>
                <a:spcPct val="100000"/>
              </a:lnSpc>
              <a:spcBef>
                <a:spcPts val="0"/>
              </a:spcBef>
              <a:spcAft>
                <a:spcPts val="0"/>
              </a:spcAft>
              <a:buClr>
                <a:srgbClr val="3F3151"/>
              </a:buClr>
              <a:buSzPts val="1800"/>
              <a:buFont typeface="Merriweather Sans"/>
              <a:buNone/>
            </a:pPr>
            <a:endParaRPr sz="18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Drop the packet if source routes are not valid</a:t>
            </a:r>
            <a:br>
              <a:rPr lang="en-US" sz="1800" b="1" i="0" u="none" strike="noStrike" cap="none">
                <a:solidFill>
                  <a:schemeClr val="dk1"/>
                </a:solidFill>
                <a:latin typeface="Arial"/>
                <a:ea typeface="Arial"/>
                <a:cs typeface="Arial"/>
                <a:sym typeface="Arial"/>
              </a:rPr>
            </a:br>
            <a:endParaRPr sz="18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800"/>
              <a:buFont typeface="Merriweather Sans"/>
              <a:buChar char="•"/>
            </a:pPr>
            <a:r>
              <a:rPr lang="en-US" sz="1800" b="1">
                <a:solidFill>
                  <a:schemeClr val="dk1"/>
                </a:solidFill>
              </a:rPr>
              <a:t>Hint: Use the next, pop_front primitives</a:t>
            </a:r>
            <a:br>
              <a:rPr lang="en-US" sz="1800" b="1">
                <a:solidFill>
                  <a:schemeClr val="dk1"/>
                </a:solidFill>
              </a:rPr>
            </a:br>
            <a:r>
              <a:rPr lang="en-US" sz="1800" b="1">
                <a:solidFill>
                  <a:schemeClr val="dk1"/>
                </a:solidFill>
              </a:rPr>
              <a:t>packet.extract(hdr.srcRoutes.next)</a:t>
            </a:r>
            <a:br>
              <a:rPr lang="en-US" sz="1800" b="1">
                <a:solidFill>
                  <a:schemeClr val="dk1"/>
                </a:solidFill>
              </a:rPr>
            </a:br>
            <a:r>
              <a:rPr lang="en-US" sz="1800" b="1">
                <a:solidFill>
                  <a:schemeClr val="dk1"/>
                </a:solidFill>
              </a:rPr>
              <a:t>hdr.srcRoutes.pop_front(1)</a:t>
            </a:r>
            <a:endParaRPr sz="1800" b="1">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974"/>
        <p:cNvGrpSpPr/>
        <p:nvPr/>
      </p:nvGrpSpPr>
      <p:grpSpPr>
        <a:xfrm>
          <a:off x="0" y="0"/>
          <a:ext cx="0" cy="0"/>
          <a:chOff x="0" y="0"/>
          <a:chExt cx="0" cy="0"/>
        </a:xfrm>
      </p:grpSpPr>
      <p:sp>
        <p:nvSpPr>
          <p:cNvPr id="3975" name="Google Shape;3975;p236"/>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a:p>
        </p:txBody>
      </p:sp>
      <p:sp>
        <p:nvSpPr>
          <p:cNvPr id="3976" name="Google Shape;3976;p23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38"/>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Benefits of Data Plane Programmability</a:t>
            </a:r>
            <a:endParaRPr sz="2700" b="1" i="0" u="none" strike="noStrike" cap="none">
              <a:solidFill>
                <a:schemeClr val="dk1"/>
              </a:solidFill>
              <a:latin typeface="Arial"/>
              <a:ea typeface="Arial"/>
              <a:cs typeface="Arial"/>
              <a:sym typeface="Arial"/>
            </a:endParaRPr>
          </a:p>
        </p:txBody>
      </p:sp>
      <p:sp>
        <p:nvSpPr>
          <p:cNvPr id="1515" name="Google Shape;1515;p138"/>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3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New Features</a:t>
            </a:r>
            <a:r>
              <a:rPr lang="en-US" sz="2100" b="0" i="0" u="none" strike="noStrike" cap="none">
                <a:solidFill>
                  <a:schemeClr val="dk1"/>
                </a:solidFill>
                <a:latin typeface="Arial"/>
                <a:ea typeface="Arial"/>
                <a:cs typeface="Arial"/>
                <a:sym typeface="Arial"/>
              </a:rPr>
              <a:t> – Add new protocols</a:t>
            </a:r>
            <a:endParaRPr sz="2100" b="1" i="0" u="none" strike="noStrike" cap="none">
              <a:solidFill>
                <a:schemeClr val="dk1"/>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Reduce complexity</a:t>
            </a:r>
            <a:r>
              <a:rPr lang="en-US" sz="2100" b="0" i="0" u="none" strike="noStrike" cap="none">
                <a:solidFill>
                  <a:schemeClr val="dk1"/>
                </a:solidFill>
                <a:latin typeface="Arial"/>
                <a:ea typeface="Arial"/>
                <a:cs typeface="Arial"/>
                <a:sym typeface="Arial"/>
              </a:rPr>
              <a:t> – Remove unused protocols</a:t>
            </a:r>
            <a:endParaRPr sz="2100" b="1" i="0" u="none" strike="noStrike" cap="none">
              <a:solidFill>
                <a:schemeClr val="dk1"/>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Efficient use of resources</a:t>
            </a:r>
            <a:r>
              <a:rPr lang="en-US" sz="2100" b="0" i="0" u="none" strike="noStrike" cap="none">
                <a:solidFill>
                  <a:schemeClr val="dk1"/>
                </a:solidFill>
                <a:latin typeface="Arial"/>
                <a:ea typeface="Arial"/>
                <a:cs typeface="Arial"/>
                <a:sym typeface="Arial"/>
              </a:rPr>
              <a:t> – flexible use of tables</a:t>
            </a:r>
            <a:endParaRPr sz="2100" b="1" i="0" u="none" strike="noStrike" cap="none">
              <a:solidFill>
                <a:schemeClr val="dk1"/>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Greater visibility</a:t>
            </a:r>
            <a:r>
              <a:rPr lang="en-US" sz="2100" b="0" i="0" u="none" strike="noStrike" cap="none">
                <a:solidFill>
                  <a:schemeClr val="dk1"/>
                </a:solidFill>
                <a:latin typeface="Arial"/>
                <a:ea typeface="Arial"/>
                <a:cs typeface="Arial"/>
                <a:sym typeface="Arial"/>
              </a:rPr>
              <a:t> – New diagnostic techniques, telemetry, etc.</a:t>
            </a:r>
            <a:endParaRPr sz="2100" b="1" i="0" u="none" strike="noStrike" cap="none">
              <a:solidFill>
                <a:schemeClr val="dk1"/>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SW style development</a:t>
            </a:r>
            <a:r>
              <a:rPr lang="en-US" sz="2100" b="0" i="0" u="none" strike="noStrike" cap="none">
                <a:solidFill>
                  <a:schemeClr val="dk1"/>
                </a:solidFill>
                <a:latin typeface="Arial"/>
                <a:ea typeface="Arial"/>
                <a:cs typeface="Arial"/>
                <a:sym typeface="Arial"/>
              </a:rPr>
              <a:t> – rapid design cycle, fast innovation, fix data plane bugs in the field</a:t>
            </a:r>
            <a:endParaRPr sz="2100" b="1" i="0" u="none" strike="noStrike" cap="none">
              <a:solidFill>
                <a:schemeClr val="dk1"/>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You keep your own ideas</a:t>
            </a:r>
            <a:endParaRPr sz="2100" b="1" i="0" u="none" strike="noStrike" cap="none">
              <a:solidFill>
                <a:schemeClr val="dk1"/>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None/>
            </a:pPr>
            <a:endParaRPr sz="2100" b="0" i="0" u="none" strike="noStrike" cap="none">
              <a:solidFill>
                <a:schemeClr val="dk1"/>
              </a:solidFill>
              <a:latin typeface="Arial"/>
              <a:ea typeface="Arial"/>
              <a:cs typeface="Arial"/>
              <a:sym typeface="Arial"/>
            </a:endParaRPr>
          </a:p>
          <a:p>
            <a:pPr marL="0" marR="0" lvl="0" indent="0" algn="l" rtl="0">
              <a:lnSpc>
                <a:spcPct val="130000"/>
              </a:lnSpc>
              <a:spcBef>
                <a:spcPts val="150"/>
              </a:spcBef>
              <a:spcAft>
                <a:spcPts val="0"/>
              </a:spcAft>
              <a:buClr>
                <a:srgbClr val="3F3151"/>
              </a:buClr>
              <a:buSzPts val="525"/>
              <a:buFont typeface="Merriweather Sans"/>
              <a:buNone/>
            </a:pPr>
            <a:r>
              <a:rPr lang="en-US" sz="2100" b="0" i="1" u="none" strike="noStrike" cap="none">
                <a:solidFill>
                  <a:schemeClr val="dk1"/>
                </a:solidFill>
                <a:latin typeface="Arial"/>
                <a:ea typeface="Arial"/>
                <a:cs typeface="Arial"/>
                <a:sym typeface="Arial"/>
              </a:rPr>
              <a:t>Think programming rather than protocols…</a:t>
            </a:r>
            <a:endParaRPr sz="2100" b="1" i="0" u="none" strike="noStrike" cap="none">
              <a:solidFill>
                <a:schemeClr val="dk1"/>
              </a:solidFill>
              <a:latin typeface="Arial"/>
              <a:ea typeface="Arial"/>
              <a:cs typeface="Arial"/>
              <a:sym typeface="Arial"/>
            </a:endParaRPr>
          </a:p>
        </p:txBody>
      </p:sp>
      <p:sp>
        <p:nvSpPr>
          <p:cNvPr id="1516" name="Google Shape;1516;p13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a:t>
            </a:fld>
            <a:endParaRPr sz="825" b="0" i="0" u="none" strike="noStrike" cap="none">
              <a:solidFill>
                <a:srgbClr val="888888"/>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980"/>
        <p:cNvGrpSpPr/>
        <p:nvPr/>
      </p:nvGrpSpPr>
      <p:grpSpPr>
        <a:xfrm>
          <a:off x="0" y="0"/>
          <a:ext cx="0" cy="0"/>
          <a:chOff x="0" y="0"/>
          <a:chExt cx="0" cy="0"/>
        </a:xfrm>
      </p:grpSpPr>
      <p:sp>
        <p:nvSpPr>
          <p:cNvPr id="3981" name="Google Shape;3981;p237"/>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Calculator</a:t>
            </a:r>
            <a:endParaRPr/>
          </a:p>
        </p:txBody>
      </p:sp>
      <p:sp>
        <p:nvSpPr>
          <p:cNvPr id="3982" name="Google Shape;3982;p237"/>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110</a:t>
            </a:fld>
            <a:endParaRPr/>
          </a:p>
        </p:txBody>
      </p:sp>
      <p:pic>
        <p:nvPicPr>
          <p:cNvPr id="3983" name="Google Shape;3983;p237"/>
          <p:cNvPicPr preferRelativeResize="0"/>
          <p:nvPr/>
        </p:nvPicPr>
        <p:blipFill rotWithShape="1">
          <a:blip r:embed="rId3">
            <a:alphaModFix/>
          </a:blip>
          <a:srcRect/>
          <a:stretch/>
        </p:blipFill>
        <p:spPr>
          <a:xfrm>
            <a:off x="5737706" y="2536935"/>
            <a:ext cx="489681" cy="324012"/>
          </a:xfrm>
          <a:prstGeom prst="rect">
            <a:avLst/>
          </a:prstGeom>
          <a:noFill/>
          <a:ln>
            <a:noFill/>
          </a:ln>
        </p:spPr>
      </p:pic>
      <p:grpSp>
        <p:nvGrpSpPr>
          <p:cNvPr id="3984" name="Google Shape;3984;p237"/>
          <p:cNvGrpSpPr/>
          <p:nvPr/>
        </p:nvGrpSpPr>
        <p:grpSpPr>
          <a:xfrm>
            <a:off x="3255377" y="2565993"/>
            <a:ext cx="532717" cy="191841"/>
            <a:chOff x="12523788" y="-511175"/>
            <a:chExt cx="13454062" cy="4845051"/>
          </a:xfrm>
        </p:grpSpPr>
        <p:sp>
          <p:nvSpPr>
            <p:cNvPr id="3985" name="Google Shape;3985;p237"/>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86" name="Google Shape;3986;p237"/>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87" name="Google Shape;3987;p237"/>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88" name="Google Shape;3988;p237"/>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89" name="Google Shape;3989;p237"/>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90" name="Google Shape;3990;p237"/>
            <p:cNvSpPr/>
            <p:nvPr/>
          </p:nvSpPr>
          <p:spPr>
            <a:xfrm>
              <a:off x="13247688" y="1601788"/>
              <a:ext cx="10782300" cy="1912938"/>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91" name="Google Shape;3991;p237"/>
            <p:cNvSpPr/>
            <p:nvPr/>
          </p:nvSpPr>
          <p:spPr>
            <a:xfrm>
              <a:off x="13247688" y="1601788"/>
              <a:ext cx="5389562" cy="1912938"/>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92" name="Google Shape;3992;p237"/>
            <p:cNvSpPr/>
            <p:nvPr/>
          </p:nvSpPr>
          <p:spPr>
            <a:xfrm>
              <a:off x="13874750" y="2247900"/>
              <a:ext cx="604837" cy="619125"/>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cxnSp>
        <p:nvCxnSpPr>
          <p:cNvPr id="3993" name="Google Shape;3993;p237"/>
          <p:cNvCxnSpPr>
            <a:stCxn id="3992" idx="7"/>
            <a:endCxn id="3986" idx="1"/>
          </p:cNvCxnSpPr>
          <p:nvPr/>
        </p:nvCxnSpPr>
        <p:spPr>
          <a:xfrm rot="10800000" flipH="1">
            <a:off x="3788093" y="2699868"/>
            <a:ext cx="1949700" cy="9000"/>
          </a:xfrm>
          <a:prstGeom prst="straightConnector1">
            <a:avLst/>
          </a:prstGeom>
          <a:noFill/>
          <a:ln w="9525" cap="flat" cmpd="sng">
            <a:solidFill>
              <a:srgbClr val="A5A5A5"/>
            </a:solidFill>
            <a:prstDash val="solid"/>
            <a:round/>
            <a:headEnd type="none" w="sm" len="sm"/>
            <a:tailEnd type="none" w="sm" len="sm"/>
          </a:ln>
        </p:spPr>
      </p:cxnSp>
      <p:sp>
        <p:nvSpPr>
          <p:cNvPr id="3994" name="Google Shape;3994;p237"/>
          <p:cNvSpPr txBox="1"/>
          <p:nvPr/>
        </p:nvSpPr>
        <p:spPr>
          <a:xfrm>
            <a:off x="5835751" y="2813214"/>
            <a:ext cx="327334" cy="2539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050" b="0" i="0" u="none" strike="noStrike" cap="none">
                <a:solidFill>
                  <a:srgbClr val="000000"/>
                </a:solidFill>
                <a:latin typeface="Arial"/>
                <a:ea typeface="Arial"/>
                <a:cs typeface="Arial"/>
                <a:sym typeface="Arial"/>
              </a:rPr>
              <a:t>s1</a:t>
            </a:r>
            <a:endParaRPr/>
          </a:p>
        </p:txBody>
      </p:sp>
      <p:sp>
        <p:nvSpPr>
          <p:cNvPr id="3995" name="Google Shape;3995;p237"/>
          <p:cNvSpPr txBox="1"/>
          <p:nvPr/>
        </p:nvSpPr>
        <p:spPr>
          <a:xfrm>
            <a:off x="3116568" y="2765143"/>
            <a:ext cx="761747" cy="4154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050" b="0" i="0" u="none" strike="noStrike" cap="none">
                <a:solidFill>
                  <a:srgbClr val="000000"/>
                </a:solidFill>
                <a:latin typeface="Arial"/>
                <a:ea typeface="Arial"/>
                <a:cs typeface="Arial"/>
                <a:sym typeface="Arial"/>
              </a:rPr>
              <a:t>h1</a:t>
            </a:r>
            <a:br>
              <a:rPr lang="en-US" sz="1050" b="0" i="0" u="none" strike="noStrike" cap="none">
                <a:solidFill>
                  <a:srgbClr val="000000"/>
                </a:solidFill>
                <a:latin typeface="Arial"/>
                <a:ea typeface="Arial"/>
                <a:cs typeface="Arial"/>
                <a:sym typeface="Arial"/>
              </a:rPr>
            </a:br>
            <a:r>
              <a:rPr lang="en-US" sz="1050" b="0" i="0" u="none" strike="noStrike" cap="none">
                <a:solidFill>
                  <a:srgbClr val="000000"/>
                </a:solidFill>
                <a:latin typeface="Arial"/>
                <a:ea typeface="Arial"/>
                <a:cs typeface="Arial"/>
                <a:sym typeface="Arial"/>
              </a:rPr>
              <a:t>(10.0.1.1)</a:t>
            </a:r>
            <a:endParaRPr/>
          </a:p>
        </p:txBody>
      </p:sp>
      <p:sp>
        <p:nvSpPr>
          <p:cNvPr id="3996" name="Google Shape;3996;p237"/>
          <p:cNvSpPr/>
          <p:nvPr/>
        </p:nvSpPr>
        <p:spPr>
          <a:xfrm>
            <a:off x="3673267" y="2261628"/>
            <a:ext cx="934992" cy="161365"/>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2 + 4 = ? </a:t>
            </a:r>
            <a:endParaRPr/>
          </a:p>
        </p:txBody>
      </p:sp>
      <p:sp>
        <p:nvSpPr>
          <p:cNvPr id="3997" name="Google Shape;3997;p237"/>
          <p:cNvSpPr/>
          <p:nvPr/>
        </p:nvSpPr>
        <p:spPr>
          <a:xfrm>
            <a:off x="5292395" y="2944710"/>
            <a:ext cx="934992" cy="161365"/>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2 + 4 = 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399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001"/>
        <p:cNvGrpSpPr/>
        <p:nvPr/>
      </p:nvGrpSpPr>
      <p:grpSpPr>
        <a:xfrm>
          <a:off x="0" y="0"/>
          <a:ext cx="0" cy="0"/>
          <a:chOff x="0" y="0"/>
          <a:chExt cx="0" cy="0"/>
        </a:xfrm>
      </p:grpSpPr>
      <p:sp>
        <p:nvSpPr>
          <p:cNvPr id="4002" name="Google Shape;4002;p238"/>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Calculator: Packet Format</a:t>
            </a:r>
            <a:endParaRPr/>
          </a:p>
        </p:txBody>
      </p:sp>
      <p:sp>
        <p:nvSpPr>
          <p:cNvPr id="4003" name="Google Shape;4003;p238"/>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111</a:t>
            </a:fld>
            <a:endParaRPr/>
          </a:p>
        </p:txBody>
      </p:sp>
      <p:sp>
        <p:nvSpPr>
          <p:cNvPr id="4004" name="Google Shape;4004;p238"/>
          <p:cNvSpPr/>
          <p:nvPr/>
        </p:nvSpPr>
        <p:spPr>
          <a:xfrm>
            <a:off x="-1" y="880814"/>
            <a:ext cx="8991600" cy="28623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0                1                  2              3</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      P         |       4        |     Version    |     Op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                              Operand A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                              Operand B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                              Result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008"/>
        <p:cNvGrpSpPr/>
        <p:nvPr/>
      </p:nvGrpSpPr>
      <p:grpSpPr>
        <a:xfrm>
          <a:off x="0" y="0"/>
          <a:ext cx="0" cy="0"/>
          <a:chOff x="0" y="0"/>
          <a:chExt cx="0" cy="0"/>
        </a:xfrm>
      </p:grpSpPr>
      <p:sp>
        <p:nvSpPr>
          <p:cNvPr id="4009" name="Google Shape;4009;p239"/>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Table Initializers</a:t>
            </a:r>
            <a:endParaRPr/>
          </a:p>
        </p:txBody>
      </p:sp>
      <p:sp>
        <p:nvSpPr>
          <p:cNvPr id="4010" name="Google Shape;4010;p239"/>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112</a:t>
            </a:fld>
            <a:endParaRPr/>
          </a:p>
        </p:txBody>
      </p:sp>
      <p:sp>
        <p:nvSpPr>
          <p:cNvPr id="4011" name="Google Shape;4011;p239"/>
          <p:cNvSpPr txBox="1">
            <a:spLocks noGrp="1"/>
          </p:cNvSpPr>
          <p:nvPr>
            <p:ph type="body" idx="2"/>
          </p:nvPr>
        </p:nvSpPr>
        <p:spPr>
          <a:xfrm>
            <a:off x="4572000" y="742950"/>
            <a:ext cx="4284134"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50"/>
              <a:buFont typeface="Merriweather Sans"/>
              <a:buNone/>
            </a:pPr>
            <a:r>
              <a:rPr lang="en-US" sz="1800" b="1" i="0" u="none" strike="noStrike" cap="none">
                <a:solidFill>
                  <a:schemeClr val="dk1"/>
                </a:solidFill>
                <a:latin typeface="Arial"/>
                <a:ea typeface="Arial"/>
                <a:cs typeface="Arial"/>
                <a:sym typeface="Arial"/>
              </a:rPr>
              <a:t>Can initialize tables with constant entries</a:t>
            </a:r>
            <a:endParaRPr/>
          </a:p>
          <a:p>
            <a:pPr marL="0" marR="0" lvl="0" indent="0" algn="l" rtl="0">
              <a:lnSpc>
                <a:spcPct val="100000"/>
              </a:lnSpc>
              <a:spcBef>
                <a:spcPts val="0"/>
              </a:spcBef>
              <a:spcAft>
                <a:spcPts val="0"/>
              </a:spcAft>
              <a:buClr>
                <a:schemeClr val="dk1"/>
              </a:buClr>
              <a:buSzPts val="450"/>
              <a:buFont typeface="Merriweather Sans"/>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450"/>
              <a:buFont typeface="Merriweather Sans"/>
              <a:buNone/>
            </a:pPr>
            <a:r>
              <a:rPr lang="en-US" sz="1800" b="1" i="0" u="none" strike="noStrike" cap="none">
                <a:solidFill>
                  <a:schemeClr val="dk1"/>
                </a:solidFill>
                <a:latin typeface="Arial"/>
                <a:ea typeface="Arial"/>
                <a:cs typeface="Arial"/>
                <a:sym typeface="Arial"/>
              </a:rPr>
              <a:t>Must fully specify the value of all action data, including values that are normally supplied by the control-plane </a:t>
            </a:r>
            <a:endParaRPr/>
          </a:p>
          <a:p>
            <a:pPr marL="0" marR="0" lvl="0" indent="0" algn="l" rtl="0">
              <a:lnSpc>
                <a:spcPct val="100000"/>
              </a:lnSpc>
              <a:spcBef>
                <a:spcPts val="0"/>
              </a:spcBef>
              <a:spcAft>
                <a:spcPts val="0"/>
              </a:spcAft>
              <a:buClr>
                <a:schemeClr val="dk1"/>
              </a:buClr>
              <a:buSzPts val="450"/>
              <a:buFont typeface="Merriweather Sans"/>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450"/>
              <a:buFont typeface="Merriweather Sans"/>
              <a:buNone/>
            </a:pPr>
            <a:r>
              <a:rPr lang="en-US" sz="1800" b="1" i="0" u="none" strike="noStrike" cap="none">
                <a:solidFill>
                  <a:schemeClr val="dk1"/>
                </a:solidFill>
                <a:latin typeface="Arial"/>
                <a:ea typeface="Arial"/>
                <a:cs typeface="Arial"/>
                <a:sym typeface="Arial"/>
              </a:rPr>
              <a:t>Hint: for the calculator, use a table that matches on the op-code</a:t>
            </a:r>
            <a:endParaRPr/>
          </a:p>
        </p:txBody>
      </p:sp>
      <p:sp>
        <p:nvSpPr>
          <p:cNvPr id="4012" name="Google Shape;4012;p239"/>
          <p:cNvSpPr txBox="1">
            <a:spLocks noGrp="1"/>
          </p:cNvSpPr>
          <p:nvPr>
            <p:ph type="body" idx="1"/>
          </p:nvPr>
        </p:nvSpPr>
        <p:spPr>
          <a:xfrm>
            <a:off x="152400"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450"/>
              <a:buFont typeface="Merriweather Sans"/>
              <a:buNone/>
            </a:pPr>
            <a:r>
              <a:rPr lang="en-US" sz="1800" b="0" i="0" u="none" strike="noStrike" cap="none">
                <a:solidFill>
                  <a:srgbClr val="0744B8"/>
                </a:solidFill>
                <a:latin typeface="Consolas"/>
                <a:ea typeface="Consolas"/>
                <a:cs typeface="Consolas"/>
                <a:sym typeface="Consolas"/>
              </a:rPr>
              <a:t>table </a:t>
            </a:r>
            <a:r>
              <a:rPr lang="en-US" sz="1800" b="0" i="0" u="none" strike="noStrike" cap="none">
                <a:solidFill>
                  <a:schemeClr val="dk1"/>
                </a:solidFill>
                <a:latin typeface="Consolas"/>
                <a:ea typeface="Consolas"/>
                <a:cs typeface="Consolas"/>
                <a:sym typeface="Consolas"/>
              </a:rPr>
              <a:t>tbl { </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a:t>
            </a:r>
            <a:r>
              <a:rPr lang="en-US" sz="1800" b="0" i="0" u="none" strike="noStrike" cap="none">
                <a:solidFill>
                  <a:srgbClr val="0744B8"/>
                </a:solidFill>
                <a:latin typeface="Consolas"/>
                <a:ea typeface="Consolas"/>
                <a:cs typeface="Consolas"/>
                <a:sym typeface="Consolas"/>
              </a:rPr>
              <a:t>key </a:t>
            </a:r>
            <a:r>
              <a:rPr lang="en-US" sz="1800" b="0" i="0" u="none" strike="noStrike" cap="none">
                <a:solidFill>
                  <a:schemeClr val="dk1"/>
                </a:solidFill>
                <a:latin typeface="Consolas"/>
                <a:ea typeface="Consolas"/>
                <a:cs typeface="Consolas"/>
                <a:sym typeface="Consolas"/>
              </a:rPr>
              <a:t>= { hdr.h.f : exact }</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a:t>
            </a:r>
            <a:r>
              <a:rPr lang="en-US" sz="1800" b="0" i="0" u="none" strike="noStrike" cap="none">
                <a:solidFill>
                  <a:srgbClr val="0744B8"/>
                </a:solidFill>
                <a:latin typeface="Consolas"/>
                <a:ea typeface="Consolas"/>
                <a:cs typeface="Consolas"/>
                <a:sym typeface="Consolas"/>
              </a:rPr>
              <a:t>actions </a:t>
            </a:r>
            <a:r>
              <a:rPr lang="en-US" sz="1800" b="0" i="0" u="none" strike="noStrike" cap="none">
                <a:solidFill>
                  <a:schemeClr val="dk1"/>
                </a:solidFill>
                <a:latin typeface="Consolas"/>
                <a:ea typeface="Consolas"/>
                <a:cs typeface="Consolas"/>
                <a:sym typeface="Consolas"/>
              </a:rPr>
              <a:t>= { a1; a2; a3 }</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a:t>
            </a:r>
            <a:r>
              <a:rPr lang="en-US" sz="1800" b="0" i="0" u="none" strike="noStrike" cap="none">
                <a:solidFill>
                  <a:srgbClr val="0744B8"/>
                </a:solidFill>
                <a:latin typeface="Consolas"/>
                <a:ea typeface="Consolas"/>
                <a:cs typeface="Consolas"/>
                <a:sym typeface="Consolas"/>
              </a:rPr>
              <a:t>entries</a:t>
            </a:r>
            <a:r>
              <a:rPr lang="en-US" sz="1800" b="0" i="0" u="none" strike="noStrike" cap="none">
                <a:solidFill>
                  <a:schemeClr val="dk1"/>
                </a:solidFill>
                <a:latin typeface="Consolas"/>
                <a:ea typeface="Consolas"/>
                <a:cs typeface="Consolas"/>
                <a:sym typeface="Consolas"/>
              </a:rPr>
              <a:t> = {</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 0x01 } : a1(1);</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 0x02 } : a1(2);</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 _ } : NoAction();</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016"/>
        <p:cNvGrpSpPr/>
        <p:nvPr/>
      </p:nvGrpSpPr>
      <p:grpSpPr>
        <a:xfrm>
          <a:off x="0" y="0"/>
          <a:ext cx="0" cy="0"/>
          <a:chOff x="0" y="0"/>
          <a:chExt cx="0" cy="0"/>
        </a:xfrm>
      </p:grpSpPr>
      <p:sp>
        <p:nvSpPr>
          <p:cNvPr id="4017" name="Google Shape;4017;p240"/>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a:p>
        </p:txBody>
      </p:sp>
      <p:sp>
        <p:nvSpPr>
          <p:cNvPr id="4018" name="Google Shape;4018;p24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241"/>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Simple Load Balancing</a:t>
            </a:r>
            <a:endParaRPr/>
          </a:p>
        </p:txBody>
      </p:sp>
      <p:sp>
        <p:nvSpPr>
          <p:cNvPr id="4024" name="Google Shape;4024;p241"/>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114</a:t>
            </a:fld>
            <a:endParaRPr/>
          </a:p>
        </p:txBody>
      </p:sp>
      <p:cxnSp>
        <p:nvCxnSpPr>
          <p:cNvPr id="4025" name="Google Shape;4025;p241"/>
          <p:cNvCxnSpPr/>
          <p:nvPr/>
        </p:nvCxnSpPr>
        <p:spPr>
          <a:xfrm>
            <a:off x="2972863" y="1818548"/>
            <a:ext cx="3260736" cy="0"/>
          </a:xfrm>
          <a:prstGeom prst="straightConnector1">
            <a:avLst/>
          </a:prstGeom>
          <a:noFill/>
          <a:ln w="9525" cap="flat" cmpd="sng">
            <a:solidFill>
              <a:srgbClr val="A5A5A5"/>
            </a:solidFill>
            <a:prstDash val="solid"/>
            <a:round/>
            <a:headEnd type="none" w="sm" len="sm"/>
            <a:tailEnd type="none" w="sm" len="sm"/>
          </a:ln>
        </p:spPr>
      </p:cxnSp>
      <p:pic>
        <p:nvPicPr>
          <p:cNvPr id="4026" name="Google Shape;4026;p241"/>
          <p:cNvPicPr preferRelativeResize="0"/>
          <p:nvPr/>
        </p:nvPicPr>
        <p:blipFill rotWithShape="1">
          <a:blip r:embed="rId3">
            <a:alphaModFix/>
          </a:blip>
          <a:srcRect/>
          <a:stretch/>
        </p:blipFill>
        <p:spPr>
          <a:xfrm>
            <a:off x="2319955" y="1601456"/>
            <a:ext cx="652908" cy="432016"/>
          </a:xfrm>
          <a:prstGeom prst="rect">
            <a:avLst/>
          </a:prstGeom>
          <a:noFill/>
          <a:ln>
            <a:noFill/>
          </a:ln>
        </p:spPr>
      </p:pic>
      <p:pic>
        <p:nvPicPr>
          <p:cNvPr id="4027" name="Google Shape;4027;p241"/>
          <p:cNvPicPr preferRelativeResize="0"/>
          <p:nvPr/>
        </p:nvPicPr>
        <p:blipFill rotWithShape="1">
          <a:blip r:embed="rId3">
            <a:alphaModFix/>
          </a:blip>
          <a:srcRect/>
          <a:stretch/>
        </p:blipFill>
        <p:spPr>
          <a:xfrm>
            <a:off x="6233599" y="1601456"/>
            <a:ext cx="652908" cy="432016"/>
          </a:xfrm>
          <a:prstGeom prst="rect">
            <a:avLst/>
          </a:prstGeom>
          <a:noFill/>
          <a:ln>
            <a:noFill/>
          </a:ln>
        </p:spPr>
      </p:pic>
      <p:pic>
        <p:nvPicPr>
          <p:cNvPr id="4028" name="Google Shape;4028;p241"/>
          <p:cNvPicPr preferRelativeResize="0"/>
          <p:nvPr/>
        </p:nvPicPr>
        <p:blipFill rotWithShape="1">
          <a:blip r:embed="rId3">
            <a:alphaModFix/>
          </a:blip>
          <a:srcRect/>
          <a:stretch/>
        </p:blipFill>
        <p:spPr>
          <a:xfrm>
            <a:off x="4276777" y="3213449"/>
            <a:ext cx="652908" cy="432016"/>
          </a:xfrm>
          <a:prstGeom prst="rect">
            <a:avLst/>
          </a:prstGeom>
          <a:noFill/>
          <a:ln>
            <a:noFill/>
          </a:ln>
        </p:spPr>
      </p:pic>
      <p:cxnSp>
        <p:nvCxnSpPr>
          <p:cNvPr id="4029" name="Google Shape;4029;p241"/>
          <p:cNvCxnSpPr/>
          <p:nvPr/>
        </p:nvCxnSpPr>
        <p:spPr>
          <a:xfrm rot="10800000" flipH="1">
            <a:off x="4929685" y="2035640"/>
            <a:ext cx="1630368" cy="1394901"/>
          </a:xfrm>
          <a:prstGeom prst="straightConnector1">
            <a:avLst/>
          </a:prstGeom>
          <a:noFill/>
          <a:ln w="9525" cap="flat" cmpd="sng">
            <a:solidFill>
              <a:srgbClr val="A5A5A5"/>
            </a:solidFill>
            <a:prstDash val="solid"/>
            <a:round/>
            <a:headEnd type="none" w="sm" len="sm"/>
            <a:tailEnd type="none" w="sm" len="sm"/>
          </a:ln>
        </p:spPr>
      </p:cxnSp>
      <p:cxnSp>
        <p:nvCxnSpPr>
          <p:cNvPr id="4030" name="Google Shape;4030;p241"/>
          <p:cNvCxnSpPr/>
          <p:nvPr/>
        </p:nvCxnSpPr>
        <p:spPr>
          <a:xfrm>
            <a:off x="2646409" y="2035640"/>
            <a:ext cx="1630368" cy="1394901"/>
          </a:xfrm>
          <a:prstGeom prst="straightConnector1">
            <a:avLst/>
          </a:prstGeom>
          <a:noFill/>
          <a:ln w="9525" cap="flat" cmpd="sng">
            <a:solidFill>
              <a:srgbClr val="A5A5A5"/>
            </a:solidFill>
            <a:prstDash val="solid"/>
            <a:round/>
            <a:headEnd type="none" w="sm" len="sm"/>
            <a:tailEnd type="none" w="sm" len="sm"/>
          </a:ln>
        </p:spPr>
      </p:cxnSp>
      <p:grpSp>
        <p:nvGrpSpPr>
          <p:cNvPr id="4031" name="Google Shape;4031;p241"/>
          <p:cNvGrpSpPr/>
          <p:nvPr/>
        </p:nvGrpSpPr>
        <p:grpSpPr>
          <a:xfrm>
            <a:off x="822239" y="1292451"/>
            <a:ext cx="710289" cy="255788"/>
            <a:chOff x="12523788" y="-511175"/>
            <a:chExt cx="13454062" cy="4845051"/>
          </a:xfrm>
        </p:grpSpPr>
        <p:sp>
          <p:nvSpPr>
            <p:cNvPr id="4032" name="Google Shape;4032;p241"/>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3" name="Google Shape;4033;p241"/>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4" name="Google Shape;4034;p241"/>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5" name="Google Shape;4035;p241"/>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6" name="Google Shape;4036;p241"/>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7" name="Google Shape;4037;p241"/>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8" name="Google Shape;4038;p241"/>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9" name="Google Shape;4039;p241"/>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4040" name="Google Shape;4040;p241"/>
          <p:cNvGrpSpPr/>
          <p:nvPr/>
        </p:nvGrpSpPr>
        <p:grpSpPr>
          <a:xfrm>
            <a:off x="4248086" y="4059647"/>
            <a:ext cx="710289" cy="255788"/>
            <a:chOff x="12523788" y="-511175"/>
            <a:chExt cx="13454062" cy="4845051"/>
          </a:xfrm>
        </p:grpSpPr>
        <p:sp>
          <p:nvSpPr>
            <p:cNvPr id="4041" name="Google Shape;4041;p241"/>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2" name="Google Shape;4042;p241"/>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3" name="Google Shape;4043;p241"/>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4" name="Google Shape;4044;p241"/>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5" name="Google Shape;4045;p241"/>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6" name="Google Shape;4046;p241"/>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7" name="Google Shape;4047;p241"/>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8" name="Google Shape;4048;p241"/>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4049" name="Google Shape;4049;p241"/>
          <p:cNvGrpSpPr/>
          <p:nvPr/>
        </p:nvGrpSpPr>
        <p:grpSpPr>
          <a:xfrm>
            <a:off x="7535887" y="1259891"/>
            <a:ext cx="710289" cy="255788"/>
            <a:chOff x="12523788" y="-511175"/>
            <a:chExt cx="13454062" cy="4845051"/>
          </a:xfrm>
        </p:grpSpPr>
        <p:sp>
          <p:nvSpPr>
            <p:cNvPr id="4050" name="Google Shape;4050;p241"/>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1" name="Google Shape;4051;p241"/>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2" name="Google Shape;4052;p241"/>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3" name="Google Shape;4053;p241"/>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4" name="Google Shape;4054;p241"/>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5" name="Google Shape;4055;p241"/>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6" name="Google Shape;4056;p241"/>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7" name="Google Shape;4057;p241"/>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cxnSp>
        <p:nvCxnSpPr>
          <p:cNvPr id="4058" name="Google Shape;4058;p241"/>
          <p:cNvCxnSpPr>
            <a:stCxn id="4047" idx="7"/>
            <a:endCxn id="4030" idx="1"/>
          </p:cNvCxnSpPr>
          <p:nvPr/>
        </p:nvCxnSpPr>
        <p:spPr>
          <a:xfrm>
            <a:off x="1532528" y="1482951"/>
            <a:ext cx="787500" cy="335700"/>
          </a:xfrm>
          <a:prstGeom prst="straightConnector1">
            <a:avLst/>
          </a:prstGeom>
          <a:noFill/>
          <a:ln w="9525" cap="flat" cmpd="sng">
            <a:solidFill>
              <a:srgbClr val="A5A5A5"/>
            </a:solidFill>
            <a:prstDash val="solid"/>
            <a:round/>
            <a:headEnd type="none" w="sm" len="sm"/>
            <a:tailEnd type="none" w="sm" len="sm"/>
          </a:ln>
        </p:spPr>
      </p:cxnSp>
      <p:cxnSp>
        <p:nvCxnSpPr>
          <p:cNvPr id="4059" name="Google Shape;4059;p241"/>
          <p:cNvCxnSpPr/>
          <p:nvPr/>
        </p:nvCxnSpPr>
        <p:spPr>
          <a:xfrm flipH="1">
            <a:off x="6886507" y="1515679"/>
            <a:ext cx="649380" cy="302869"/>
          </a:xfrm>
          <a:prstGeom prst="straightConnector1">
            <a:avLst/>
          </a:prstGeom>
          <a:noFill/>
          <a:ln w="9525" cap="flat" cmpd="sng">
            <a:solidFill>
              <a:srgbClr val="A5A5A5"/>
            </a:solidFill>
            <a:prstDash val="solid"/>
            <a:round/>
            <a:headEnd type="none" w="sm" len="sm"/>
            <a:tailEnd type="none" w="sm" len="sm"/>
          </a:ln>
        </p:spPr>
      </p:cxnSp>
      <p:cxnSp>
        <p:nvCxnSpPr>
          <p:cNvPr id="4060" name="Google Shape;4060;p241"/>
          <p:cNvCxnSpPr>
            <a:stCxn id="4034" idx="2"/>
          </p:cNvCxnSpPr>
          <p:nvPr/>
        </p:nvCxnSpPr>
        <p:spPr>
          <a:xfrm>
            <a:off x="4603231" y="3647633"/>
            <a:ext cx="0" cy="411900"/>
          </a:xfrm>
          <a:prstGeom prst="straightConnector1">
            <a:avLst/>
          </a:prstGeom>
          <a:noFill/>
          <a:ln w="9525" cap="flat" cmpd="sng">
            <a:solidFill>
              <a:srgbClr val="A5A5A5"/>
            </a:solidFill>
            <a:prstDash val="solid"/>
            <a:round/>
            <a:headEnd type="none" w="sm" len="sm"/>
            <a:tailEnd type="none" w="sm" len="sm"/>
          </a:ln>
        </p:spPr>
      </p:cxnSp>
      <p:sp>
        <p:nvSpPr>
          <p:cNvPr id="4061" name="Google Shape;4061;p241"/>
          <p:cNvSpPr txBox="1"/>
          <p:nvPr/>
        </p:nvSpPr>
        <p:spPr>
          <a:xfrm>
            <a:off x="2254955" y="1948149"/>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s1</a:t>
            </a:r>
            <a:endParaRPr/>
          </a:p>
        </p:txBody>
      </p:sp>
      <p:sp>
        <p:nvSpPr>
          <p:cNvPr id="4062" name="Google Shape;4062;p241"/>
          <p:cNvSpPr txBox="1"/>
          <p:nvPr/>
        </p:nvSpPr>
        <p:spPr>
          <a:xfrm>
            <a:off x="635407" y="1563097"/>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a:t>
            </a:r>
            <a:endParaRPr/>
          </a:p>
        </p:txBody>
      </p:sp>
      <p:sp>
        <p:nvSpPr>
          <p:cNvPr id="4063" name="Google Shape;4063;p241"/>
          <p:cNvSpPr txBox="1"/>
          <p:nvPr/>
        </p:nvSpPr>
        <p:spPr>
          <a:xfrm>
            <a:off x="4730381" y="3495393"/>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s3</a:t>
            </a:r>
            <a:endParaRPr/>
          </a:p>
        </p:txBody>
      </p:sp>
      <p:sp>
        <p:nvSpPr>
          <p:cNvPr id="4064" name="Google Shape;4064;p241"/>
          <p:cNvSpPr txBox="1"/>
          <p:nvPr/>
        </p:nvSpPr>
        <p:spPr>
          <a:xfrm>
            <a:off x="6632898" y="1970436"/>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s2</a:t>
            </a:r>
            <a:endParaRPr/>
          </a:p>
        </p:txBody>
      </p:sp>
      <p:sp>
        <p:nvSpPr>
          <p:cNvPr id="4065" name="Google Shape;4065;p241"/>
          <p:cNvSpPr txBox="1"/>
          <p:nvPr/>
        </p:nvSpPr>
        <p:spPr>
          <a:xfrm>
            <a:off x="4061215" y="4318485"/>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h3</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(10.0.3.3)</a:t>
            </a:r>
            <a:endParaRPr/>
          </a:p>
        </p:txBody>
      </p:sp>
      <p:sp>
        <p:nvSpPr>
          <p:cNvPr id="4066" name="Google Shape;4066;p241"/>
          <p:cNvSpPr txBox="1"/>
          <p:nvPr/>
        </p:nvSpPr>
        <p:spPr>
          <a:xfrm>
            <a:off x="7349058" y="1572824"/>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a:t>
            </a:r>
            <a:endParaRPr/>
          </a:p>
        </p:txBody>
      </p:sp>
      <p:sp>
        <p:nvSpPr>
          <p:cNvPr id="4067" name="Google Shape;4067;p241"/>
          <p:cNvSpPr txBox="1"/>
          <p:nvPr/>
        </p:nvSpPr>
        <p:spPr>
          <a:xfrm>
            <a:off x="5907145" y="2914997"/>
            <a:ext cx="208993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350"/>
              <a:buFont typeface="Arial"/>
              <a:buNone/>
            </a:pPr>
            <a:r>
              <a:rPr lang="en-US" sz="1400" b="0" i="0" u="none" strike="noStrike" cap="none">
                <a:solidFill>
                  <a:schemeClr val="accent1"/>
                </a:solidFill>
                <a:latin typeface="Arial"/>
                <a:ea typeface="Arial"/>
                <a:cs typeface="Arial"/>
                <a:sym typeface="Arial"/>
              </a:rPr>
              <a:t>Virtual IP (10.0.0.1)</a:t>
            </a:r>
            <a:endParaRPr/>
          </a:p>
          <a:p>
            <a:pPr marL="0" marR="0" lvl="0" indent="0" algn="ctr" rtl="0">
              <a:lnSpc>
                <a:spcPct val="100000"/>
              </a:lnSpc>
              <a:spcBef>
                <a:spcPts val="0"/>
              </a:spcBef>
              <a:spcAft>
                <a:spcPts val="0"/>
              </a:spcAft>
              <a:buClr>
                <a:schemeClr val="accent1"/>
              </a:buClr>
              <a:buSzPts val="350"/>
              <a:buFont typeface="Arial"/>
              <a:buNone/>
            </a:pPr>
            <a:r>
              <a:rPr lang="en-US" sz="1400" b="0" i="0" u="none" strike="noStrike" cap="none">
                <a:solidFill>
                  <a:schemeClr val="accent1"/>
                </a:solidFill>
                <a:latin typeface="Arial"/>
                <a:ea typeface="Arial"/>
                <a:cs typeface="Arial"/>
                <a:sym typeface="Arial"/>
              </a:rPr>
              <a:t>shared by h2 and h3</a:t>
            </a:r>
            <a:endParaRPr/>
          </a:p>
        </p:txBody>
      </p:sp>
      <p:cxnSp>
        <p:nvCxnSpPr>
          <p:cNvPr id="4068" name="Google Shape;4068;p241"/>
          <p:cNvCxnSpPr/>
          <p:nvPr/>
        </p:nvCxnSpPr>
        <p:spPr>
          <a:xfrm flipH="1">
            <a:off x="5172518" y="3647632"/>
            <a:ext cx="1351691" cy="1016526"/>
          </a:xfrm>
          <a:prstGeom prst="straightConnector1">
            <a:avLst/>
          </a:prstGeom>
          <a:noFill/>
          <a:ln w="19050" cap="flat" cmpd="sng">
            <a:solidFill>
              <a:srgbClr val="4A7DBA"/>
            </a:solidFill>
            <a:prstDash val="dash"/>
            <a:round/>
            <a:headEnd type="none" w="sm" len="sm"/>
            <a:tailEnd type="triangle" w="lg" len="lg"/>
          </a:ln>
        </p:spPr>
      </p:cxnSp>
      <p:cxnSp>
        <p:nvCxnSpPr>
          <p:cNvPr id="4069" name="Google Shape;4069;p241"/>
          <p:cNvCxnSpPr/>
          <p:nvPr/>
        </p:nvCxnSpPr>
        <p:spPr>
          <a:xfrm rot="10800000" flipH="1">
            <a:off x="7345363" y="2219156"/>
            <a:ext cx="371008" cy="669766"/>
          </a:xfrm>
          <a:prstGeom prst="straightConnector1">
            <a:avLst/>
          </a:prstGeom>
          <a:noFill/>
          <a:ln w="19050" cap="flat" cmpd="sng">
            <a:solidFill>
              <a:srgbClr val="4A7DBA"/>
            </a:solidFill>
            <a:prstDash val="dash"/>
            <a:round/>
            <a:headEnd type="none" w="sm" len="sm"/>
            <a:tailEnd type="triangle" w="lg" len="lg"/>
          </a:ln>
        </p:spPr>
      </p:cxnSp>
      <p:sp>
        <p:nvSpPr>
          <p:cNvPr id="4070" name="Google Shape;4070;p241"/>
          <p:cNvSpPr/>
          <p:nvPr/>
        </p:nvSpPr>
        <p:spPr>
          <a:xfrm>
            <a:off x="867814" y="883689"/>
            <a:ext cx="1425683" cy="290323"/>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50"/>
              <a:buFont typeface="Arial"/>
              <a:buNone/>
            </a:pPr>
            <a:r>
              <a:rPr lang="en-US" sz="1400" b="0" i="0" u="none" strike="noStrike" cap="none">
                <a:solidFill>
                  <a:schemeClr val="dk1"/>
                </a:solidFill>
                <a:latin typeface="Arial"/>
                <a:ea typeface="Arial"/>
                <a:cs typeface="Arial"/>
                <a:sym typeface="Arial"/>
              </a:rPr>
              <a:t>h1 → 10.0.0.1</a:t>
            </a:r>
            <a:endParaRPr/>
          </a:p>
        </p:txBody>
      </p:sp>
      <p:sp>
        <p:nvSpPr>
          <p:cNvPr id="4071" name="Google Shape;4071;p241"/>
          <p:cNvSpPr/>
          <p:nvPr/>
        </p:nvSpPr>
        <p:spPr>
          <a:xfrm>
            <a:off x="1607395" y="1418897"/>
            <a:ext cx="5932449" cy="345694"/>
          </a:xfrm>
          <a:custGeom>
            <a:avLst/>
            <a:gdLst/>
            <a:ahLst/>
            <a:cxnLst/>
            <a:rect l="l" t="t" r="r" b="b"/>
            <a:pathLst>
              <a:path w="120000" h="120000" extrusionOk="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2" name="Google Shape;4072;p241"/>
          <p:cNvSpPr/>
          <p:nvPr/>
        </p:nvSpPr>
        <p:spPr>
          <a:xfrm>
            <a:off x="1518715" y="1600866"/>
            <a:ext cx="2994212" cy="2438400"/>
          </a:xfrm>
          <a:custGeom>
            <a:avLst/>
            <a:gdLst/>
            <a:ahLst/>
            <a:cxnLst/>
            <a:rect l="l" t="t" r="r" b="b"/>
            <a:pathLst>
              <a:path w="120000" h="120000" extrusionOk="0">
                <a:moveTo>
                  <a:pt x="0" y="0"/>
                </a:moveTo>
                <a:cubicBezTo>
                  <a:pt x="11886" y="3676"/>
                  <a:pt x="23772" y="7352"/>
                  <a:pt x="38443" y="18970"/>
                </a:cubicBezTo>
                <a:cubicBezTo>
                  <a:pt x="53113" y="30588"/>
                  <a:pt x="75628" y="56617"/>
                  <a:pt x="88023" y="69705"/>
                </a:cubicBezTo>
                <a:cubicBezTo>
                  <a:pt x="100419" y="82794"/>
                  <a:pt x="107485" y="89117"/>
                  <a:pt x="112814" y="97500"/>
                </a:cubicBezTo>
                <a:cubicBezTo>
                  <a:pt x="118143" y="105882"/>
                  <a:pt x="120000" y="120000"/>
                  <a:pt x="120000" y="120000"/>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71"/>
                                        </p:tgtEl>
                                        <p:attrNameLst>
                                          <p:attrName>style.visibility</p:attrName>
                                        </p:attrNameLst>
                                      </p:cBhvr>
                                      <p:to>
                                        <p:strVal val="visible"/>
                                      </p:to>
                                    </p:set>
                                    <p:animEffect transition="in" filter="fade">
                                      <p:cBhvr>
                                        <p:cTn id="11" dur="500"/>
                                        <p:tgtEl>
                                          <p:spTgt spid="407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072"/>
                                        </p:tgtEl>
                                        <p:attrNameLst>
                                          <p:attrName>style.visibility</p:attrName>
                                        </p:attrNameLst>
                                      </p:cBhvr>
                                      <p:to>
                                        <p:strVal val="visible"/>
                                      </p:to>
                                    </p:set>
                                    <p:animEffect transition="in" filter="fade">
                                      <p:cBhvr>
                                        <p:cTn id="16" dur="500"/>
                                        <p:tgtEl>
                                          <p:spTgt spid="4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076"/>
        <p:cNvGrpSpPr/>
        <p:nvPr/>
      </p:nvGrpSpPr>
      <p:grpSpPr>
        <a:xfrm>
          <a:off x="0" y="0"/>
          <a:ext cx="0" cy="0"/>
          <a:chOff x="0" y="0"/>
          <a:chExt cx="0" cy="0"/>
        </a:xfrm>
      </p:grpSpPr>
      <p:sp>
        <p:nvSpPr>
          <p:cNvPr id="4077" name="Google Shape;4077;p242"/>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Hashing (V1Model)</a:t>
            </a:r>
            <a:endParaRPr/>
          </a:p>
        </p:txBody>
      </p:sp>
      <p:sp>
        <p:nvSpPr>
          <p:cNvPr id="4078" name="Google Shape;4078;p242"/>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115</a:t>
            </a:fld>
            <a:endParaRPr/>
          </a:p>
        </p:txBody>
      </p:sp>
      <p:sp>
        <p:nvSpPr>
          <p:cNvPr id="4079" name="Google Shape;4079;p242"/>
          <p:cNvSpPr txBox="1">
            <a:spLocks noGrp="1"/>
          </p:cNvSpPr>
          <p:nvPr>
            <p:ph type="body" idx="2"/>
          </p:nvPr>
        </p:nvSpPr>
        <p:spPr>
          <a:xfrm>
            <a:off x="4572000" y="742950"/>
            <a:ext cx="4284134"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0"/>
              <a:buFont typeface="Merriweather Sans"/>
              <a:buNone/>
            </a:pPr>
            <a:r>
              <a:rPr lang="en-US" sz="2400" b="1" i="0" u="none" strike="noStrike" cap="none">
                <a:solidFill>
                  <a:schemeClr val="dk1"/>
                </a:solidFill>
                <a:latin typeface="Arial"/>
                <a:ea typeface="Arial"/>
                <a:cs typeface="Arial"/>
                <a:sym typeface="Arial"/>
              </a:rPr>
              <a:t>Computes the hash of </a:t>
            </a:r>
            <a:r>
              <a:rPr lang="en-US" sz="2400" b="0" i="0" u="none" strike="noStrike" cap="none">
                <a:solidFill>
                  <a:schemeClr val="dk1"/>
                </a:solidFill>
                <a:latin typeface="Consolas"/>
                <a:ea typeface="Consolas"/>
                <a:cs typeface="Consolas"/>
                <a:sym typeface="Consolas"/>
              </a:rPr>
              <a:t>data</a:t>
            </a:r>
            <a:r>
              <a:rPr lang="en-US" sz="2400" b="1" i="0" u="none" strike="noStrike" cap="none">
                <a:solidFill>
                  <a:schemeClr val="dk1"/>
                </a:solidFill>
                <a:latin typeface="Arial"/>
                <a:ea typeface="Arial"/>
                <a:cs typeface="Arial"/>
                <a:sym typeface="Arial"/>
              </a:rPr>
              <a:t> (using </a:t>
            </a:r>
            <a:r>
              <a:rPr lang="en-US" sz="2400" b="0" i="0" u="none" strike="noStrike" cap="none">
                <a:solidFill>
                  <a:schemeClr val="dk1"/>
                </a:solidFill>
                <a:latin typeface="Consolas"/>
                <a:ea typeface="Consolas"/>
                <a:cs typeface="Consolas"/>
                <a:sym typeface="Consolas"/>
              </a:rPr>
              <a:t>algo</a:t>
            </a:r>
            <a:r>
              <a:rPr lang="en-US" sz="2400" b="1" i="0" u="none" strike="noStrike" cap="none">
                <a:solidFill>
                  <a:schemeClr val="dk1"/>
                </a:solidFill>
                <a:latin typeface="Arial"/>
                <a:ea typeface="Arial"/>
                <a:cs typeface="Arial"/>
                <a:sym typeface="Arial"/>
              </a:rPr>
              <a:t>) modulo </a:t>
            </a:r>
            <a:r>
              <a:rPr lang="en-US" sz="2400" b="0" i="0" u="none" strike="noStrike" cap="none">
                <a:solidFill>
                  <a:schemeClr val="dk1"/>
                </a:solidFill>
                <a:latin typeface="Consolas"/>
                <a:ea typeface="Consolas"/>
                <a:cs typeface="Consolas"/>
                <a:sym typeface="Consolas"/>
              </a:rPr>
              <a:t>max</a:t>
            </a:r>
            <a:r>
              <a:rPr lang="en-US" sz="2400" b="1" i="0" u="none" strike="noStrike" cap="none">
                <a:solidFill>
                  <a:schemeClr val="dk1"/>
                </a:solidFill>
                <a:latin typeface="Arial"/>
                <a:ea typeface="Arial"/>
                <a:cs typeface="Arial"/>
                <a:sym typeface="Arial"/>
              </a:rPr>
              <a:t> and adds it to </a:t>
            </a:r>
            <a:r>
              <a:rPr lang="en-US" sz="2400" b="0" i="0" u="none" strike="noStrike" cap="none">
                <a:solidFill>
                  <a:schemeClr val="dk1"/>
                </a:solidFill>
                <a:latin typeface="Consolas"/>
                <a:ea typeface="Consolas"/>
                <a:cs typeface="Consolas"/>
                <a:sym typeface="Consolas"/>
              </a:rPr>
              <a:t>base</a:t>
            </a:r>
            <a:endParaRPr/>
          </a:p>
          <a:p>
            <a:pPr marL="0" marR="0" lvl="0" indent="0" algn="l" rtl="0">
              <a:lnSpc>
                <a:spcPct val="100000"/>
              </a:lnSpc>
              <a:spcBef>
                <a:spcPts val="0"/>
              </a:spcBef>
              <a:spcAft>
                <a:spcPts val="0"/>
              </a:spcAft>
              <a:buClr>
                <a:schemeClr val="dk1"/>
              </a:buClr>
              <a:buSzPts val="600"/>
              <a:buFont typeface="Merriweather Sans"/>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600"/>
              <a:buFont typeface="Merriweather Sans"/>
              <a:buNone/>
            </a:pPr>
            <a:r>
              <a:rPr lang="en-US" sz="2400" b="1" i="0" u="none" strike="noStrike" cap="none">
                <a:solidFill>
                  <a:schemeClr val="dk1"/>
                </a:solidFill>
                <a:latin typeface="Arial"/>
                <a:ea typeface="Arial"/>
                <a:cs typeface="Arial"/>
                <a:sym typeface="Arial"/>
              </a:rPr>
              <a:t>Uses type variables (like C++ templates / Java Generics) to allow hashing primitive to be used with many different types.</a:t>
            </a:r>
            <a:endParaRPr/>
          </a:p>
        </p:txBody>
      </p:sp>
      <p:sp>
        <p:nvSpPr>
          <p:cNvPr id="4080" name="Google Shape;4080;p242"/>
          <p:cNvSpPr txBox="1">
            <a:spLocks noGrp="1"/>
          </p:cNvSpPr>
          <p:nvPr>
            <p:ph type="body" idx="1"/>
          </p:nvPr>
        </p:nvSpPr>
        <p:spPr>
          <a:xfrm>
            <a:off x="154898"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enum </a:t>
            </a:r>
            <a:r>
              <a:rPr lang="en-US" sz="1400" b="0" i="0" u="none" strike="noStrike" cap="none">
                <a:solidFill>
                  <a:schemeClr val="dk1"/>
                </a:solidFill>
                <a:latin typeface="Consolas"/>
                <a:ea typeface="Consolas"/>
                <a:cs typeface="Consolas"/>
                <a:sym typeface="Consolas"/>
              </a:rPr>
              <a:t>HashAlgorithm {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csum16,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xor16,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crc32,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crc32_custom,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crc16,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crc16_custom,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random,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identity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extern </a:t>
            </a:r>
            <a:r>
              <a:rPr lang="en-US" sz="1400" b="0" i="0" u="none" strike="noStrike" cap="none">
                <a:solidFill>
                  <a:schemeClr val="dk1"/>
                </a:solidFill>
                <a:latin typeface="Consolas"/>
                <a:ea typeface="Consolas"/>
                <a:cs typeface="Consolas"/>
                <a:sym typeface="Consolas"/>
              </a:rPr>
              <a:t>void hash&lt;O, T, D, M&gt;(</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out</a:t>
            </a:r>
            <a:r>
              <a:rPr lang="en-US" sz="1400" b="0" i="0" u="none" strike="noStrike" cap="none">
                <a:solidFill>
                  <a:schemeClr val="dk1"/>
                </a:solidFill>
                <a:latin typeface="Consolas"/>
                <a:ea typeface="Consolas"/>
                <a:cs typeface="Consolas"/>
                <a:sym typeface="Consolas"/>
              </a:rPr>
              <a:t> O result,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a:t>
            </a:r>
            <a:r>
              <a:rPr lang="en-US" sz="1400" b="0" i="0" u="none" strike="noStrike" cap="none">
                <a:solidFill>
                  <a:schemeClr val="dk1"/>
                </a:solidFill>
                <a:latin typeface="Consolas"/>
                <a:ea typeface="Consolas"/>
                <a:cs typeface="Consolas"/>
                <a:sym typeface="Consolas"/>
              </a:rPr>
              <a:t> HashAlgorithm algo,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a:t>
            </a:r>
            <a:r>
              <a:rPr lang="en-US" sz="1400" b="0" i="0" u="none" strike="noStrike" cap="none">
                <a:solidFill>
                  <a:schemeClr val="dk1"/>
                </a:solidFill>
                <a:latin typeface="Consolas"/>
                <a:ea typeface="Consolas"/>
                <a:cs typeface="Consolas"/>
                <a:sym typeface="Consolas"/>
              </a:rPr>
              <a:t> T base,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a:t>
            </a:r>
            <a:r>
              <a:rPr lang="en-US" sz="1400" b="0" i="0" u="none" strike="noStrike" cap="none">
                <a:solidFill>
                  <a:schemeClr val="dk1"/>
                </a:solidFill>
                <a:latin typeface="Consolas"/>
                <a:ea typeface="Consolas"/>
                <a:cs typeface="Consolas"/>
                <a:sym typeface="Consolas"/>
              </a:rPr>
              <a:t> D data,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a:t>
            </a:r>
            <a:r>
              <a:rPr lang="en-US" sz="1400" b="0" i="0" u="none" strike="noStrike" cap="none">
                <a:solidFill>
                  <a:schemeClr val="dk1"/>
                </a:solidFill>
                <a:latin typeface="Consolas"/>
                <a:ea typeface="Consolas"/>
                <a:cs typeface="Consolas"/>
                <a:sym typeface="Consolas"/>
              </a:rPr>
              <a:t> M max);</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084"/>
        <p:cNvGrpSpPr/>
        <p:nvPr/>
      </p:nvGrpSpPr>
      <p:grpSpPr>
        <a:xfrm>
          <a:off x="0" y="0"/>
          <a:ext cx="0" cy="0"/>
          <a:chOff x="0" y="0"/>
          <a:chExt cx="0" cy="0"/>
        </a:xfrm>
      </p:grpSpPr>
      <p:sp>
        <p:nvSpPr>
          <p:cNvPr id="4085" name="Google Shape;4085;p243"/>
          <p:cNvSpPr txBox="1">
            <a:spLocks noGrp="1"/>
          </p:cNvSpPr>
          <p:nvPr>
            <p:ph type="title"/>
          </p:nvPr>
        </p:nvSpPr>
        <p:spPr>
          <a:xfrm>
            <a:off x="1617132" y="590550"/>
            <a:ext cx="7247466" cy="939799"/>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Wrapping up &amp; Next Steps</a:t>
            </a:r>
            <a:endParaRPr/>
          </a:p>
        </p:txBody>
      </p:sp>
      <p:sp>
        <p:nvSpPr>
          <p:cNvPr id="4086" name="Google Shape;4086;p24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244"/>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Why 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a:t>
            </a:r>
            <a:endParaRPr/>
          </a:p>
        </p:txBody>
      </p:sp>
      <p:sp>
        <p:nvSpPr>
          <p:cNvPr id="4093" name="Google Shape;4093;p244"/>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9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Clearly defined semantics</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You can describe what your data plane program is doing</a:t>
            </a:r>
            <a:endParaRPr/>
          </a:p>
          <a:p>
            <a:pPr marL="205740" marR="0" lvl="0" indent="-205740" algn="l" rtl="0">
              <a:lnSpc>
                <a:spcPct val="9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Expressive</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Supports a wide range of architectures through standard methodology</a:t>
            </a:r>
            <a:endParaRPr/>
          </a:p>
          <a:p>
            <a:pPr marL="205740" marR="0" lvl="0" indent="-205740" algn="l" rtl="0">
              <a:lnSpc>
                <a:spcPct val="9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High-level, Target-independent</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Uses conventional constructs</a:t>
            </a:r>
            <a:endParaRPr/>
          </a:p>
          <a:p>
            <a:pPr marL="411480" marR="0" lvl="1" indent="-208280" algn="l" rtl="0">
              <a:lnSpc>
                <a:spcPct val="9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Compiler manages the resources and deals with the hardware</a:t>
            </a:r>
            <a:endParaRPr/>
          </a:p>
          <a:p>
            <a:pPr marL="205740" marR="0" lvl="0" indent="-205740" algn="l" rtl="0">
              <a:lnSpc>
                <a:spcPct val="9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Type-safe</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Enforces good software design practices and eliminates “stupid” bugs</a:t>
            </a:r>
            <a:endParaRPr/>
          </a:p>
          <a:p>
            <a:pPr marL="205740" marR="0" lvl="0" indent="-205740" algn="l" rtl="0">
              <a:lnSpc>
                <a:spcPct val="9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Agility</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High-speed networking devices become as flexible as any software</a:t>
            </a:r>
            <a:endParaRPr/>
          </a:p>
          <a:p>
            <a:pPr marL="205740" marR="0" lvl="0" indent="-205740" algn="l" rtl="0">
              <a:lnSpc>
                <a:spcPct val="9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Insight</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Freely mixing packet headers and intermediate results</a:t>
            </a:r>
            <a:endParaRPr/>
          </a:p>
          <a:p>
            <a:pPr marL="205740" marR="0" lvl="0" indent="-205740" algn="l" rtl="0">
              <a:lnSpc>
                <a:spcPct val="90000"/>
              </a:lnSpc>
              <a:spcBef>
                <a:spcPts val="131"/>
              </a:spcBef>
              <a:spcAft>
                <a:spcPts val="0"/>
              </a:spcAft>
              <a:buClr>
                <a:srgbClr val="3F3151"/>
              </a:buClr>
              <a:buSzPts val="525"/>
              <a:buFont typeface="Merriweather Sans"/>
              <a:buNone/>
            </a:pPr>
            <a:endParaRPr sz="2100" b="1" i="0" u="none" strike="noStrike" cap="none">
              <a:solidFill>
                <a:schemeClr val="dk1"/>
              </a:solidFill>
              <a:latin typeface="Arial"/>
              <a:ea typeface="Arial"/>
              <a:cs typeface="Arial"/>
              <a:sym typeface="Arial"/>
            </a:endParaRPr>
          </a:p>
          <a:p>
            <a:pPr marL="205740" marR="0" lvl="0" indent="-205740" algn="l" rtl="0">
              <a:lnSpc>
                <a:spcPct val="90000"/>
              </a:lnSpc>
              <a:spcBef>
                <a:spcPts val="150"/>
              </a:spcBef>
              <a:spcAft>
                <a:spcPts val="0"/>
              </a:spcAft>
              <a:buClr>
                <a:srgbClr val="3F3151"/>
              </a:buClr>
              <a:buSzPts val="525"/>
              <a:buFont typeface="Merriweather Sans"/>
              <a:buNone/>
            </a:pPr>
            <a:endParaRPr sz="2100" b="1" i="0" u="none" strike="noStrike" cap="none">
              <a:solidFill>
                <a:schemeClr val="dk1"/>
              </a:solidFill>
              <a:latin typeface="Arial"/>
              <a:ea typeface="Arial"/>
              <a:cs typeface="Arial"/>
              <a:sym typeface="Arial"/>
            </a:endParaRPr>
          </a:p>
          <a:p>
            <a:pPr marL="205740" marR="0" lvl="0" indent="-205740" algn="l" rtl="0">
              <a:lnSpc>
                <a:spcPct val="90000"/>
              </a:lnSpc>
              <a:spcBef>
                <a:spcPts val="150"/>
              </a:spcBef>
              <a:spcAft>
                <a:spcPts val="0"/>
              </a:spcAft>
              <a:buClr>
                <a:srgbClr val="3F3151"/>
              </a:buClr>
              <a:buSzPts val="525"/>
              <a:buFont typeface="Merriweather Sans"/>
              <a:buNone/>
            </a:pPr>
            <a:endParaRPr sz="2100" b="1" i="0" u="none" strike="noStrike" cap="none">
              <a:solidFill>
                <a:schemeClr val="dk1"/>
              </a:solidFill>
              <a:latin typeface="Arial"/>
              <a:ea typeface="Arial"/>
              <a:cs typeface="Arial"/>
              <a:sym typeface="Arial"/>
            </a:endParaRPr>
          </a:p>
          <a:p>
            <a:pPr marL="411480" marR="0" lvl="1" indent="-236855" algn="l" rtl="0">
              <a:lnSpc>
                <a:spcPct val="90000"/>
              </a:lnSpc>
              <a:spcBef>
                <a:spcPts val="131"/>
              </a:spcBef>
              <a:spcAft>
                <a:spcPts val="0"/>
              </a:spcAft>
              <a:buClr>
                <a:srgbClr val="205867"/>
              </a:buClr>
              <a:buSzPts val="450"/>
              <a:buFont typeface="Merriweather Sans"/>
              <a:buNone/>
            </a:pPr>
            <a:endParaRPr sz="1800" b="0" i="0" u="none" strike="noStrike" cap="none">
              <a:solidFill>
                <a:schemeClr val="dk1"/>
              </a:solidFill>
              <a:latin typeface="Arial"/>
              <a:ea typeface="Arial"/>
              <a:cs typeface="Arial"/>
              <a:sym typeface="Arial"/>
            </a:endParaRPr>
          </a:p>
        </p:txBody>
      </p:sp>
      <p:sp>
        <p:nvSpPr>
          <p:cNvPr id="4094" name="Google Shape;4094;p244"/>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9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9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9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9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9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9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9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09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09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098"/>
        <p:cNvGrpSpPr/>
        <p:nvPr/>
      </p:nvGrpSpPr>
      <p:grpSpPr>
        <a:xfrm>
          <a:off x="0" y="0"/>
          <a:ext cx="0" cy="0"/>
          <a:chOff x="0" y="0"/>
          <a:chExt cx="0" cy="0"/>
        </a:xfrm>
      </p:grpSpPr>
      <p:sp>
        <p:nvSpPr>
          <p:cNvPr id="4099" name="Google Shape;4099;p245"/>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Things we covered</a:t>
            </a:r>
            <a:endParaRPr/>
          </a:p>
        </p:txBody>
      </p:sp>
      <p:sp>
        <p:nvSpPr>
          <p:cNvPr id="4100" name="Google Shape;4100;p245"/>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The P4 ”world view”</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Protocol-Independent Packet Processing</a:t>
            </a:r>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Language/Architecture Separation</a:t>
            </a:r>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If you can interface with it, it can be used</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Key </a:t>
            </a:r>
            <a:r>
              <a:rPr lang="en-US"/>
              <a:t>d</a:t>
            </a:r>
            <a:r>
              <a:rPr lang="en-US" sz="2100" b="1" i="0" u="none" strike="noStrike" cap="none">
                <a:solidFill>
                  <a:schemeClr val="dk1"/>
                </a:solidFill>
                <a:latin typeface="Arial"/>
                <a:ea typeface="Arial"/>
                <a:cs typeface="Arial"/>
                <a:sym typeface="Arial"/>
              </a:rPr>
              <a:t>ata </a:t>
            </a:r>
            <a:r>
              <a:rPr lang="en-US"/>
              <a:t>t</a:t>
            </a:r>
            <a:r>
              <a:rPr lang="en-US" sz="2100" b="1" i="0" u="none" strike="noStrike" cap="none">
                <a:solidFill>
                  <a:schemeClr val="dk1"/>
                </a:solidFill>
                <a:latin typeface="Arial"/>
                <a:ea typeface="Arial"/>
                <a:cs typeface="Arial"/>
                <a:sym typeface="Arial"/>
              </a:rPr>
              <a:t>ypes</a:t>
            </a:r>
            <a:endParaRPr/>
          </a:p>
          <a:p>
            <a:pPr marL="205740" marR="0" lvl="0" indent="-205740" algn="l" rtl="0">
              <a:lnSpc>
                <a:spcPct val="10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Constructs for packet parsing</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State machine-style programming</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Constructs for packet processing</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Actions, tables and controls</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Packet deparsing</a:t>
            </a:r>
            <a:endParaRPr/>
          </a:p>
          <a:p>
            <a:pPr marL="205740" marR="0" lvl="0" indent="-205740" algn="l" rtl="0">
              <a:lnSpc>
                <a:spcPct val="10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Architectures &amp; Programs</a:t>
            </a:r>
            <a:endParaRPr/>
          </a:p>
          <a:p>
            <a:pPr marL="205740" marR="0" lvl="0" indent="-205740" algn="l" rtl="0">
              <a:lnSpc>
                <a:spcPct val="100000"/>
              </a:lnSpc>
              <a:spcBef>
                <a:spcPts val="150"/>
              </a:spcBef>
              <a:spcAft>
                <a:spcPts val="0"/>
              </a:spcAft>
              <a:buClr>
                <a:srgbClr val="3F3151"/>
              </a:buClr>
              <a:buSzPts val="525"/>
              <a:buFont typeface="Merriweather Sans"/>
              <a:buNone/>
            </a:pP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50"/>
              </a:spcBef>
              <a:spcAft>
                <a:spcPts val="0"/>
              </a:spcAft>
              <a:buClr>
                <a:srgbClr val="3F3151"/>
              </a:buClr>
              <a:buSzPts val="525"/>
              <a:buFont typeface="Merriweather Sans"/>
              <a:buNone/>
            </a:pPr>
            <a:endParaRPr sz="2100" b="1" i="0" u="none" strike="noStrike" cap="none">
              <a:solidFill>
                <a:schemeClr val="dk1"/>
              </a:solidFill>
              <a:latin typeface="Arial"/>
              <a:ea typeface="Arial"/>
              <a:cs typeface="Arial"/>
              <a:sym typeface="Arial"/>
            </a:endParaRPr>
          </a:p>
        </p:txBody>
      </p:sp>
      <p:sp>
        <p:nvSpPr>
          <p:cNvPr id="4101" name="Google Shape;4101;p245"/>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0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0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0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0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0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0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105"/>
        <p:cNvGrpSpPr/>
        <p:nvPr/>
      </p:nvGrpSpPr>
      <p:grpSpPr>
        <a:xfrm>
          <a:off x="0" y="0"/>
          <a:ext cx="0" cy="0"/>
          <a:chOff x="0" y="0"/>
          <a:chExt cx="0" cy="0"/>
        </a:xfrm>
      </p:grpSpPr>
      <p:sp>
        <p:nvSpPr>
          <p:cNvPr id="4106" name="Google Shape;4106;p246"/>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Things we didn’t cover</a:t>
            </a:r>
            <a:endParaRPr/>
          </a:p>
        </p:txBody>
      </p:sp>
      <p:sp>
        <p:nvSpPr>
          <p:cNvPr id="4107" name="Google Shape;4107;p246"/>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Mechanisms for modularity</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Instantiating and invoking parsers or controls</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Details of variable-length field processing</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Parsing and deparsing of options and TLVs</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Architecture definition constructs</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How these “templated” definitions are created</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Advanced features</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How to do learning, multicast, cloning, resubmitting</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Header unions</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Other architectures</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Control plane interface</a:t>
            </a:r>
            <a:endParaRPr/>
          </a:p>
        </p:txBody>
      </p:sp>
      <p:sp>
        <p:nvSpPr>
          <p:cNvPr id="4108" name="Google Shape;4108;p246"/>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139"/>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Programmable Network Devices</a:t>
            </a:r>
            <a:endParaRPr sz="2700" b="1" i="0" u="none" strike="noStrike" cap="none">
              <a:solidFill>
                <a:schemeClr val="dk1"/>
              </a:solidFill>
              <a:latin typeface="Arial"/>
              <a:ea typeface="Arial"/>
              <a:cs typeface="Arial"/>
              <a:sym typeface="Arial"/>
            </a:endParaRPr>
          </a:p>
        </p:txBody>
      </p:sp>
      <p:sp>
        <p:nvSpPr>
          <p:cNvPr id="1523" name="Google Shape;1523;p139"/>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14317" marR="0" lvl="0" indent="-214317" algn="l" rtl="0">
              <a:lnSpc>
                <a:spcPct val="12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PISA: Flexible Match+Action ASICs</a:t>
            </a:r>
            <a:endParaRPr sz="2100" b="1" i="0" u="none" strike="noStrike" cap="none">
              <a:solidFill>
                <a:schemeClr val="dk1"/>
              </a:solidFill>
              <a:latin typeface="Arial"/>
              <a:ea typeface="Arial"/>
              <a:cs typeface="Arial"/>
              <a:sym typeface="Arial"/>
            </a:endParaRPr>
          </a:p>
          <a:p>
            <a:pPr marL="771612" marR="0" lvl="1" indent="-212812" algn="l" rtl="0">
              <a:lnSpc>
                <a:spcPct val="12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Intel Flexpipe, Cisco Doppler, Cavium (Xpliant), Barefoot Tofino, …</a:t>
            </a:r>
            <a:endParaRPr sz="1800" b="0" i="0" u="none" strike="noStrike" cap="none">
              <a:solidFill>
                <a:schemeClr val="dk1"/>
              </a:solidFill>
              <a:latin typeface="Arial"/>
              <a:ea typeface="Arial"/>
              <a:cs typeface="Arial"/>
              <a:sym typeface="Arial"/>
            </a:endParaRPr>
          </a:p>
          <a:p>
            <a:pPr marL="214317" marR="0" lvl="0" indent="-214317" algn="l" rtl="0">
              <a:lnSpc>
                <a:spcPct val="12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NPU</a:t>
            </a:r>
            <a:endParaRPr sz="2100" b="1" i="0" u="none" strike="noStrike" cap="none">
              <a:solidFill>
                <a:schemeClr val="dk1"/>
              </a:solidFill>
              <a:latin typeface="Arial"/>
              <a:ea typeface="Arial"/>
              <a:cs typeface="Arial"/>
              <a:sym typeface="Arial"/>
            </a:endParaRPr>
          </a:p>
          <a:p>
            <a:pPr marL="771612" marR="0" lvl="1" indent="-212812" algn="l" rtl="0">
              <a:lnSpc>
                <a:spcPct val="12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EZchip, Netronome, … </a:t>
            </a:r>
            <a:endParaRPr sz="1800" b="0" i="0" u="none" strike="noStrike" cap="none">
              <a:solidFill>
                <a:schemeClr val="dk1"/>
              </a:solidFill>
              <a:latin typeface="Arial"/>
              <a:ea typeface="Arial"/>
              <a:cs typeface="Arial"/>
              <a:sym typeface="Arial"/>
            </a:endParaRPr>
          </a:p>
          <a:p>
            <a:pPr marL="214317" marR="0" lvl="0" indent="-214317" algn="l" rtl="0">
              <a:lnSpc>
                <a:spcPct val="12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CPU</a:t>
            </a:r>
            <a:endParaRPr sz="2100" b="1" i="0" u="none" strike="noStrike" cap="none">
              <a:solidFill>
                <a:schemeClr val="dk1"/>
              </a:solidFill>
              <a:latin typeface="Arial"/>
              <a:ea typeface="Arial"/>
              <a:cs typeface="Arial"/>
              <a:sym typeface="Arial"/>
            </a:endParaRPr>
          </a:p>
          <a:p>
            <a:pPr marL="771612" marR="0" lvl="1" indent="-212812" algn="l" rtl="0">
              <a:lnSpc>
                <a:spcPct val="12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Open Vswitch, eBPF, DPDK, VPP…</a:t>
            </a:r>
            <a:endParaRPr sz="1800" b="0" i="0" u="none" strike="noStrike" cap="none">
              <a:solidFill>
                <a:schemeClr val="dk1"/>
              </a:solidFill>
              <a:latin typeface="Arial"/>
              <a:ea typeface="Arial"/>
              <a:cs typeface="Arial"/>
              <a:sym typeface="Arial"/>
            </a:endParaRPr>
          </a:p>
          <a:p>
            <a:pPr marL="214317" marR="0" lvl="0" indent="-214317" algn="l" rtl="0">
              <a:lnSpc>
                <a:spcPct val="12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FPGA</a:t>
            </a:r>
            <a:endParaRPr sz="2100" b="1" i="0" u="none" strike="noStrike" cap="none">
              <a:solidFill>
                <a:schemeClr val="dk1"/>
              </a:solidFill>
              <a:latin typeface="Arial"/>
              <a:ea typeface="Arial"/>
              <a:cs typeface="Arial"/>
              <a:sym typeface="Arial"/>
            </a:endParaRPr>
          </a:p>
          <a:p>
            <a:pPr marL="771612" marR="0" lvl="1" indent="-212812" algn="l" rtl="0">
              <a:lnSpc>
                <a:spcPct val="12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Xilinx, Altera, …</a:t>
            </a:r>
            <a:endParaRPr sz="1800" b="0" i="0" u="none" strike="noStrike" cap="none">
              <a:solidFill>
                <a:schemeClr val="dk1"/>
              </a:solidFill>
              <a:latin typeface="Arial"/>
              <a:ea typeface="Arial"/>
              <a:cs typeface="Arial"/>
              <a:sym typeface="Arial"/>
            </a:endParaRPr>
          </a:p>
          <a:p>
            <a:pPr marL="300023" marR="0" lvl="1" indent="-36496" algn="l" rtl="0">
              <a:lnSpc>
                <a:spcPct val="120000"/>
              </a:lnSpc>
              <a:spcBef>
                <a:spcPts val="112"/>
              </a:spcBef>
              <a:spcAft>
                <a:spcPts val="0"/>
              </a:spcAft>
              <a:buClr>
                <a:srgbClr val="205867"/>
              </a:buClr>
              <a:buSzPts val="450"/>
              <a:buFont typeface="Merriweather Sans"/>
              <a:buNone/>
            </a:pPr>
            <a:endParaRPr sz="1800" b="0" i="0" u="none" strike="noStrike" cap="none">
              <a:solidFill>
                <a:schemeClr val="dk1"/>
              </a:solidFill>
              <a:latin typeface="Arial"/>
              <a:ea typeface="Arial"/>
              <a:cs typeface="Arial"/>
              <a:sym typeface="Arial"/>
            </a:endParaRPr>
          </a:p>
          <a:p>
            <a:pPr marL="0" marR="0" lvl="0" indent="0" algn="l" rtl="0">
              <a:lnSpc>
                <a:spcPct val="120000"/>
              </a:lnSpc>
              <a:spcBef>
                <a:spcPts val="131"/>
              </a:spcBef>
              <a:spcAft>
                <a:spcPts val="0"/>
              </a:spcAft>
              <a:buClr>
                <a:srgbClr val="3F3151"/>
              </a:buClr>
              <a:buSzPts val="525"/>
              <a:buFont typeface="Merriweather Sans"/>
              <a:buNone/>
            </a:pPr>
            <a:r>
              <a:rPr lang="en-US" sz="2100" b="1" i="0" u="none" strike="noStrike" cap="none">
                <a:solidFill>
                  <a:schemeClr val="dk1"/>
                </a:solidFill>
                <a:latin typeface="Arial"/>
                <a:ea typeface="Arial"/>
                <a:cs typeface="Arial"/>
                <a:sym typeface="Arial"/>
              </a:rPr>
              <a:t>These devices let us tell them how to process packets.</a:t>
            </a:r>
            <a:endParaRPr sz="2100" b="1" i="0" u="none" strike="noStrike" cap="none">
              <a:solidFill>
                <a:schemeClr val="dk1"/>
              </a:solidFill>
              <a:latin typeface="Arial"/>
              <a:ea typeface="Arial"/>
              <a:cs typeface="Arial"/>
              <a:sym typeface="Arial"/>
            </a:endParaRPr>
          </a:p>
        </p:txBody>
      </p:sp>
      <p:sp>
        <p:nvSpPr>
          <p:cNvPr id="1524" name="Google Shape;1524;p13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113"/>
        <p:cNvGrpSpPr/>
        <p:nvPr/>
      </p:nvGrpSpPr>
      <p:grpSpPr>
        <a:xfrm>
          <a:off x="0" y="0"/>
          <a:ext cx="0" cy="0"/>
          <a:chOff x="0" y="0"/>
          <a:chExt cx="0" cy="0"/>
        </a:xfrm>
      </p:grpSpPr>
      <p:sp>
        <p:nvSpPr>
          <p:cNvPr id="4114" name="Google Shape;4114;p247"/>
          <p:cNvSpPr txBox="1">
            <a:spLocks noGrp="1"/>
          </p:cNvSpPr>
          <p:nvPr>
            <p:ph type="title"/>
          </p:nvPr>
        </p:nvSpPr>
        <p:spPr>
          <a:xfrm>
            <a:off x="1485901" y="109537"/>
            <a:ext cx="6172200" cy="479822"/>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 The P4 Language Consortium</a:t>
            </a:r>
            <a:endParaRPr/>
          </a:p>
        </p:txBody>
      </p:sp>
      <p:sp>
        <p:nvSpPr>
          <p:cNvPr id="4115" name="Google Shape;4115;p247"/>
          <p:cNvSpPr txBox="1"/>
          <p:nvPr/>
        </p:nvSpPr>
        <p:spPr>
          <a:xfrm>
            <a:off x="228600" y="1046712"/>
            <a:ext cx="2800350" cy="3108543"/>
          </a:xfrm>
          <a:prstGeom prst="rect">
            <a:avLst/>
          </a:prstGeom>
          <a:noFill/>
          <a:ln>
            <a:noFill/>
          </a:ln>
        </p:spPr>
        <p:txBody>
          <a:bodyPr spcFirstLastPara="1" wrap="square" lIns="91425" tIns="45700" rIns="91425" bIns="45700" anchor="t" anchorCtr="0">
            <a:noAutofit/>
          </a:bodyPr>
          <a:lstStyle/>
          <a:p>
            <a:pPr marL="214313" marR="0" lvl="0" indent="-214313"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Consortium of academic and industry members</a:t>
            </a:r>
            <a:endParaRPr/>
          </a:p>
          <a:p>
            <a:pPr marL="214313" marR="0" lvl="0" indent="-214313"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Open source, evolving, domain-specific language</a:t>
            </a:r>
            <a:endParaRPr/>
          </a:p>
          <a:p>
            <a:pPr marL="214313" marR="0" lvl="0" indent="-214313"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Permissive Apache license, code on GitHub today</a:t>
            </a:r>
            <a:endParaRPr/>
          </a:p>
          <a:p>
            <a:pPr marL="214313" marR="0" lvl="0" indent="-214313"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Membership is free: contributions are welcome</a:t>
            </a:r>
            <a:endParaRPr/>
          </a:p>
          <a:p>
            <a:pPr marL="214313" marR="0" lvl="0" indent="-214313"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Independent, set up as a California nonprofit</a:t>
            </a:r>
            <a:endParaRPr/>
          </a:p>
        </p:txBody>
      </p:sp>
      <p:pic>
        <p:nvPicPr>
          <p:cNvPr id="4116" name="Google Shape;4116;p247"/>
          <p:cNvPicPr preferRelativeResize="0"/>
          <p:nvPr/>
        </p:nvPicPr>
        <p:blipFill rotWithShape="1">
          <a:blip r:embed="rId3">
            <a:alphaModFix/>
          </a:blip>
          <a:srcRect/>
          <a:stretch/>
        </p:blipFill>
        <p:spPr>
          <a:xfrm>
            <a:off x="1257300" y="119361"/>
            <a:ext cx="1248765" cy="453882"/>
          </a:xfrm>
          <a:prstGeom prst="rect">
            <a:avLst/>
          </a:prstGeom>
          <a:noFill/>
          <a:ln>
            <a:noFill/>
          </a:ln>
        </p:spPr>
      </p:pic>
      <p:sp>
        <p:nvSpPr>
          <p:cNvPr id="4117" name="Google Shape;4117;p247"/>
          <p:cNvSpPr txBox="1">
            <a:spLocks noGrp="1"/>
          </p:cNvSpPr>
          <p:nvPr>
            <p:ph type="sldNum" idx="12"/>
          </p:nvPr>
        </p:nvSpPr>
        <p:spPr>
          <a:xfrm>
            <a:off x="7924800" y="4926807"/>
            <a:ext cx="1066800" cy="15954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120</a:t>
            </a:fld>
            <a:endParaRPr/>
          </a:p>
        </p:txBody>
      </p:sp>
      <p:pic>
        <p:nvPicPr>
          <p:cNvPr id="4118" name="Google Shape;4118;p247"/>
          <p:cNvPicPr preferRelativeResize="0"/>
          <p:nvPr/>
        </p:nvPicPr>
        <p:blipFill>
          <a:blip r:embed="rId4">
            <a:alphaModFix/>
          </a:blip>
          <a:stretch>
            <a:fillRect/>
          </a:stretch>
        </p:blipFill>
        <p:spPr>
          <a:xfrm>
            <a:off x="3380453" y="870675"/>
            <a:ext cx="5419320" cy="3774789"/>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40"/>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What can you do with P4?</a:t>
            </a:r>
            <a:endParaRPr sz="2700" b="1" i="0" u="none" strike="noStrike" cap="none">
              <a:solidFill>
                <a:schemeClr val="dk1"/>
              </a:solidFill>
              <a:latin typeface="Arial"/>
              <a:ea typeface="Arial"/>
              <a:cs typeface="Arial"/>
              <a:sym typeface="Arial"/>
            </a:endParaRPr>
          </a:p>
        </p:txBody>
      </p:sp>
      <p:sp>
        <p:nvSpPr>
          <p:cNvPr id="1531" name="Google Shape;1531;p140"/>
          <p:cNvSpPr txBox="1">
            <a:spLocks noGrp="1"/>
          </p:cNvSpPr>
          <p:nvPr>
            <p:ph type="body" idx="1"/>
          </p:nvPr>
        </p:nvSpPr>
        <p:spPr>
          <a:xfrm>
            <a:off x="152400" y="742951"/>
            <a:ext cx="8686800" cy="27432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1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Layer 4 Load Balancer – SilkRoad[1]</a:t>
            </a:r>
            <a:endParaRPr sz="2100" b="1" i="0" u="none" strike="noStrike" cap="none">
              <a:solidFill>
                <a:schemeClr val="dk1"/>
              </a:solidFill>
              <a:latin typeface="Arial"/>
              <a:ea typeface="Arial"/>
              <a:cs typeface="Arial"/>
              <a:sym typeface="Arial"/>
            </a:endParaRPr>
          </a:p>
          <a:p>
            <a:pPr marL="205740" marR="0" lvl="0" indent="-205740" algn="l" rtl="0">
              <a:lnSpc>
                <a:spcPct val="11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Low Latency Congestion Control – NDP[2]</a:t>
            </a:r>
            <a:endParaRPr sz="2100" b="1" i="0" u="none" strike="noStrike" cap="none">
              <a:solidFill>
                <a:schemeClr val="dk1"/>
              </a:solidFill>
              <a:latin typeface="Arial"/>
              <a:ea typeface="Arial"/>
              <a:cs typeface="Arial"/>
              <a:sym typeface="Arial"/>
            </a:endParaRPr>
          </a:p>
          <a:p>
            <a:pPr marL="205740" marR="0" lvl="0" indent="-205740" algn="l" rtl="0">
              <a:lnSpc>
                <a:spcPct val="11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In-band Network Telemetry – INT[3]</a:t>
            </a:r>
            <a:endParaRPr sz="2100" b="1" i="0" u="none" strike="noStrike" cap="none">
              <a:solidFill>
                <a:schemeClr val="dk1"/>
              </a:solidFill>
              <a:latin typeface="Arial"/>
              <a:ea typeface="Arial"/>
              <a:cs typeface="Arial"/>
              <a:sym typeface="Arial"/>
            </a:endParaRPr>
          </a:p>
          <a:p>
            <a:pPr marL="205740" marR="0" lvl="0" indent="-205740" algn="l" rtl="0">
              <a:lnSpc>
                <a:spcPct val="11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In-Network caching and coordination – NetCache[4] / NetChain[5]</a:t>
            </a:r>
            <a:endParaRPr sz="2100" b="1" i="0" u="none" strike="noStrike" cap="none">
              <a:solidFill>
                <a:schemeClr val="dk1"/>
              </a:solidFill>
              <a:latin typeface="Arial"/>
              <a:ea typeface="Arial"/>
              <a:cs typeface="Arial"/>
              <a:sym typeface="Arial"/>
            </a:endParaRPr>
          </a:p>
          <a:p>
            <a:pPr marL="205740" marR="0" lvl="0" indent="-205740" algn="l" rtl="0">
              <a:lnSpc>
                <a:spcPct val="11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Aggregation for MapReduce Applications [7]</a:t>
            </a:r>
            <a:endParaRPr sz="2100" b="1" i="0" u="none" strike="noStrike" cap="none">
              <a:solidFill>
                <a:schemeClr val="dk1"/>
              </a:solidFill>
              <a:latin typeface="Arial"/>
              <a:ea typeface="Arial"/>
              <a:cs typeface="Arial"/>
              <a:sym typeface="Arial"/>
            </a:endParaRPr>
          </a:p>
          <a:p>
            <a:pPr marL="205740" marR="0" lvl="0" indent="-205740" algn="l" rtl="0">
              <a:lnSpc>
                <a:spcPct val="11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 and much more</a:t>
            </a:r>
            <a:endParaRPr sz="2100" b="1" i="0" u="none" strike="noStrike" cap="none">
              <a:solidFill>
                <a:schemeClr val="dk1"/>
              </a:solidFill>
              <a:latin typeface="Arial"/>
              <a:ea typeface="Arial"/>
              <a:cs typeface="Arial"/>
              <a:sym typeface="Arial"/>
            </a:endParaRPr>
          </a:p>
        </p:txBody>
      </p:sp>
      <p:sp>
        <p:nvSpPr>
          <p:cNvPr id="1532" name="Google Shape;1532;p14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825" b="0" i="0" u="none" strike="noStrike" cap="none">
              <a:solidFill>
                <a:srgbClr val="888888"/>
              </a:solidFill>
              <a:latin typeface="Arial"/>
              <a:ea typeface="Arial"/>
              <a:cs typeface="Arial"/>
              <a:sym typeface="Arial"/>
            </a:endParaRPr>
          </a:p>
        </p:txBody>
      </p:sp>
      <p:sp>
        <p:nvSpPr>
          <p:cNvPr id="1533" name="Google Shape;1533;p140"/>
          <p:cNvSpPr txBox="1"/>
          <p:nvPr/>
        </p:nvSpPr>
        <p:spPr>
          <a:xfrm>
            <a:off x="152400" y="3387436"/>
            <a:ext cx="8534400" cy="11732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US" sz="1000" b="0" i="0" u="none" strike="noStrike" cap="none">
                <a:solidFill>
                  <a:schemeClr val="dk1"/>
                </a:solidFill>
                <a:latin typeface="Arial"/>
                <a:ea typeface="Arial"/>
                <a:cs typeface="Arial"/>
                <a:sym typeface="Arial"/>
              </a:rPr>
              <a:t>[1] Miao, Rui, et al. "SilkRoad: Making Stateful Layer-4 Load Balancing Fast and Cheap Using Switching ASICs." SIGCOMM, 2017.</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US" sz="1000" b="0" i="0" u="none" strike="noStrike" cap="none">
                <a:solidFill>
                  <a:schemeClr val="dk1"/>
                </a:solidFill>
                <a:latin typeface="Arial"/>
                <a:ea typeface="Arial"/>
                <a:cs typeface="Arial"/>
                <a:sym typeface="Arial"/>
              </a:rPr>
              <a:t>[2] Handley, Mark, et al. "Re-architecting datacenter networks and stacks for low latency and high performance.” SIGCOMM, 2017.</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US" sz="1000" b="0" i="0" u="none" strike="noStrike" cap="none">
                <a:solidFill>
                  <a:schemeClr val="dk1"/>
                </a:solidFill>
                <a:latin typeface="Arial"/>
                <a:ea typeface="Arial"/>
                <a:cs typeface="Arial"/>
                <a:sym typeface="Arial"/>
              </a:rPr>
              <a:t>[3] Kim, Changhoon, et al. "In-band network telemetry via programmable dataplanes.” SIGCOMM. 2015.</a:t>
            </a:r>
            <a:endParaRPr/>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[4] Xin Jin et al. “NetCache: Balancing Key-Value Stores with Fast In-Network Caching.” To appear at SOSP 2017</a:t>
            </a:r>
            <a:endParaRPr/>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[5] </a:t>
            </a:r>
            <a:r>
              <a:rPr lang="en-US" sz="1000" b="0" i="0" u="none" strike="noStrike" cap="none">
                <a:solidFill>
                  <a:srgbClr val="000000"/>
                </a:solidFill>
                <a:latin typeface="Arial"/>
                <a:ea typeface="Arial"/>
                <a:cs typeface="Arial"/>
                <a:sym typeface="Arial"/>
              </a:rPr>
              <a:t>Jin, Xin, et al. "NetChain: Scale-Free Sub-RTT Coordination." </a:t>
            </a:r>
            <a:r>
              <a:rPr lang="en-US" sz="1000" b="0" i="1" u="none" strike="noStrike" cap="none">
                <a:solidFill>
                  <a:srgbClr val="000000"/>
                </a:solidFill>
                <a:latin typeface="Arial"/>
                <a:ea typeface="Arial"/>
                <a:cs typeface="Arial"/>
                <a:sym typeface="Arial"/>
              </a:rPr>
              <a:t>NSDI</a:t>
            </a:r>
            <a:r>
              <a:rPr lang="en-US" sz="1000" b="0" i="0" u="none" strike="noStrike" cap="none">
                <a:solidFill>
                  <a:srgbClr val="000000"/>
                </a:solidFill>
                <a:latin typeface="Arial"/>
                <a:ea typeface="Arial"/>
                <a:cs typeface="Arial"/>
                <a:sym typeface="Arial"/>
              </a:rPr>
              <a:t>, 2018.</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US" sz="1000" b="0" i="0" u="none" strike="noStrike" cap="none">
                <a:solidFill>
                  <a:schemeClr val="dk1"/>
                </a:solidFill>
                <a:latin typeface="Arial"/>
                <a:ea typeface="Arial"/>
                <a:cs typeface="Arial"/>
                <a:sym typeface="Arial"/>
              </a:rPr>
              <a:t>[6] Dang, Huynh Tu, et al. "NetPaxos: Consensus at network speed.” SIGCOMM, 2015.</a:t>
            </a:r>
            <a:endParaRPr/>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[7] </a:t>
            </a:r>
            <a:r>
              <a:rPr lang="en-US" sz="1000" b="0" i="0" u="none" strike="noStrike" cap="none">
                <a:solidFill>
                  <a:srgbClr val="000000"/>
                </a:solidFill>
                <a:latin typeface="Arial"/>
                <a:ea typeface="Arial"/>
                <a:cs typeface="Arial"/>
                <a:sym typeface="Arial"/>
              </a:rPr>
              <a:t>Sapio, Amedeo, et al. "In-Network Computation is a Dumb Idea Whose Time Has Come." </a:t>
            </a:r>
            <a:r>
              <a:rPr lang="en-US" sz="1000" b="0" i="1" u="none" strike="noStrike" cap="none">
                <a:solidFill>
                  <a:srgbClr val="000000"/>
                </a:solidFill>
                <a:latin typeface="Arial"/>
                <a:ea typeface="Arial"/>
                <a:cs typeface="Arial"/>
                <a:sym typeface="Arial"/>
              </a:rPr>
              <a:t>Hot Topics in Networks</a:t>
            </a:r>
            <a:r>
              <a:rPr lang="en-US" sz="1000" b="0" i="0" u="none" strike="noStrike" cap="none">
                <a:solidFill>
                  <a:srgbClr val="000000"/>
                </a:solidFill>
                <a:latin typeface="Arial"/>
                <a:ea typeface="Arial"/>
                <a:cs typeface="Arial"/>
                <a:sym typeface="Arial"/>
              </a:rPr>
              <a:t>. ACM, 2017.</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41"/>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Brief History and Trivia</a:t>
            </a:r>
            <a:endParaRPr sz="2700" b="1" i="0" u="none" strike="noStrike" cap="none">
              <a:solidFill>
                <a:schemeClr val="dk1"/>
              </a:solidFill>
              <a:latin typeface="Arial"/>
              <a:ea typeface="Arial"/>
              <a:cs typeface="Arial"/>
              <a:sym typeface="Arial"/>
            </a:endParaRPr>
          </a:p>
        </p:txBody>
      </p:sp>
      <p:sp>
        <p:nvSpPr>
          <p:cNvPr id="1540" name="Google Shape;1540;p14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825" b="0" i="0" u="none" strike="noStrike" cap="none">
              <a:solidFill>
                <a:srgbClr val="888888"/>
              </a:solidFill>
              <a:latin typeface="Arial"/>
              <a:ea typeface="Arial"/>
              <a:cs typeface="Arial"/>
              <a:sym typeface="Arial"/>
            </a:endParaRPr>
          </a:p>
        </p:txBody>
      </p:sp>
      <p:sp>
        <p:nvSpPr>
          <p:cNvPr id="1541" name="Google Shape;1541;p141"/>
          <p:cNvSpPr txBox="1">
            <a:spLocks noGrp="1"/>
          </p:cNvSpPr>
          <p:nvPr>
            <p:ph type="body" idx="1"/>
          </p:nvPr>
        </p:nvSpPr>
        <p:spPr>
          <a:xfrm>
            <a:off x="152400" y="819150"/>
            <a:ext cx="8321400" cy="4114800"/>
          </a:xfrm>
          <a:prstGeom prst="rect">
            <a:avLst/>
          </a:prstGeom>
          <a:noFill/>
          <a:ln>
            <a:noFill/>
          </a:ln>
        </p:spPr>
        <p:txBody>
          <a:bodyPr spcFirstLastPara="1" wrap="square" lIns="91425" tIns="45700" rIns="91425" bIns="45700" anchor="t" anchorCtr="0">
            <a:noAutofit/>
          </a:bodyPr>
          <a:lstStyle/>
          <a:p>
            <a:pPr marL="204786" marR="0" lvl="0" indent="-204786" algn="l" rtl="0">
              <a:lnSpc>
                <a:spcPct val="80000"/>
              </a:lnSpc>
              <a:spcBef>
                <a:spcPts val="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May	2013:	Initial idea and the name “P4” </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July	2014:	First paper (SIGCOMM CCR)</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Aug 	2014:	First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Draft Specification (v0.9.8)</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Sep	2014: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Specification released (v1.0.0)</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Jan	2015: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v1.0.1</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Mar	2015: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v1.0.2</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Nov	2016: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v1.0.3</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May 	2017: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v1.0.4</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None/>
            </a:pPr>
            <a:endParaRPr sz="1942"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Apr	2016:	P4</a:t>
            </a:r>
            <a:r>
              <a:rPr lang="en-US" sz="1942" b="1" i="0" u="none" strike="noStrike" cap="none" baseline="-25000">
                <a:solidFill>
                  <a:schemeClr val="dk1"/>
                </a:solidFill>
                <a:latin typeface="Arial"/>
                <a:ea typeface="Arial"/>
                <a:cs typeface="Arial"/>
                <a:sym typeface="Arial"/>
              </a:rPr>
              <a:t>16</a:t>
            </a:r>
            <a:r>
              <a:rPr lang="en-US" sz="1942" b="1" i="0" u="none" strike="noStrike" cap="none">
                <a:solidFill>
                  <a:schemeClr val="dk1"/>
                </a:solidFill>
                <a:latin typeface="Arial"/>
                <a:ea typeface="Arial"/>
                <a:cs typeface="Arial"/>
                <a:sym typeface="Arial"/>
              </a:rPr>
              <a:t> – first commits</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Dec	2016:	First P4</a:t>
            </a:r>
            <a:r>
              <a:rPr lang="en-US" sz="1942" b="1" i="0" u="none" strike="noStrike" cap="none" baseline="-25000">
                <a:solidFill>
                  <a:schemeClr val="dk1"/>
                </a:solidFill>
                <a:latin typeface="Arial"/>
                <a:ea typeface="Arial"/>
                <a:cs typeface="Arial"/>
                <a:sym typeface="Arial"/>
              </a:rPr>
              <a:t>16</a:t>
            </a:r>
            <a:r>
              <a:rPr lang="en-US" sz="1942" b="1" i="0" u="none" strike="noStrike" cap="none">
                <a:solidFill>
                  <a:schemeClr val="dk1"/>
                </a:solidFill>
                <a:latin typeface="Arial"/>
                <a:ea typeface="Arial"/>
                <a:cs typeface="Arial"/>
                <a:sym typeface="Arial"/>
              </a:rPr>
              <a:t> Draft Specification </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May	2017:	P4</a:t>
            </a:r>
            <a:r>
              <a:rPr lang="en-US" sz="1942" b="1" i="0" u="none" strike="noStrike" cap="none" baseline="-25000">
                <a:solidFill>
                  <a:schemeClr val="dk1"/>
                </a:solidFill>
                <a:latin typeface="Arial"/>
                <a:ea typeface="Arial"/>
                <a:cs typeface="Arial"/>
                <a:sym typeface="Arial"/>
              </a:rPr>
              <a:t>16</a:t>
            </a:r>
            <a:r>
              <a:rPr lang="en-US" sz="1942" b="1" i="0" u="none" strike="noStrike" cap="none">
                <a:solidFill>
                  <a:schemeClr val="dk1"/>
                </a:solidFill>
                <a:latin typeface="Arial"/>
                <a:ea typeface="Arial"/>
                <a:cs typeface="Arial"/>
                <a:sym typeface="Arial"/>
              </a:rPr>
              <a:t> Specification released</a:t>
            </a:r>
            <a:endParaRPr sz="2100" b="1"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142"/>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P4_16 Data Plane Model</a:t>
            </a:r>
            <a:endParaRPr sz="2700" b="1" i="0" u="none" strike="noStrike" cap="none">
              <a:solidFill>
                <a:schemeClr val="dk1"/>
              </a:solidFill>
              <a:latin typeface="Arial"/>
              <a:ea typeface="Arial"/>
              <a:cs typeface="Arial"/>
              <a:sym typeface="Arial"/>
            </a:endParaRPr>
          </a:p>
        </p:txBody>
      </p:sp>
      <p:sp>
        <p:nvSpPr>
          <p:cNvPr id="1548" name="Google Shape;1548;p142"/>
          <p:cNvSpPr txBox="1">
            <a:spLocks noGrp="1"/>
          </p:cNvSpPr>
          <p:nvPr>
            <p:ph type="body" idx="1"/>
          </p:nvPr>
        </p:nvSpPr>
        <p:spPr>
          <a:xfrm>
            <a:off x="2322735" y="1700435"/>
            <a:ext cx="6541800" cy="270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Merriweather Sans"/>
              <a:buNone/>
            </a:pPr>
            <a:endParaRPr sz="1800" b="1" i="0" u="none" strike="noStrike" cap="none">
              <a:solidFill>
                <a:schemeClr val="dk1"/>
              </a:solidFill>
              <a:latin typeface="Arial"/>
              <a:ea typeface="Arial"/>
              <a:cs typeface="Arial"/>
              <a:sym typeface="Arial"/>
            </a:endParaRPr>
          </a:p>
        </p:txBody>
      </p:sp>
      <p:sp>
        <p:nvSpPr>
          <p:cNvPr id="1549" name="Google Shape;1549;p14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43"/>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PISA: Protocol-Independent Switch Architecture</a:t>
            </a:r>
            <a:endParaRPr sz="2700" b="1" i="0" u="none" strike="noStrike" cap="none">
              <a:solidFill>
                <a:schemeClr val="dk1"/>
              </a:solidFill>
              <a:latin typeface="Arial"/>
              <a:ea typeface="Arial"/>
              <a:cs typeface="Arial"/>
              <a:sym typeface="Arial"/>
            </a:endParaRPr>
          </a:p>
        </p:txBody>
      </p:sp>
      <p:sp>
        <p:nvSpPr>
          <p:cNvPr id="1556" name="Google Shape;1556;p14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825" b="0" i="0" u="none" strike="noStrike" cap="none">
              <a:solidFill>
                <a:srgbClr val="888888"/>
              </a:solidFill>
              <a:latin typeface="Arial"/>
              <a:ea typeface="Arial"/>
              <a:cs typeface="Arial"/>
              <a:sym typeface="Arial"/>
            </a:endParaRPr>
          </a:p>
        </p:txBody>
      </p:sp>
      <p:grpSp>
        <p:nvGrpSpPr>
          <p:cNvPr id="1557" name="Google Shape;1557;p143"/>
          <p:cNvGrpSpPr/>
          <p:nvPr/>
        </p:nvGrpSpPr>
        <p:grpSpPr>
          <a:xfrm>
            <a:off x="1734802" y="2854033"/>
            <a:ext cx="1124480" cy="1626817"/>
            <a:chOff x="1485649" y="3204985"/>
            <a:chExt cx="1124480" cy="2169089"/>
          </a:xfrm>
        </p:grpSpPr>
        <p:sp>
          <p:nvSpPr>
            <p:cNvPr id="1558" name="Google Shape;1558;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559" name="Google Shape;1559;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560" name="Google Shape;1560;p143"/>
          <p:cNvGrpSpPr/>
          <p:nvPr/>
        </p:nvGrpSpPr>
        <p:grpSpPr>
          <a:xfrm>
            <a:off x="3198502" y="2859314"/>
            <a:ext cx="1124480" cy="1626817"/>
            <a:chOff x="1485649" y="3204985"/>
            <a:chExt cx="1124480" cy="2169089"/>
          </a:xfrm>
        </p:grpSpPr>
        <p:sp>
          <p:nvSpPr>
            <p:cNvPr id="1561" name="Google Shape;1561;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562" name="Google Shape;1562;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563" name="Google Shape;1563;p143"/>
          <p:cNvGrpSpPr/>
          <p:nvPr/>
        </p:nvGrpSpPr>
        <p:grpSpPr>
          <a:xfrm>
            <a:off x="4649060" y="2865513"/>
            <a:ext cx="1124480" cy="1626817"/>
            <a:chOff x="1485649" y="3204985"/>
            <a:chExt cx="1124480" cy="2169089"/>
          </a:xfrm>
        </p:grpSpPr>
        <p:sp>
          <p:nvSpPr>
            <p:cNvPr id="1564" name="Google Shape;1564;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565" name="Google Shape;1565;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566" name="Google Shape;1566;p143"/>
          <p:cNvGrpSpPr/>
          <p:nvPr/>
        </p:nvGrpSpPr>
        <p:grpSpPr>
          <a:xfrm>
            <a:off x="6078202" y="2874473"/>
            <a:ext cx="1124480" cy="1626817"/>
            <a:chOff x="1485649" y="3204985"/>
            <a:chExt cx="1124480" cy="2169089"/>
          </a:xfrm>
        </p:grpSpPr>
        <p:sp>
          <p:nvSpPr>
            <p:cNvPr id="1567" name="Google Shape;1567;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568" name="Google Shape;1568;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569" name="Google Shape;1569;p143"/>
          <p:cNvGrpSpPr/>
          <p:nvPr/>
        </p:nvGrpSpPr>
        <p:grpSpPr>
          <a:xfrm>
            <a:off x="8373727" y="3104961"/>
            <a:ext cx="389329" cy="1191970"/>
            <a:chOff x="2488822" y="2403406"/>
            <a:chExt cx="528980" cy="1589294"/>
          </a:xfrm>
        </p:grpSpPr>
        <p:cxnSp>
          <p:nvCxnSpPr>
            <p:cNvPr id="1570" name="Google Shape;1570;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1" name="Google Shape;1571;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2" name="Google Shape;1572;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3" name="Google Shape;1573;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4" name="Google Shape;1574;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5" name="Google Shape;1575;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6" name="Google Shape;1576;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7" name="Google Shape;1577;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8" name="Google Shape;1578;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9" name="Google Shape;1579;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0" name="Google Shape;1580;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81" name="Google Shape;1581;p143"/>
          <p:cNvGrpSpPr/>
          <p:nvPr/>
        </p:nvGrpSpPr>
        <p:grpSpPr>
          <a:xfrm>
            <a:off x="286992" y="3055776"/>
            <a:ext cx="381024" cy="1191970"/>
            <a:chOff x="2488822" y="2403406"/>
            <a:chExt cx="528980" cy="1589294"/>
          </a:xfrm>
        </p:grpSpPr>
        <p:cxnSp>
          <p:nvCxnSpPr>
            <p:cNvPr id="1582" name="Google Shape;1582;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3" name="Google Shape;1583;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4" name="Google Shape;1584;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5" name="Google Shape;1585;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6" name="Google Shape;1586;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7" name="Google Shape;1587;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8" name="Google Shape;1588;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9" name="Google Shape;1589;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0" name="Google Shape;1590;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1" name="Google Shape;1591;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2" name="Google Shape;1592;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93" name="Google Shape;1593;p143"/>
          <p:cNvGrpSpPr/>
          <p:nvPr/>
        </p:nvGrpSpPr>
        <p:grpSpPr>
          <a:xfrm>
            <a:off x="1892755" y="2930558"/>
            <a:ext cx="909363" cy="1479767"/>
            <a:chOff x="2449931" y="225721"/>
            <a:chExt cx="909363" cy="1973023"/>
          </a:xfrm>
        </p:grpSpPr>
        <p:sp>
          <p:nvSpPr>
            <p:cNvPr id="1594" name="Google Shape;1594;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1595" name="Google Shape;1595;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596" name="Google Shape;1596;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597" name="Google Shape;1597;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598" name="Google Shape;1598;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599" name="Google Shape;1599;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0" name="Google Shape;1600;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1" name="Google Shape;1601;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2" name="Google Shape;1602;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3" name="Google Shape;1603;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4" name="Google Shape;1604;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5" name="Google Shape;1605;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606" name="Google Shape;1606;p143"/>
          <p:cNvGrpSpPr/>
          <p:nvPr/>
        </p:nvGrpSpPr>
        <p:grpSpPr>
          <a:xfrm>
            <a:off x="3292155" y="2947227"/>
            <a:ext cx="909363" cy="1479767"/>
            <a:chOff x="2449931" y="225721"/>
            <a:chExt cx="909363" cy="1973023"/>
          </a:xfrm>
        </p:grpSpPr>
        <p:sp>
          <p:nvSpPr>
            <p:cNvPr id="1607" name="Google Shape;1607;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8" name="Google Shape;1608;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9" name="Google Shape;1609;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0" name="Google Shape;1610;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1" name="Google Shape;1611;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2" name="Google Shape;1612;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3" name="Google Shape;1613;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4" name="Google Shape;1614;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5" name="Google Shape;1615;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6" name="Google Shape;1616;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7" name="Google Shape;1617;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8" name="Google Shape;1618;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619" name="Google Shape;1619;p143"/>
          <p:cNvGrpSpPr/>
          <p:nvPr/>
        </p:nvGrpSpPr>
        <p:grpSpPr>
          <a:xfrm>
            <a:off x="4757320" y="2949485"/>
            <a:ext cx="909363" cy="1479767"/>
            <a:chOff x="2449931" y="225721"/>
            <a:chExt cx="909363" cy="1973023"/>
          </a:xfrm>
        </p:grpSpPr>
        <p:sp>
          <p:nvSpPr>
            <p:cNvPr id="1620" name="Google Shape;1620;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1" name="Google Shape;1621;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2" name="Google Shape;1622;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3" name="Google Shape;1623;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4" name="Google Shape;1624;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5" name="Google Shape;1625;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6" name="Google Shape;1626;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7" name="Google Shape;1627;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8" name="Google Shape;1628;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9" name="Google Shape;1629;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0" name="Google Shape;1630;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1" name="Google Shape;1631;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632" name="Google Shape;1632;p143"/>
          <p:cNvGrpSpPr/>
          <p:nvPr/>
        </p:nvGrpSpPr>
        <p:grpSpPr>
          <a:xfrm>
            <a:off x="6188437" y="2970750"/>
            <a:ext cx="909363" cy="1479767"/>
            <a:chOff x="2449931" y="225721"/>
            <a:chExt cx="909363" cy="1973023"/>
          </a:xfrm>
        </p:grpSpPr>
        <p:sp>
          <p:nvSpPr>
            <p:cNvPr id="1633" name="Google Shape;1633;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4" name="Google Shape;1634;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5" name="Google Shape;1635;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6" name="Google Shape;1636;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7" name="Google Shape;1637;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8" name="Google Shape;1638;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9" name="Google Shape;1639;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40" name="Google Shape;1640;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41" name="Google Shape;1641;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42" name="Google Shape;1642;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43" name="Google Shape;1643;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44" name="Google Shape;1644;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645" name="Google Shape;1645;p143"/>
          <p:cNvGrpSpPr/>
          <p:nvPr/>
        </p:nvGrpSpPr>
        <p:grpSpPr>
          <a:xfrm>
            <a:off x="7537074" y="2874371"/>
            <a:ext cx="842700" cy="1638300"/>
            <a:chOff x="7478671" y="1969421"/>
            <a:chExt cx="842700" cy="1638300"/>
          </a:xfrm>
        </p:grpSpPr>
        <p:sp>
          <p:nvSpPr>
            <p:cNvPr id="1646" name="Google Shape;1646;p143"/>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647" name="Google Shape;1647;p143"/>
            <p:cNvGrpSpPr/>
            <p:nvPr/>
          </p:nvGrpSpPr>
          <p:grpSpPr>
            <a:xfrm>
              <a:off x="7610282" y="2193160"/>
              <a:ext cx="552418" cy="519116"/>
              <a:chOff x="8131740" y="4009316"/>
              <a:chExt cx="552418" cy="692154"/>
            </a:xfrm>
          </p:grpSpPr>
          <p:grpSp>
            <p:nvGrpSpPr>
              <p:cNvPr id="1648" name="Google Shape;1648;p143"/>
              <p:cNvGrpSpPr/>
              <p:nvPr/>
            </p:nvGrpSpPr>
            <p:grpSpPr>
              <a:xfrm>
                <a:off x="8131740" y="4009316"/>
                <a:ext cx="551675" cy="228589"/>
                <a:chOff x="7660968" y="1751777"/>
                <a:chExt cx="1040700" cy="450600"/>
              </a:xfrm>
            </p:grpSpPr>
            <p:sp>
              <p:nvSpPr>
                <p:cNvPr id="1649" name="Google Shape;1649;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650" name="Google Shape;1650;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1" name="Google Shape;1651;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52" name="Google Shape;1652;p143"/>
              <p:cNvGrpSpPr/>
              <p:nvPr/>
            </p:nvGrpSpPr>
            <p:grpSpPr>
              <a:xfrm>
                <a:off x="8132483" y="4472881"/>
                <a:ext cx="551675" cy="228589"/>
                <a:chOff x="7660968" y="1751777"/>
                <a:chExt cx="1040700" cy="450600"/>
              </a:xfrm>
            </p:grpSpPr>
            <p:sp>
              <p:nvSpPr>
                <p:cNvPr id="1653" name="Google Shape;1653;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654" name="Google Shape;1654;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5" name="Google Shape;1655;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nvGrpSpPr>
            <p:cNvPr id="1656" name="Google Shape;1656;p143"/>
            <p:cNvGrpSpPr/>
            <p:nvPr/>
          </p:nvGrpSpPr>
          <p:grpSpPr>
            <a:xfrm>
              <a:off x="7611025" y="2888734"/>
              <a:ext cx="552418" cy="519116"/>
              <a:chOff x="8131740" y="4009316"/>
              <a:chExt cx="552418" cy="692154"/>
            </a:xfrm>
          </p:grpSpPr>
          <p:grpSp>
            <p:nvGrpSpPr>
              <p:cNvPr id="1657" name="Google Shape;1657;p143"/>
              <p:cNvGrpSpPr/>
              <p:nvPr/>
            </p:nvGrpSpPr>
            <p:grpSpPr>
              <a:xfrm>
                <a:off x="8131740" y="4009316"/>
                <a:ext cx="551675" cy="228589"/>
                <a:chOff x="7660968" y="1751777"/>
                <a:chExt cx="1040700" cy="450600"/>
              </a:xfrm>
            </p:grpSpPr>
            <p:sp>
              <p:nvSpPr>
                <p:cNvPr id="1658" name="Google Shape;1658;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659" name="Google Shape;1659;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0" name="Google Shape;1660;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61" name="Google Shape;1661;p143"/>
              <p:cNvGrpSpPr/>
              <p:nvPr/>
            </p:nvGrpSpPr>
            <p:grpSpPr>
              <a:xfrm>
                <a:off x="8132483" y="4472881"/>
                <a:ext cx="551675" cy="228589"/>
                <a:chOff x="7660968" y="1751777"/>
                <a:chExt cx="1040700" cy="450600"/>
              </a:xfrm>
            </p:grpSpPr>
            <p:sp>
              <p:nvSpPr>
                <p:cNvPr id="1662" name="Google Shape;1662;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663" name="Google Shape;1663;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4" name="Google Shape;1664;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cxnSp>
        <p:nvCxnSpPr>
          <p:cNvPr id="1665" name="Google Shape;1665;p143"/>
          <p:cNvCxnSpPr>
            <a:endCxn id="1559" idx="1"/>
          </p:cNvCxnSpPr>
          <p:nvPr/>
        </p:nvCxnSpPr>
        <p:spPr>
          <a:xfrm rot="10800000" flipH="1">
            <a:off x="1386502" y="3663133"/>
            <a:ext cx="348300" cy="9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6" name="Google Shape;1666;p143"/>
          <p:cNvCxnSpPr>
            <a:stCxn id="1562" idx="3"/>
            <a:endCxn id="1565" idx="1"/>
          </p:cNvCxnSpPr>
          <p:nvPr/>
        </p:nvCxnSpPr>
        <p:spPr>
          <a:xfrm>
            <a:off x="4322902" y="3668414"/>
            <a:ext cx="326100" cy="6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7" name="Google Shape;1667;p143"/>
          <p:cNvCxnSpPr>
            <a:stCxn id="1564" idx="3"/>
            <a:endCxn id="1568" idx="1"/>
          </p:cNvCxnSpPr>
          <p:nvPr/>
        </p:nvCxnSpPr>
        <p:spPr>
          <a:xfrm>
            <a:off x="5773540" y="3683230"/>
            <a:ext cx="304800" cy="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8" name="Google Shape;1668;p143"/>
          <p:cNvCxnSpPr>
            <a:stCxn id="1568" idx="3"/>
            <a:endCxn id="1646" idx="1"/>
          </p:cNvCxnSpPr>
          <p:nvPr/>
        </p:nvCxnSpPr>
        <p:spPr>
          <a:xfrm>
            <a:off x="7202602" y="3683573"/>
            <a:ext cx="334500" cy="99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9" name="Google Shape;1669;p143"/>
          <p:cNvCxnSpPr>
            <a:stCxn id="1558" idx="3"/>
            <a:endCxn id="1562" idx="1"/>
          </p:cNvCxnSpPr>
          <p:nvPr/>
        </p:nvCxnSpPr>
        <p:spPr>
          <a:xfrm rot="10800000" flipH="1">
            <a:off x="2859282" y="3668450"/>
            <a:ext cx="339300" cy="3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sp>
        <p:nvSpPr>
          <p:cNvPr id="1670" name="Google Shape;1670;p143"/>
          <p:cNvSpPr txBox="1"/>
          <p:nvPr/>
        </p:nvSpPr>
        <p:spPr>
          <a:xfrm>
            <a:off x="360948" y="2412706"/>
            <a:ext cx="12648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Parser</a:t>
            </a:r>
            <a:endParaRPr sz="1400" b="0" i="0" u="none" strike="noStrike" cap="none">
              <a:solidFill>
                <a:srgbClr val="000000"/>
              </a:solidFill>
              <a:latin typeface="Arial"/>
              <a:ea typeface="Arial"/>
              <a:cs typeface="Arial"/>
              <a:sym typeface="Arial"/>
            </a:endParaRPr>
          </a:p>
        </p:txBody>
      </p:sp>
      <p:grpSp>
        <p:nvGrpSpPr>
          <p:cNvPr id="1671" name="Google Shape;1671;p143"/>
          <p:cNvGrpSpPr/>
          <p:nvPr/>
        </p:nvGrpSpPr>
        <p:grpSpPr>
          <a:xfrm>
            <a:off x="663977" y="2864081"/>
            <a:ext cx="722700" cy="1616700"/>
            <a:chOff x="663977" y="2864081"/>
            <a:chExt cx="722700" cy="1616700"/>
          </a:xfrm>
        </p:grpSpPr>
        <p:sp>
          <p:nvSpPr>
            <p:cNvPr id="1672" name="Google Shape;1672;p143"/>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673" name="Google Shape;1673;p143"/>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4" name="Google Shape;1674;p143"/>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5" name="Google Shape;1675;p143"/>
            <p:cNvSpPr/>
            <p:nvPr/>
          </p:nvSpPr>
          <p:spPr>
            <a:xfrm>
              <a:off x="1039956" y="33051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6" name="Google Shape;1676;p143"/>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7" name="Google Shape;1677;p143"/>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678" name="Google Shape;1678;p143"/>
            <p:cNvCxnSpPr>
              <a:stCxn id="1673" idx="0"/>
              <a:endCxn id="1675" idx="0"/>
            </p:cNvCxnSpPr>
            <p:nvPr/>
          </p:nvCxnSpPr>
          <p:spPr>
            <a:xfrm rot="-5400000" flipH="1">
              <a:off x="859367" y="3010356"/>
              <a:ext cx="283800" cy="305700"/>
            </a:xfrm>
            <a:prstGeom prst="curvedConnector3">
              <a:avLst>
                <a:gd name="adj1" fmla="val -31345"/>
              </a:avLst>
            </a:prstGeom>
            <a:noFill/>
            <a:ln w="12700" cap="flat" cmpd="sng">
              <a:solidFill>
                <a:srgbClr val="FF0000"/>
              </a:solidFill>
              <a:prstDash val="solid"/>
              <a:round/>
              <a:headEnd type="none" w="sm" len="sm"/>
              <a:tailEnd type="triangle" w="lg" len="lg"/>
            </a:ln>
          </p:spPr>
        </p:cxnSp>
        <p:cxnSp>
          <p:nvCxnSpPr>
            <p:cNvPr id="1679" name="Google Shape;1679;p143"/>
            <p:cNvCxnSpPr>
              <a:stCxn id="1673" idx="4"/>
              <a:endCxn id="1674" idx="0"/>
            </p:cNvCxnSpPr>
            <p:nvPr/>
          </p:nvCxnSpPr>
          <p:spPr>
            <a:xfrm rot="-5400000" flipH="1">
              <a:off x="738617" y="3366606"/>
              <a:ext cx="240300" cy="20700"/>
            </a:xfrm>
            <a:prstGeom prst="curvedConnector3">
              <a:avLst>
                <a:gd name="adj1" fmla="val 32643"/>
              </a:avLst>
            </a:prstGeom>
            <a:noFill/>
            <a:ln w="12700" cap="flat" cmpd="sng">
              <a:solidFill>
                <a:srgbClr val="FF0000"/>
              </a:solidFill>
              <a:prstDash val="solid"/>
              <a:round/>
              <a:headEnd type="none" w="sm" len="sm"/>
              <a:tailEnd type="triangle" w="lg" len="lg"/>
            </a:ln>
          </p:spPr>
        </p:cxnSp>
        <p:cxnSp>
          <p:nvCxnSpPr>
            <p:cNvPr id="1680" name="Google Shape;1680;p143"/>
            <p:cNvCxnSpPr>
              <a:stCxn id="1675" idx="4"/>
              <a:endCxn id="1675" idx="6"/>
            </p:cNvCxnSpPr>
            <p:nvPr/>
          </p:nvCxnSpPr>
          <p:spPr>
            <a:xfrm rot="-5400000">
              <a:off x="1152456" y="3424569"/>
              <a:ext cx="117900" cy="114300"/>
            </a:xfrm>
            <a:prstGeom prst="curvedConnector4">
              <a:avLst>
                <a:gd name="adj1" fmla="val -139018"/>
                <a:gd name="adj2" fmla="val 174973"/>
              </a:avLst>
            </a:prstGeom>
            <a:noFill/>
            <a:ln w="12700" cap="flat" cmpd="sng">
              <a:solidFill>
                <a:srgbClr val="FF0000"/>
              </a:solidFill>
              <a:prstDash val="solid"/>
              <a:round/>
              <a:headEnd type="none" w="sm" len="sm"/>
              <a:tailEnd type="triangle" w="lg" len="lg"/>
            </a:ln>
          </p:spPr>
        </p:cxnSp>
        <p:cxnSp>
          <p:nvCxnSpPr>
            <p:cNvPr id="1681" name="Google Shape;1681;p143"/>
            <p:cNvCxnSpPr>
              <a:stCxn id="1675" idx="3"/>
              <a:endCxn id="1676"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682" name="Google Shape;1682;p143"/>
            <p:cNvCxnSpPr>
              <a:stCxn id="1674" idx="6"/>
              <a:endCxn id="1677"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683" name="Google Shape;1683;p143"/>
            <p:cNvCxnSpPr>
              <a:stCxn id="1677" idx="4"/>
              <a:endCxn id="1676" idx="4"/>
            </p:cNvCxnSpPr>
            <p:nvPr/>
          </p:nvCxnSpPr>
          <p:spPr>
            <a:xfrm rot="5400000" flipH="1">
              <a:off x="905844" y="4064540"/>
              <a:ext cx="220500" cy="328500"/>
            </a:xfrm>
            <a:prstGeom prst="curvedConnector3">
              <a:avLst>
                <a:gd name="adj1" fmla="val -21885"/>
              </a:avLst>
            </a:prstGeom>
            <a:noFill/>
            <a:ln w="12700" cap="flat" cmpd="sng">
              <a:solidFill>
                <a:srgbClr val="FF0000"/>
              </a:solidFill>
              <a:prstDash val="solid"/>
              <a:round/>
              <a:headEnd type="none" w="sm" len="sm"/>
              <a:tailEnd type="triangle" w="lg" len="lg"/>
            </a:ln>
          </p:spPr>
        </p:cxnSp>
      </p:grpSp>
      <p:sp>
        <p:nvSpPr>
          <p:cNvPr id="1684" name="Google Shape;1684;p143"/>
          <p:cNvSpPr txBox="1"/>
          <p:nvPr/>
        </p:nvSpPr>
        <p:spPr>
          <a:xfrm>
            <a:off x="7311951" y="2408926"/>
            <a:ext cx="12648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Deparser</a:t>
            </a:r>
            <a:endParaRPr sz="1400" b="0" i="0" u="none" strike="noStrike" cap="none">
              <a:solidFill>
                <a:srgbClr val="000000"/>
              </a:solidFill>
              <a:latin typeface="Arial"/>
              <a:ea typeface="Arial"/>
              <a:cs typeface="Arial"/>
              <a:sym typeface="Arial"/>
            </a:endParaRPr>
          </a:p>
        </p:txBody>
      </p:sp>
      <p:sp>
        <p:nvSpPr>
          <p:cNvPr id="1685" name="Google Shape;1685;p143"/>
          <p:cNvSpPr/>
          <p:nvPr/>
        </p:nvSpPr>
        <p:spPr>
          <a:xfrm rot="5400000">
            <a:off x="4361847" y="-43398"/>
            <a:ext cx="213600" cy="54678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6" name="Google Shape;1686;p143"/>
          <p:cNvSpPr txBox="1"/>
          <p:nvPr/>
        </p:nvSpPr>
        <p:spPr>
          <a:xfrm>
            <a:off x="2676026" y="2274061"/>
            <a:ext cx="35853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 Match-Action Pipeline</a:t>
            </a:r>
            <a:endParaRPr sz="1400" b="0" i="0" u="none" strike="noStrike" cap="none">
              <a:solidFill>
                <a:srgbClr val="000000"/>
              </a:solidFill>
              <a:latin typeface="Arial"/>
              <a:ea typeface="Arial"/>
              <a:cs typeface="Arial"/>
              <a:sym typeface="Arial"/>
            </a:endParaRPr>
          </a:p>
        </p:txBody>
      </p:sp>
      <p:sp>
        <p:nvSpPr>
          <p:cNvPr id="1687" name="Google Shape;1687;p143"/>
          <p:cNvSpPr/>
          <p:nvPr/>
        </p:nvSpPr>
        <p:spPr>
          <a:xfrm>
            <a:off x="826821" y="1436175"/>
            <a:ext cx="1849200" cy="670200"/>
          </a:xfrm>
          <a:prstGeom prst="wedgeRoundRectCallout">
            <a:avLst>
              <a:gd name="adj1" fmla="val -42985"/>
              <a:gd name="adj2" fmla="val 103769"/>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47"/>
              <a:buFont typeface="Arial"/>
              <a:buNone/>
            </a:pPr>
            <a:r>
              <a:rPr lang="en-US" sz="989" b="0" i="0" u="none" strike="noStrike" cap="none">
                <a:solidFill>
                  <a:schemeClr val="dk1"/>
                </a:solidFill>
                <a:latin typeface="Arial"/>
                <a:ea typeface="Arial"/>
                <a:cs typeface="Arial"/>
                <a:sym typeface="Arial"/>
              </a:rPr>
              <a:t>Programmer declares the headers that should be recognized and their order in the packet</a:t>
            </a:r>
            <a:endParaRPr sz="1400" b="0" i="0" u="none" strike="noStrike" cap="none">
              <a:solidFill>
                <a:srgbClr val="000000"/>
              </a:solidFill>
              <a:latin typeface="Arial"/>
              <a:ea typeface="Arial"/>
              <a:cs typeface="Arial"/>
              <a:sym typeface="Arial"/>
            </a:endParaRPr>
          </a:p>
        </p:txBody>
      </p:sp>
      <p:sp>
        <p:nvSpPr>
          <p:cNvPr id="1688" name="Google Shape;1688;p143"/>
          <p:cNvSpPr/>
          <p:nvPr/>
        </p:nvSpPr>
        <p:spPr>
          <a:xfrm>
            <a:off x="3172395" y="1116531"/>
            <a:ext cx="1849200" cy="6435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81"/>
              <a:buFont typeface="Arial"/>
              <a:buNone/>
            </a:pPr>
            <a:r>
              <a:rPr lang="en-US" sz="1125" b="0" i="0" u="none" strike="noStrike" cap="none">
                <a:solidFill>
                  <a:schemeClr val="dk1"/>
                </a:solidFill>
                <a:latin typeface="Arial"/>
                <a:ea typeface="Arial"/>
                <a:cs typeface="Arial"/>
                <a:sym typeface="Arial"/>
              </a:rPr>
              <a:t>Programmer defines the tables and the exact processing algorithm</a:t>
            </a:r>
            <a:endParaRPr sz="1400" b="0" i="0" u="none" strike="noStrike" cap="none">
              <a:solidFill>
                <a:srgbClr val="000000"/>
              </a:solidFill>
              <a:latin typeface="Arial"/>
              <a:ea typeface="Arial"/>
              <a:cs typeface="Arial"/>
              <a:sym typeface="Arial"/>
            </a:endParaRPr>
          </a:p>
        </p:txBody>
      </p:sp>
      <p:sp>
        <p:nvSpPr>
          <p:cNvPr id="1689" name="Google Shape;1689;p143"/>
          <p:cNvSpPr/>
          <p:nvPr/>
        </p:nvSpPr>
        <p:spPr>
          <a:xfrm>
            <a:off x="6060628" y="1224856"/>
            <a:ext cx="1849200" cy="6435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81"/>
              <a:buFont typeface="Arial"/>
              <a:buNone/>
            </a:pPr>
            <a:r>
              <a:rPr lang="en-US" sz="1125" b="0" i="0" u="none" strike="noStrike" cap="none">
                <a:solidFill>
                  <a:schemeClr val="dk1"/>
                </a:solidFill>
                <a:latin typeface="Arial"/>
                <a:ea typeface="Arial"/>
                <a:cs typeface="Arial"/>
                <a:sym typeface="Arial"/>
              </a:rPr>
              <a:t>Programmer declares how the output packet will look on the wire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1"/>
                                        </p:tgtEl>
                                        <p:attrNameLst>
                                          <p:attrName>style.visibility</p:attrName>
                                        </p:attrNameLst>
                                      </p:cBhvr>
                                      <p:to>
                                        <p:strVal val="visible"/>
                                      </p:to>
                                    </p:set>
                                    <p:animEffect transition="in" filter="fade">
                                      <p:cBhvr>
                                        <p:cTn id="7" dur="500"/>
                                        <p:tgtEl>
                                          <p:spTgt spid="15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1"/>
                                        </p:tgtEl>
                                        <p:attrNameLst>
                                          <p:attrName>style.visibility</p:attrName>
                                        </p:attrNameLst>
                                      </p:cBhvr>
                                      <p:to>
                                        <p:strVal val="visible"/>
                                      </p:to>
                                    </p:set>
                                    <p:animEffect transition="in" filter="fade">
                                      <p:cBhvr>
                                        <p:cTn id="11" dur="1000"/>
                                        <p:tgtEl>
                                          <p:spTgt spid="167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70"/>
                                        </p:tgtEl>
                                        <p:attrNameLst>
                                          <p:attrName>style.visibility</p:attrName>
                                        </p:attrNameLst>
                                      </p:cBhvr>
                                      <p:to>
                                        <p:strVal val="visible"/>
                                      </p:to>
                                    </p:set>
                                    <p:animEffect transition="in" filter="fade">
                                      <p:cBhvr>
                                        <p:cTn id="15" dur="500"/>
                                        <p:tgtEl>
                                          <p:spTgt spid="167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87"/>
                                        </p:tgtEl>
                                        <p:attrNameLst>
                                          <p:attrName>style.visibility</p:attrName>
                                        </p:attrNameLst>
                                      </p:cBhvr>
                                      <p:to>
                                        <p:strVal val="visible"/>
                                      </p:to>
                                    </p:set>
                                    <p:animEffect transition="in" filter="fade">
                                      <p:cBhvr>
                                        <p:cTn id="19" dur="500"/>
                                        <p:tgtEl>
                                          <p:spTgt spid="16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85"/>
                                        </p:tgtEl>
                                        <p:attrNameLst>
                                          <p:attrName>style.visibility</p:attrName>
                                        </p:attrNameLst>
                                      </p:cBhvr>
                                      <p:to>
                                        <p:strVal val="visible"/>
                                      </p:to>
                                    </p:set>
                                    <p:animEffect transition="in" filter="fade">
                                      <p:cBhvr>
                                        <p:cTn id="24" dur="500"/>
                                        <p:tgtEl>
                                          <p:spTgt spid="1685"/>
                                        </p:tgtEl>
                                      </p:cBhvr>
                                    </p:animEffect>
                                  </p:childTnLst>
                                </p:cTn>
                              </p:par>
                              <p:par>
                                <p:cTn id="25" presetID="10" presetClass="entr" presetSubtype="0" fill="hold" nodeType="withEffect">
                                  <p:stCondLst>
                                    <p:cond delay="0"/>
                                  </p:stCondLst>
                                  <p:childTnLst>
                                    <p:set>
                                      <p:cBhvr>
                                        <p:cTn id="26" dur="1" fill="hold">
                                          <p:stCondLst>
                                            <p:cond delay="0"/>
                                          </p:stCondLst>
                                        </p:cTn>
                                        <p:tgtEl>
                                          <p:spTgt spid="1686"/>
                                        </p:tgtEl>
                                        <p:attrNameLst>
                                          <p:attrName>style.visibility</p:attrName>
                                        </p:attrNameLst>
                                      </p:cBhvr>
                                      <p:to>
                                        <p:strVal val="visible"/>
                                      </p:to>
                                    </p:set>
                                    <p:animEffect transition="in" filter="fade">
                                      <p:cBhvr>
                                        <p:cTn id="27" dur="500"/>
                                        <p:tgtEl>
                                          <p:spTgt spid="1686"/>
                                        </p:tgtEl>
                                      </p:cBhvr>
                                    </p:animEffect>
                                  </p:childTnLst>
                                </p:cTn>
                              </p:par>
                              <p:par>
                                <p:cTn id="28" presetID="10" presetClass="entr" presetSubtype="0" fill="hold" nodeType="withEffect">
                                  <p:stCondLst>
                                    <p:cond delay="0"/>
                                  </p:stCondLst>
                                  <p:childTnLst>
                                    <p:set>
                                      <p:cBhvr>
                                        <p:cTn id="29" dur="1" fill="hold">
                                          <p:stCondLst>
                                            <p:cond delay="0"/>
                                          </p:stCondLst>
                                        </p:cTn>
                                        <p:tgtEl>
                                          <p:spTgt spid="1557"/>
                                        </p:tgtEl>
                                        <p:attrNameLst>
                                          <p:attrName>style.visibility</p:attrName>
                                        </p:attrNameLst>
                                      </p:cBhvr>
                                      <p:to>
                                        <p:strVal val="visible"/>
                                      </p:to>
                                    </p:set>
                                    <p:animEffect transition="in" filter="fade">
                                      <p:cBhvr>
                                        <p:cTn id="30" dur="500"/>
                                        <p:tgtEl>
                                          <p:spTgt spid="1557"/>
                                        </p:tgtEl>
                                      </p:cBhvr>
                                    </p:animEffect>
                                  </p:childTnLst>
                                </p:cTn>
                              </p:par>
                              <p:par>
                                <p:cTn id="31" presetID="10" presetClass="entr" presetSubtype="0" fill="hold" nodeType="withEffect">
                                  <p:stCondLst>
                                    <p:cond delay="0"/>
                                  </p:stCondLst>
                                  <p:childTnLst>
                                    <p:set>
                                      <p:cBhvr>
                                        <p:cTn id="32" dur="1" fill="hold">
                                          <p:stCondLst>
                                            <p:cond delay="0"/>
                                          </p:stCondLst>
                                        </p:cTn>
                                        <p:tgtEl>
                                          <p:spTgt spid="1593"/>
                                        </p:tgtEl>
                                        <p:attrNameLst>
                                          <p:attrName>style.visibility</p:attrName>
                                        </p:attrNameLst>
                                      </p:cBhvr>
                                      <p:to>
                                        <p:strVal val="visible"/>
                                      </p:to>
                                    </p:set>
                                    <p:animEffect transition="in" filter="fade">
                                      <p:cBhvr>
                                        <p:cTn id="33" dur="500"/>
                                        <p:tgtEl>
                                          <p:spTgt spid="159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60"/>
                                        </p:tgtEl>
                                        <p:attrNameLst>
                                          <p:attrName>style.visibility</p:attrName>
                                        </p:attrNameLst>
                                      </p:cBhvr>
                                      <p:to>
                                        <p:strVal val="visible"/>
                                      </p:to>
                                    </p:set>
                                    <p:animEffect transition="in" filter="fade">
                                      <p:cBhvr>
                                        <p:cTn id="37" dur="500"/>
                                        <p:tgtEl>
                                          <p:spTgt spid="1560"/>
                                        </p:tgtEl>
                                      </p:cBhvr>
                                    </p:animEffect>
                                  </p:childTnLst>
                                </p:cTn>
                              </p:par>
                              <p:par>
                                <p:cTn id="38" presetID="10" presetClass="entr" presetSubtype="0" fill="hold" nodeType="withEffect">
                                  <p:stCondLst>
                                    <p:cond delay="0"/>
                                  </p:stCondLst>
                                  <p:childTnLst>
                                    <p:set>
                                      <p:cBhvr>
                                        <p:cTn id="39" dur="1" fill="hold">
                                          <p:stCondLst>
                                            <p:cond delay="0"/>
                                          </p:stCondLst>
                                        </p:cTn>
                                        <p:tgtEl>
                                          <p:spTgt spid="1606"/>
                                        </p:tgtEl>
                                        <p:attrNameLst>
                                          <p:attrName>style.visibility</p:attrName>
                                        </p:attrNameLst>
                                      </p:cBhvr>
                                      <p:to>
                                        <p:strVal val="visible"/>
                                      </p:to>
                                    </p:set>
                                    <p:animEffect transition="in" filter="fade">
                                      <p:cBhvr>
                                        <p:cTn id="40" dur="500"/>
                                        <p:tgtEl>
                                          <p:spTgt spid="160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563"/>
                                        </p:tgtEl>
                                        <p:attrNameLst>
                                          <p:attrName>style.visibility</p:attrName>
                                        </p:attrNameLst>
                                      </p:cBhvr>
                                      <p:to>
                                        <p:strVal val="visible"/>
                                      </p:to>
                                    </p:set>
                                    <p:animEffect transition="in" filter="fade">
                                      <p:cBhvr>
                                        <p:cTn id="44" dur="500"/>
                                        <p:tgtEl>
                                          <p:spTgt spid="1563"/>
                                        </p:tgtEl>
                                      </p:cBhvr>
                                    </p:animEffect>
                                  </p:childTnLst>
                                </p:cTn>
                              </p:par>
                              <p:par>
                                <p:cTn id="45" presetID="10" presetClass="entr" presetSubtype="0" fill="hold" nodeType="withEffect">
                                  <p:stCondLst>
                                    <p:cond delay="0"/>
                                  </p:stCondLst>
                                  <p:childTnLst>
                                    <p:set>
                                      <p:cBhvr>
                                        <p:cTn id="46" dur="1" fill="hold">
                                          <p:stCondLst>
                                            <p:cond delay="0"/>
                                          </p:stCondLst>
                                        </p:cTn>
                                        <p:tgtEl>
                                          <p:spTgt spid="1619"/>
                                        </p:tgtEl>
                                        <p:attrNameLst>
                                          <p:attrName>style.visibility</p:attrName>
                                        </p:attrNameLst>
                                      </p:cBhvr>
                                      <p:to>
                                        <p:strVal val="visible"/>
                                      </p:to>
                                    </p:set>
                                    <p:animEffect transition="in" filter="fade">
                                      <p:cBhvr>
                                        <p:cTn id="47" dur="500"/>
                                        <p:tgtEl>
                                          <p:spTgt spid="1619"/>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566"/>
                                        </p:tgtEl>
                                        <p:attrNameLst>
                                          <p:attrName>style.visibility</p:attrName>
                                        </p:attrNameLst>
                                      </p:cBhvr>
                                      <p:to>
                                        <p:strVal val="visible"/>
                                      </p:to>
                                    </p:set>
                                    <p:animEffect transition="in" filter="fade">
                                      <p:cBhvr>
                                        <p:cTn id="51" dur="500"/>
                                        <p:tgtEl>
                                          <p:spTgt spid="1566"/>
                                        </p:tgtEl>
                                      </p:cBhvr>
                                    </p:animEffect>
                                  </p:childTnLst>
                                </p:cTn>
                              </p:par>
                              <p:par>
                                <p:cTn id="52" presetID="10" presetClass="entr" presetSubtype="0" fill="hold" nodeType="withEffect">
                                  <p:stCondLst>
                                    <p:cond delay="0"/>
                                  </p:stCondLst>
                                  <p:childTnLst>
                                    <p:set>
                                      <p:cBhvr>
                                        <p:cTn id="53" dur="1" fill="hold">
                                          <p:stCondLst>
                                            <p:cond delay="0"/>
                                          </p:stCondLst>
                                        </p:cTn>
                                        <p:tgtEl>
                                          <p:spTgt spid="1632"/>
                                        </p:tgtEl>
                                        <p:attrNameLst>
                                          <p:attrName>style.visibility</p:attrName>
                                        </p:attrNameLst>
                                      </p:cBhvr>
                                      <p:to>
                                        <p:strVal val="visible"/>
                                      </p:to>
                                    </p:set>
                                    <p:animEffect transition="in" filter="fade">
                                      <p:cBhvr>
                                        <p:cTn id="54" dur="500"/>
                                        <p:tgtEl>
                                          <p:spTgt spid="1632"/>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688"/>
                                        </p:tgtEl>
                                        <p:attrNameLst>
                                          <p:attrName>style.visibility</p:attrName>
                                        </p:attrNameLst>
                                      </p:cBhvr>
                                      <p:to>
                                        <p:strVal val="visible"/>
                                      </p:to>
                                    </p:set>
                                    <p:animEffect transition="in" filter="fade">
                                      <p:cBhvr>
                                        <p:cTn id="58" dur="500"/>
                                        <p:tgtEl>
                                          <p:spTgt spid="16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84"/>
                                        </p:tgtEl>
                                        <p:attrNameLst>
                                          <p:attrName>style.visibility</p:attrName>
                                        </p:attrNameLst>
                                      </p:cBhvr>
                                      <p:to>
                                        <p:strVal val="visible"/>
                                      </p:to>
                                    </p:set>
                                    <p:animEffect transition="in" filter="fade">
                                      <p:cBhvr>
                                        <p:cTn id="63" dur="500"/>
                                        <p:tgtEl>
                                          <p:spTgt spid="1684"/>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89"/>
                                        </p:tgtEl>
                                        <p:attrNameLst>
                                          <p:attrName>style.visibility</p:attrName>
                                        </p:attrNameLst>
                                      </p:cBhvr>
                                      <p:to>
                                        <p:strVal val="visible"/>
                                      </p:to>
                                    </p:set>
                                    <p:animEffect transition="in" filter="fade">
                                      <p:cBhvr>
                                        <p:cTn id="67" dur="500"/>
                                        <p:tgtEl>
                                          <p:spTgt spid="1689"/>
                                        </p:tgtEl>
                                      </p:cBhvr>
                                    </p:animEffect>
                                  </p:childTnLst>
                                </p:cTn>
                              </p:par>
                              <p:par>
                                <p:cTn id="68" presetID="10" presetClass="entr" presetSubtype="0" fill="hold" nodeType="withEffect">
                                  <p:stCondLst>
                                    <p:cond delay="0"/>
                                  </p:stCondLst>
                                  <p:childTnLst>
                                    <p:set>
                                      <p:cBhvr>
                                        <p:cTn id="69" dur="1" fill="hold">
                                          <p:stCondLst>
                                            <p:cond delay="0"/>
                                          </p:stCondLst>
                                        </p:cTn>
                                        <p:tgtEl>
                                          <p:spTgt spid="1645"/>
                                        </p:tgtEl>
                                        <p:attrNameLst>
                                          <p:attrName>style.visibility</p:attrName>
                                        </p:attrNameLst>
                                      </p:cBhvr>
                                      <p:to>
                                        <p:strVal val="visible"/>
                                      </p:to>
                                    </p:set>
                                    <p:animEffect transition="in" filter="fade">
                                      <p:cBhvr>
                                        <p:cTn id="70" dur="500"/>
                                        <p:tgtEl>
                                          <p:spTgt spid="1645"/>
                                        </p:tgtEl>
                                      </p:cBhvr>
                                    </p:animEffect>
                                  </p:childTnLst>
                                </p:cTn>
                              </p:par>
                              <p:par>
                                <p:cTn id="71" presetID="10" presetClass="entr" presetSubtype="0" fill="hold" nodeType="withEffect">
                                  <p:stCondLst>
                                    <p:cond delay="0"/>
                                  </p:stCondLst>
                                  <p:childTnLst>
                                    <p:set>
                                      <p:cBhvr>
                                        <p:cTn id="72" dur="1" fill="hold">
                                          <p:stCondLst>
                                            <p:cond delay="0"/>
                                          </p:stCondLst>
                                        </p:cTn>
                                        <p:tgtEl>
                                          <p:spTgt spid="1569"/>
                                        </p:tgtEl>
                                        <p:attrNameLst>
                                          <p:attrName>style.visibility</p:attrName>
                                        </p:attrNameLst>
                                      </p:cBhvr>
                                      <p:to>
                                        <p:strVal val="visible"/>
                                      </p:to>
                                    </p:set>
                                    <p:animEffect transition="in" filter="fade">
                                      <p:cBhvr>
                                        <p:cTn id="73" dur="500"/>
                                        <p:tgtEl>
                                          <p:spTgt spid="1569"/>
                                        </p:tgtEl>
                                      </p:cBhvr>
                                    </p:animEffect>
                                  </p:childTnLst>
                                </p:cTn>
                              </p:par>
                            </p:childTnLst>
                          </p:cTn>
                        </p:par>
                        <p:par>
                          <p:cTn id="74" fill="hold">
                            <p:stCondLst>
                              <p:cond delay="1000"/>
                            </p:stCondLst>
                            <p:childTnLst>
                              <p:par>
                                <p:cTn id="75" presetID="1" presetClass="entr" presetSubtype="0" fill="hold" nodeType="afterEffect">
                                  <p:stCondLst>
                                    <p:cond delay="0"/>
                                  </p:stCondLst>
                                  <p:childTnLst>
                                    <p:set>
                                      <p:cBhvr>
                                        <p:cTn id="76" dur="1" fill="hold">
                                          <p:stCondLst>
                                            <p:cond delay="0"/>
                                          </p:stCondLst>
                                        </p:cTn>
                                        <p:tgtEl>
                                          <p:spTgt spid="16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44"/>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PISA in Action</a:t>
            </a:r>
            <a:endParaRPr/>
          </a:p>
        </p:txBody>
      </p:sp>
      <p:sp>
        <p:nvSpPr>
          <p:cNvPr id="1696" name="Google Shape;1696;p144"/>
          <p:cNvSpPr txBox="1">
            <a:spLocks noGrp="1"/>
          </p:cNvSpPr>
          <p:nvPr>
            <p:ph type="body" idx="1"/>
          </p:nvPr>
        </p:nvSpPr>
        <p:spPr>
          <a:xfrm>
            <a:off x="152400" y="742951"/>
            <a:ext cx="8686800" cy="14727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10000"/>
              </a:lnSpc>
              <a:spcBef>
                <a:spcPts val="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Packet is parsed into individual headers (parsed representation)</a:t>
            </a:r>
            <a:endParaRPr/>
          </a:p>
          <a:p>
            <a:pPr marL="205740" marR="0" lvl="0" indent="-205740" algn="l" rtl="0">
              <a:lnSpc>
                <a:spcPct val="11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Headers and intermediate results can be used for matching and actions</a:t>
            </a:r>
            <a:endParaRPr/>
          </a:p>
          <a:p>
            <a:pPr marL="205740" marR="0" lvl="0" indent="-205740" algn="l" rtl="0">
              <a:lnSpc>
                <a:spcPct val="11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Headers can be modified, added or removed</a:t>
            </a:r>
            <a:endParaRPr/>
          </a:p>
          <a:p>
            <a:pPr marL="205740" marR="0" lvl="0" indent="-205740" algn="l" rtl="0">
              <a:lnSpc>
                <a:spcPct val="11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Packet is deparsed (serialized)</a:t>
            </a:r>
            <a:endParaRPr/>
          </a:p>
        </p:txBody>
      </p:sp>
      <p:sp>
        <p:nvSpPr>
          <p:cNvPr id="1697" name="Google Shape;1697;p14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a:p>
        </p:txBody>
      </p:sp>
      <p:grpSp>
        <p:nvGrpSpPr>
          <p:cNvPr id="1698" name="Google Shape;1698;p144"/>
          <p:cNvGrpSpPr/>
          <p:nvPr/>
        </p:nvGrpSpPr>
        <p:grpSpPr>
          <a:xfrm>
            <a:off x="1734802" y="3081434"/>
            <a:ext cx="1124480" cy="1626817"/>
            <a:chOff x="1485649" y="3204985"/>
            <a:chExt cx="1124480" cy="2169089"/>
          </a:xfrm>
        </p:grpSpPr>
        <p:sp>
          <p:nvSpPr>
            <p:cNvPr id="1699" name="Google Shape;1699;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700" name="Google Shape;1700;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701" name="Google Shape;1701;p144"/>
          <p:cNvGrpSpPr/>
          <p:nvPr/>
        </p:nvGrpSpPr>
        <p:grpSpPr>
          <a:xfrm>
            <a:off x="3198502" y="3086715"/>
            <a:ext cx="1124480" cy="1626817"/>
            <a:chOff x="1485649" y="3204985"/>
            <a:chExt cx="1124480" cy="2169089"/>
          </a:xfrm>
        </p:grpSpPr>
        <p:sp>
          <p:nvSpPr>
            <p:cNvPr id="1702" name="Google Shape;1702;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703" name="Google Shape;1703;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704" name="Google Shape;1704;p144"/>
          <p:cNvGrpSpPr/>
          <p:nvPr/>
        </p:nvGrpSpPr>
        <p:grpSpPr>
          <a:xfrm>
            <a:off x="4649060" y="3092914"/>
            <a:ext cx="1124480" cy="1626817"/>
            <a:chOff x="1485649" y="3204985"/>
            <a:chExt cx="1124480" cy="2169089"/>
          </a:xfrm>
        </p:grpSpPr>
        <p:sp>
          <p:nvSpPr>
            <p:cNvPr id="1705" name="Google Shape;1705;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706" name="Google Shape;1706;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707" name="Google Shape;1707;p144"/>
          <p:cNvGrpSpPr/>
          <p:nvPr/>
        </p:nvGrpSpPr>
        <p:grpSpPr>
          <a:xfrm>
            <a:off x="6078202" y="3101874"/>
            <a:ext cx="1124480" cy="1626817"/>
            <a:chOff x="1485649" y="3204985"/>
            <a:chExt cx="1124480" cy="2169089"/>
          </a:xfrm>
        </p:grpSpPr>
        <p:sp>
          <p:nvSpPr>
            <p:cNvPr id="1708" name="Google Shape;1708;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709" name="Google Shape;1709;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710" name="Google Shape;1710;p144"/>
          <p:cNvGrpSpPr/>
          <p:nvPr/>
        </p:nvGrpSpPr>
        <p:grpSpPr>
          <a:xfrm>
            <a:off x="8373729" y="3332363"/>
            <a:ext cx="389329" cy="1191970"/>
            <a:chOff x="2488822" y="2403406"/>
            <a:chExt cx="528980" cy="1589294"/>
          </a:xfrm>
        </p:grpSpPr>
        <p:cxnSp>
          <p:nvCxnSpPr>
            <p:cNvPr id="1711" name="Google Shape;1711;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2" name="Google Shape;1712;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3" name="Google Shape;1713;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4" name="Google Shape;1714;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5" name="Google Shape;1715;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6" name="Google Shape;1716;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7" name="Google Shape;1717;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8" name="Google Shape;1718;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9" name="Google Shape;1719;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0" name="Google Shape;1720;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1" name="Google Shape;1721;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22" name="Google Shape;1722;p144"/>
          <p:cNvGrpSpPr/>
          <p:nvPr/>
        </p:nvGrpSpPr>
        <p:grpSpPr>
          <a:xfrm>
            <a:off x="286993" y="3283178"/>
            <a:ext cx="381024" cy="1191970"/>
            <a:chOff x="2488822" y="2403406"/>
            <a:chExt cx="528980" cy="1589294"/>
          </a:xfrm>
        </p:grpSpPr>
        <p:cxnSp>
          <p:nvCxnSpPr>
            <p:cNvPr id="1723" name="Google Shape;1723;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4" name="Google Shape;1724;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5" name="Google Shape;1725;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6" name="Google Shape;1726;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7" name="Google Shape;1727;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8" name="Google Shape;1728;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9" name="Google Shape;1729;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0" name="Google Shape;1730;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1" name="Google Shape;1731;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2" name="Google Shape;1732;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3" name="Google Shape;1733;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34" name="Google Shape;1734;p144"/>
          <p:cNvGrpSpPr/>
          <p:nvPr/>
        </p:nvGrpSpPr>
        <p:grpSpPr>
          <a:xfrm>
            <a:off x="1892755" y="3157959"/>
            <a:ext cx="909363" cy="1479767"/>
            <a:chOff x="2449931" y="225721"/>
            <a:chExt cx="909363" cy="1973023"/>
          </a:xfrm>
        </p:grpSpPr>
        <p:sp>
          <p:nvSpPr>
            <p:cNvPr id="1735" name="Google Shape;1735;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1736" name="Google Shape;1736;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37" name="Google Shape;1737;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38" name="Google Shape;1738;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39" name="Google Shape;1739;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0" name="Google Shape;1740;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1" name="Google Shape;1741;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2" name="Google Shape;1742;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3" name="Google Shape;1743;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4" name="Google Shape;1744;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5" name="Google Shape;1745;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6" name="Google Shape;1746;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747" name="Google Shape;1747;p144"/>
          <p:cNvGrpSpPr/>
          <p:nvPr/>
        </p:nvGrpSpPr>
        <p:grpSpPr>
          <a:xfrm>
            <a:off x="3292155" y="3174628"/>
            <a:ext cx="909363" cy="1479767"/>
            <a:chOff x="2449931" y="225721"/>
            <a:chExt cx="909363" cy="1973023"/>
          </a:xfrm>
        </p:grpSpPr>
        <p:sp>
          <p:nvSpPr>
            <p:cNvPr id="1748" name="Google Shape;1748;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9" name="Google Shape;1749;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0" name="Google Shape;1750;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1" name="Google Shape;1751;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2" name="Google Shape;1752;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3" name="Google Shape;1753;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4" name="Google Shape;1754;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5" name="Google Shape;1755;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6" name="Google Shape;1756;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7" name="Google Shape;1757;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8" name="Google Shape;1758;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9" name="Google Shape;1759;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760" name="Google Shape;1760;p144"/>
          <p:cNvGrpSpPr/>
          <p:nvPr/>
        </p:nvGrpSpPr>
        <p:grpSpPr>
          <a:xfrm>
            <a:off x="4757320" y="3176886"/>
            <a:ext cx="909363" cy="1479767"/>
            <a:chOff x="2449931" y="225721"/>
            <a:chExt cx="909363" cy="1973023"/>
          </a:xfrm>
        </p:grpSpPr>
        <p:sp>
          <p:nvSpPr>
            <p:cNvPr id="1761" name="Google Shape;1761;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2" name="Google Shape;1762;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3" name="Google Shape;1763;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4" name="Google Shape;1764;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5" name="Google Shape;1765;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6" name="Google Shape;1766;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7" name="Google Shape;1767;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8" name="Google Shape;1768;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9" name="Google Shape;1769;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0" name="Google Shape;1770;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1" name="Google Shape;1771;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2" name="Google Shape;1772;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773" name="Google Shape;1773;p144"/>
          <p:cNvGrpSpPr/>
          <p:nvPr/>
        </p:nvGrpSpPr>
        <p:grpSpPr>
          <a:xfrm>
            <a:off x="6188437" y="3198151"/>
            <a:ext cx="909363" cy="1479767"/>
            <a:chOff x="2449931" y="225721"/>
            <a:chExt cx="909363" cy="1973023"/>
          </a:xfrm>
        </p:grpSpPr>
        <p:sp>
          <p:nvSpPr>
            <p:cNvPr id="1774" name="Google Shape;1774;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5" name="Google Shape;1775;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6" name="Google Shape;1776;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7" name="Google Shape;1777;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8" name="Google Shape;1778;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9" name="Google Shape;1779;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0" name="Google Shape;1780;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1" name="Google Shape;1781;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2" name="Google Shape;1782;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3" name="Google Shape;1783;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4" name="Google Shape;1784;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5" name="Google Shape;1785;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786" name="Google Shape;1786;p144"/>
          <p:cNvGrpSpPr/>
          <p:nvPr/>
        </p:nvGrpSpPr>
        <p:grpSpPr>
          <a:xfrm>
            <a:off x="663977" y="3092681"/>
            <a:ext cx="722700" cy="1616700"/>
            <a:chOff x="663977" y="2864081"/>
            <a:chExt cx="722700" cy="1616700"/>
          </a:xfrm>
        </p:grpSpPr>
        <p:sp>
          <p:nvSpPr>
            <p:cNvPr id="1787" name="Google Shape;1787;p144"/>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1788" name="Google Shape;1788;p144"/>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9" name="Google Shape;1789;p144"/>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0" name="Google Shape;1790;p144"/>
            <p:cNvSpPr/>
            <p:nvPr/>
          </p:nvSpPr>
          <p:spPr>
            <a:xfrm>
              <a:off x="1039956" y="32289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1" name="Google Shape;1791;p144"/>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2" name="Google Shape;1792;p144"/>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793" name="Google Shape;1793;p144"/>
            <p:cNvCxnSpPr>
              <a:stCxn id="1788" idx="0"/>
              <a:endCxn id="1790" idx="0"/>
            </p:cNvCxnSpPr>
            <p:nvPr/>
          </p:nvCxnSpPr>
          <p:spPr>
            <a:xfrm rot="-5400000" flipH="1">
              <a:off x="897467" y="2972256"/>
              <a:ext cx="207600" cy="305700"/>
            </a:xfrm>
            <a:prstGeom prst="curvedConnector3">
              <a:avLst>
                <a:gd name="adj1" fmla="val -118681"/>
              </a:avLst>
            </a:prstGeom>
            <a:noFill/>
            <a:ln w="12700" cap="flat" cmpd="sng">
              <a:solidFill>
                <a:srgbClr val="FF0000"/>
              </a:solidFill>
              <a:prstDash val="solid"/>
              <a:round/>
              <a:headEnd type="none" w="sm" len="sm"/>
              <a:tailEnd type="triangle" w="lg" len="lg"/>
            </a:ln>
          </p:spPr>
        </p:cxnSp>
        <p:cxnSp>
          <p:nvCxnSpPr>
            <p:cNvPr id="1794" name="Google Shape;1794;p144"/>
            <p:cNvCxnSpPr>
              <a:stCxn id="1788" idx="4"/>
              <a:endCxn id="1789" idx="0"/>
            </p:cNvCxnSpPr>
            <p:nvPr/>
          </p:nvCxnSpPr>
          <p:spPr>
            <a:xfrm rot="-5400000" flipH="1">
              <a:off x="738617" y="3366606"/>
              <a:ext cx="240300" cy="20700"/>
            </a:xfrm>
            <a:prstGeom prst="curvedConnector3">
              <a:avLst>
                <a:gd name="adj1" fmla="val -45131"/>
              </a:avLst>
            </a:prstGeom>
            <a:noFill/>
            <a:ln w="12700" cap="flat" cmpd="sng">
              <a:solidFill>
                <a:srgbClr val="FF0000"/>
              </a:solidFill>
              <a:prstDash val="solid"/>
              <a:round/>
              <a:headEnd type="none" w="sm" len="sm"/>
              <a:tailEnd type="triangle" w="lg" len="lg"/>
            </a:ln>
          </p:spPr>
        </p:cxnSp>
        <p:cxnSp>
          <p:nvCxnSpPr>
            <p:cNvPr id="1795" name="Google Shape;1795;p144"/>
            <p:cNvCxnSpPr>
              <a:stCxn id="1790" idx="4"/>
              <a:endCxn id="1790" idx="6"/>
            </p:cNvCxnSpPr>
            <p:nvPr/>
          </p:nvCxnSpPr>
          <p:spPr>
            <a:xfrm rot="-5400000">
              <a:off x="1152606" y="3348519"/>
              <a:ext cx="117600" cy="114300"/>
            </a:xfrm>
            <a:prstGeom prst="curvedConnector4">
              <a:avLst>
                <a:gd name="adj1" fmla="val -14883"/>
                <a:gd name="adj2" fmla="val 183263"/>
              </a:avLst>
            </a:prstGeom>
            <a:noFill/>
            <a:ln w="12700" cap="flat" cmpd="sng">
              <a:solidFill>
                <a:srgbClr val="FF0000"/>
              </a:solidFill>
              <a:prstDash val="solid"/>
              <a:round/>
              <a:headEnd type="none" w="sm" len="sm"/>
              <a:tailEnd type="triangle" w="lg" len="lg"/>
            </a:ln>
          </p:spPr>
        </p:cxnSp>
        <p:cxnSp>
          <p:nvCxnSpPr>
            <p:cNvPr id="1796" name="Google Shape;1796;p144"/>
            <p:cNvCxnSpPr>
              <a:stCxn id="1790" idx="3"/>
              <a:endCxn id="1791" idx="6"/>
            </p:cNvCxnSpPr>
            <p:nvPr/>
          </p:nvCxnSpPr>
          <p:spPr>
            <a:xfrm rot="5400000">
              <a:off x="734434" y="3661581"/>
              <a:ext cx="570600" cy="107400"/>
            </a:xfrm>
            <a:prstGeom prst="curvedConnector2">
              <a:avLst/>
            </a:prstGeom>
            <a:noFill/>
            <a:ln w="12700" cap="flat" cmpd="sng">
              <a:solidFill>
                <a:srgbClr val="FF0000"/>
              </a:solidFill>
              <a:prstDash val="solid"/>
              <a:round/>
              <a:headEnd type="none" w="sm" len="sm"/>
              <a:tailEnd type="triangle" w="lg" len="lg"/>
            </a:ln>
          </p:spPr>
        </p:cxnSp>
        <p:cxnSp>
          <p:nvCxnSpPr>
            <p:cNvPr id="1797" name="Google Shape;1797;p144"/>
            <p:cNvCxnSpPr>
              <a:stCxn id="1789" idx="6"/>
              <a:endCxn id="179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798" name="Google Shape;1798;p144"/>
            <p:cNvCxnSpPr>
              <a:stCxn id="1792" idx="4"/>
              <a:endCxn id="1791" idx="4"/>
            </p:cNvCxnSpPr>
            <p:nvPr/>
          </p:nvCxnSpPr>
          <p:spPr>
            <a:xfrm rot="5400000" flipH="1">
              <a:off x="905844" y="4064540"/>
              <a:ext cx="220500" cy="328500"/>
            </a:xfrm>
            <a:prstGeom prst="curvedConnector3">
              <a:avLst>
                <a:gd name="adj1" fmla="val 51911"/>
              </a:avLst>
            </a:prstGeom>
            <a:noFill/>
            <a:ln w="12700" cap="flat" cmpd="sng">
              <a:solidFill>
                <a:srgbClr val="FF0000"/>
              </a:solidFill>
              <a:prstDash val="solid"/>
              <a:round/>
              <a:headEnd type="none" w="sm" len="sm"/>
              <a:tailEnd type="triangle" w="lg" len="lg"/>
            </a:ln>
          </p:spPr>
        </p:cxnSp>
      </p:grpSp>
      <p:grpSp>
        <p:nvGrpSpPr>
          <p:cNvPr id="1799" name="Google Shape;1799;p144"/>
          <p:cNvGrpSpPr/>
          <p:nvPr/>
        </p:nvGrpSpPr>
        <p:grpSpPr>
          <a:xfrm>
            <a:off x="7537074" y="3101772"/>
            <a:ext cx="842700" cy="1638300"/>
            <a:chOff x="7478671" y="1969421"/>
            <a:chExt cx="842700" cy="1638300"/>
          </a:xfrm>
        </p:grpSpPr>
        <p:sp>
          <p:nvSpPr>
            <p:cNvPr id="1800" name="Google Shape;1800;p144"/>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grpSp>
          <p:nvGrpSpPr>
            <p:cNvPr id="1801" name="Google Shape;1801;p144"/>
            <p:cNvGrpSpPr/>
            <p:nvPr/>
          </p:nvGrpSpPr>
          <p:grpSpPr>
            <a:xfrm>
              <a:off x="7610282" y="2193158"/>
              <a:ext cx="552418" cy="519116"/>
              <a:chOff x="8131740" y="4009317"/>
              <a:chExt cx="552418" cy="692154"/>
            </a:xfrm>
          </p:grpSpPr>
          <p:grpSp>
            <p:nvGrpSpPr>
              <p:cNvPr id="1802" name="Google Shape;1802;p144"/>
              <p:cNvGrpSpPr/>
              <p:nvPr/>
            </p:nvGrpSpPr>
            <p:grpSpPr>
              <a:xfrm>
                <a:off x="8131740" y="4009317"/>
                <a:ext cx="551675" cy="228589"/>
                <a:chOff x="7660968" y="1751777"/>
                <a:chExt cx="1040700" cy="450600"/>
              </a:xfrm>
            </p:grpSpPr>
            <p:sp>
              <p:nvSpPr>
                <p:cNvPr id="1803" name="Google Shape;1803;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04" name="Google Shape;1804;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5" name="Google Shape;1805;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06" name="Google Shape;1806;p144"/>
              <p:cNvGrpSpPr/>
              <p:nvPr/>
            </p:nvGrpSpPr>
            <p:grpSpPr>
              <a:xfrm>
                <a:off x="8132483" y="4472882"/>
                <a:ext cx="551675" cy="228589"/>
                <a:chOff x="7660968" y="1751777"/>
                <a:chExt cx="1040700" cy="450600"/>
              </a:xfrm>
            </p:grpSpPr>
            <p:sp>
              <p:nvSpPr>
                <p:cNvPr id="1807" name="Google Shape;1807;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08" name="Google Shape;1808;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9" name="Google Shape;1809;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nvGrpSpPr>
            <p:cNvPr id="1810" name="Google Shape;1810;p144"/>
            <p:cNvGrpSpPr/>
            <p:nvPr/>
          </p:nvGrpSpPr>
          <p:grpSpPr>
            <a:xfrm>
              <a:off x="7611025" y="2888732"/>
              <a:ext cx="552418" cy="519116"/>
              <a:chOff x="8131740" y="4009317"/>
              <a:chExt cx="552418" cy="692154"/>
            </a:xfrm>
          </p:grpSpPr>
          <p:grpSp>
            <p:nvGrpSpPr>
              <p:cNvPr id="1811" name="Google Shape;1811;p144"/>
              <p:cNvGrpSpPr/>
              <p:nvPr/>
            </p:nvGrpSpPr>
            <p:grpSpPr>
              <a:xfrm>
                <a:off x="8131740" y="4009317"/>
                <a:ext cx="551675" cy="228589"/>
                <a:chOff x="7660968" y="1751777"/>
                <a:chExt cx="1040700" cy="450600"/>
              </a:xfrm>
            </p:grpSpPr>
            <p:sp>
              <p:nvSpPr>
                <p:cNvPr id="1812" name="Google Shape;1812;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13" name="Google Shape;1813;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4" name="Google Shape;1814;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15" name="Google Shape;1815;p144"/>
              <p:cNvGrpSpPr/>
              <p:nvPr/>
            </p:nvGrpSpPr>
            <p:grpSpPr>
              <a:xfrm>
                <a:off x="8132483" y="4472882"/>
                <a:ext cx="551675" cy="228589"/>
                <a:chOff x="7660968" y="1751777"/>
                <a:chExt cx="1040700" cy="450600"/>
              </a:xfrm>
            </p:grpSpPr>
            <p:sp>
              <p:nvSpPr>
                <p:cNvPr id="1816" name="Google Shape;1816;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17" name="Google Shape;1817;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8" name="Google Shape;1818;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cxnSp>
        <p:nvCxnSpPr>
          <p:cNvPr id="1819" name="Google Shape;1819;p144"/>
          <p:cNvCxnSpPr>
            <a:endCxn id="1700" idx="1"/>
          </p:cNvCxnSpPr>
          <p:nvPr/>
        </p:nvCxnSpPr>
        <p:spPr>
          <a:xfrm rot="10800000" flipH="1">
            <a:off x="1386502" y="3890534"/>
            <a:ext cx="348300" cy="9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0" name="Google Shape;1820;p144"/>
          <p:cNvCxnSpPr>
            <a:stCxn id="1703" idx="3"/>
            <a:endCxn id="1706" idx="1"/>
          </p:cNvCxnSpPr>
          <p:nvPr/>
        </p:nvCxnSpPr>
        <p:spPr>
          <a:xfrm>
            <a:off x="4322902" y="3895815"/>
            <a:ext cx="326100" cy="6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1" name="Google Shape;1821;p144"/>
          <p:cNvCxnSpPr>
            <a:stCxn id="1705" idx="3"/>
            <a:endCxn id="1709" idx="1"/>
          </p:cNvCxnSpPr>
          <p:nvPr/>
        </p:nvCxnSpPr>
        <p:spPr>
          <a:xfrm>
            <a:off x="5773540" y="3910630"/>
            <a:ext cx="304800" cy="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2" name="Google Shape;1822;p144"/>
          <p:cNvCxnSpPr>
            <a:stCxn id="1709" idx="3"/>
            <a:endCxn id="1800" idx="1"/>
          </p:cNvCxnSpPr>
          <p:nvPr/>
        </p:nvCxnSpPr>
        <p:spPr>
          <a:xfrm>
            <a:off x="7202602" y="3910974"/>
            <a:ext cx="334500" cy="99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3" name="Google Shape;1823;p144"/>
          <p:cNvCxnSpPr>
            <a:stCxn id="1699" idx="3"/>
            <a:endCxn id="1703" idx="1"/>
          </p:cNvCxnSpPr>
          <p:nvPr/>
        </p:nvCxnSpPr>
        <p:spPr>
          <a:xfrm rot="10800000" flipH="1">
            <a:off x="2859282" y="3895850"/>
            <a:ext cx="339300" cy="3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sp>
        <p:nvSpPr>
          <p:cNvPr id="1824" name="Google Shape;1824;p144"/>
          <p:cNvSpPr txBox="1"/>
          <p:nvPr/>
        </p:nvSpPr>
        <p:spPr>
          <a:xfrm>
            <a:off x="360948" y="2640107"/>
            <a:ext cx="12648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Parser</a:t>
            </a:r>
            <a:endParaRPr/>
          </a:p>
        </p:txBody>
      </p:sp>
      <p:sp>
        <p:nvSpPr>
          <p:cNvPr id="1825" name="Google Shape;1825;p144"/>
          <p:cNvSpPr txBox="1"/>
          <p:nvPr/>
        </p:nvSpPr>
        <p:spPr>
          <a:xfrm>
            <a:off x="7311951" y="2636327"/>
            <a:ext cx="12648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Deparser</a:t>
            </a:r>
            <a:endParaRPr/>
          </a:p>
        </p:txBody>
      </p:sp>
      <p:sp>
        <p:nvSpPr>
          <p:cNvPr id="1826" name="Google Shape;1826;p144"/>
          <p:cNvSpPr/>
          <p:nvPr/>
        </p:nvSpPr>
        <p:spPr>
          <a:xfrm rot="5400000">
            <a:off x="4361847" y="184003"/>
            <a:ext cx="213600" cy="54678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27" name="Google Shape;1827;p144"/>
          <p:cNvSpPr txBox="1"/>
          <p:nvPr/>
        </p:nvSpPr>
        <p:spPr>
          <a:xfrm>
            <a:off x="2676026" y="2501462"/>
            <a:ext cx="35853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 Match-Action Pipeline</a:t>
            </a:r>
            <a:endParaRPr/>
          </a:p>
        </p:txBody>
      </p:sp>
      <p:grpSp>
        <p:nvGrpSpPr>
          <p:cNvPr id="1828" name="Google Shape;1828;p144"/>
          <p:cNvGrpSpPr/>
          <p:nvPr/>
        </p:nvGrpSpPr>
        <p:grpSpPr>
          <a:xfrm>
            <a:off x="141256" y="3133298"/>
            <a:ext cx="556540" cy="77792"/>
            <a:chOff x="503996" y="2137991"/>
            <a:chExt cx="1266303" cy="177000"/>
          </a:xfrm>
        </p:grpSpPr>
        <p:sp>
          <p:nvSpPr>
            <p:cNvPr id="1829" name="Google Shape;1829;p144"/>
            <p:cNvSpPr/>
            <p:nvPr/>
          </p:nvSpPr>
          <p:spPr>
            <a:xfrm>
              <a:off x="503996" y="2137991"/>
              <a:ext cx="1266300" cy="177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0" name="Google Shape;1830;p144"/>
            <p:cNvSpPr/>
            <p:nvPr/>
          </p:nvSpPr>
          <p:spPr>
            <a:xfrm>
              <a:off x="1617899" y="2137991"/>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1" name="Google Shape;1831;p144"/>
            <p:cNvSpPr/>
            <p:nvPr/>
          </p:nvSpPr>
          <p:spPr>
            <a:xfrm>
              <a:off x="1465499" y="2137991"/>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2" name="Google Shape;1832;p144"/>
            <p:cNvSpPr/>
            <p:nvPr/>
          </p:nvSpPr>
          <p:spPr>
            <a:xfrm>
              <a:off x="1313099" y="2137991"/>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3" name="Google Shape;1833;p144"/>
            <p:cNvSpPr/>
            <p:nvPr/>
          </p:nvSpPr>
          <p:spPr>
            <a:xfrm>
              <a:off x="1160699" y="2137991"/>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grpSp>
        <p:nvGrpSpPr>
          <p:cNvPr id="1834" name="Google Shape;1834;p144"/>
          <p:cNvGrpSpPr/>
          <p:nvPr/>
        </p:nvGrpSpPr>
        <p:grpSpPr>
          <a:xfrm>
            <a:off x="7283984" y="3447769"/>
            <a:ext cx="66900" cy="434022"/>
            <a:chOff x="7261772" y="3472131"/>
            <a:chExt cx="66900" cy="434022"/>
          </a:xfrm>
        </p:grpSpPr>
        <p:sp>
          <p:nvSpPr>
            <p:cNvPr id="1835" name="Google Shape;1835;p144"/>
            <p:cNvSpPr/>
            <p:nvPr/>
          </p:nvSpPr>
          <p:spPr>
            <a:xfrm>
              <a:off x="7261772" y="3472131"/>
              <a:ext cx="66900" cy="777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6" name="Google Shape;1836;p144"/>
            <p:cNvSpPr/>
            <p:nvPr/>
          </p:nvSpPr>
          <p:spPr>
            <a:xfrm>
              <a:off x="7261772" y="3646952"/>
              <a:ext cx="66900" cy="777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7" name="Google Shape;1837;p144"/>
            <p:cNvSpPr/>
            <p:nvPr/>
          </p:nvSpPr>
          <p:spPr>
            <a:xfrm>
              <a:off x="7261772" y="3828453"/>
              <a:ext cx="66900" cy="777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grpSp>
        <p:nvGrpSpPr>
          <p:cNvPr id="1838" name="Google Shape;1838;p144"/>
          <p:cNvGrpSpPr/>
          <p:nvPr/>
        </p:nvGrpSpPr>
        <p:grpSpPr>
          <a:xfrm>
            <a:off x="1591746" y="3259524"/>
            <a:ext cx="66980" cy="810555"/>
            <a:chOff x="2682199" y="3319032"/>
            <a:chExt cx="152400" cy="1844267"/>
          </a:xfrm>
        </p:grpSpPr>
        <p:sp>
          <p:nvSpPr>
            <p:cNvPr id="1839" name="Google Shape;1839;p144"/>
            <p:cNvSpPr/>
            <p:nvPr/>
          </p:nvSpPr>
          <p:spPr>
            <a:xfrm>
              <a:off x="2682199" y="3319032"/>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0" name="Google Shape;1840;p144"/>
            <p:cNvSpPr/>
            <p:nvPr/>
          </p:nvSpPr>
          <p:spPr>
            <a:xfrm>
              <a:off x="2682199" y="3861354"/>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1" name="Google Shape;1841;p144"/>
            <p:cNvSpPr/>
            <p:nvPr/>
          </p:nvSpPr>
          <p:spPr>
            <a:xfrm>
              <a:off x="2682199" y="443332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2" name="Google Shape;1842;p144"/>
            <p:cNvSpPr/>
            <p:nvPr/>
          </p:nvSpPr>
          <p:spPr>
            <a:xfrm>
              <a:off x="2682199" y="4986299"/>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grpSp>
        <p:nvGrpSpPr>
          <p:cNvPr id="1843" name="Google Shape;1843;p144"/>
          <p:cNvGrpSpPr/>
          <p:nvPr/>
        </p:nvGrpSpPr>
        <p:grpSpPr>
          <a:xfrm>
            <a:off x="2996050" y="3211221"/>
            <a:ext cx="66980" cy="979658"/>
            <a:chOff x="4743832" y="3340154"/>
            <a:chExt cx="152400" cy="2229028"/>
          </a:xfrm>
        </p:grpSpPr>
        <p:grpSp>
          <p:nvGrpSpPr>
            <p:cNvPr id="1844" name="Google Shape;1844;p144"/>
            <p:cNvGrpSpPr/>
            <p:nvPr/>
          </p:nvGrpSpPr>
          <p:grpSpPr>
            <a:xfrm>
              <a:off x="4743832" y="3340154"/>
              <a:ext cx="152400" cy="1396308"/>
              <a:chOff x="2682199" y="3319032"/>
              <a:chExt cx="152400" cy="1396308"/>
            </a:xfrm>
          </p:grpSpPr>
          <p:sp>
            <p:nvSpPr>
              <p:cNvPr id="1845" name="Google Shape;1845;p144"/>
              <p:cNvSpPr/>
              <p:nvPr/>
            </p:nvSpPr>
            <p:spPr>
              <a:xfrm>
                <a:off x="2682199" y="3319032"/>
                <a:ext cx="152400" cy="177000"/>
              </a:xfrm>
              <a:prstGeom prst="rect">
                <a:avLst/>
              </a:prstGeom>
              <a:solidFill>
                <a:schemeClr val="dk1"/>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6" name="Google Shape;1846;p144"/>
              <p:cNvSpPr/>
              <p:nvPr/>
            </p:nvSpPr>
            <p:spPr>
              <a:xfrm>
                <a:off x="2682199" y="3716850"/>
                <a:ext cx="152400" cy="177000"/>
              </a:xfrm>
              <a:prstGeom prst="rect">
                <a:avLst/>
              </a:prstGeom>
              <a:solidFill>
                <a:srgbClr val="C0504D"/>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7" name="Google Shape;1847;p144"/>
              <p:cNvSpPr/>
              <p:nvPr/>
            </p:nvSpPr>
            <p:spPr>
              <a:xfrm>
                <a:off x="2682199" y="4129864"/>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8" name="Google Shape;1848;p144"/>
              <p:cNvSpPr/>
              <p:nvPr/>
            </p:nvSpPr>
            <p:spPr>
              <a:xfrm>
                <a:off x="2682199" y="4538340"/>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sp>
          <p:nvSpPr>
            <p:cNvPr id="1849" name="Google Shape;1849;p144"/>
            <p:cNvSpPr/>
            <p:nvPr/>
          </p:nvSpPr>
          <p:spPr>
            <a:xfrm>
              <a:off x="4743832" y="4994364"/>
              <a:ext cx="152400" cy="177000"/>
            </a:xfrm>
            <a:prstGeom prst="rect">
              <a:avLst/>
            </a:prstGeom>
            <a:solidFill>
              <a:srgbClr val="F4F3EC"/>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50" name="Google Shape;1850;p144"/>
            <p:cNvSpPr/>
            <p:nvPr/>
          </p:nvSpPr>
          <p:spPr>
            <a:xfrm>
              <a:off x="4743832" y="5392182"/>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sp>
        <p:nvSpPr>
          <p:cNvPr id="1851" name="Google Shape;1851;p144"/>
          <p:cNvSpPr/>
          <p:nvPr/>
        </p:nvSpPr>
        <p:spPr>
          <a:xfrm>
            <a:off x="3197503" y="3093347"/>
            <a:ext cx="1133400" cy="16203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52" name="Google Shape;1852;p144"/>
          <p:cNvSpPr/>
          <p:nvPr/>
        </p:nvSpPr>
        <p:spPr>
          <a:xfrm>
            <a:off x="1735232" y="3089067"/>
            <a:ext cx="1126800" cy="16071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53" name="Google Shape;1853;p144"/>
          <p:cNvSpPr/>
          <p:nvPr/>
        </p:nvSpPr>
        <p:spPr>
          <a:xfrm>
            <a:off x="4643159" y="3103219"/>
            <a:ext cx="1121400" cy="16152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54" name="Google Shape;1854;p144"/>
          <p:cNvSpPr/>
          <p:nvPr/>
        </p:nvSpPr>
        <p:spPr>
          <a:xfrm>
            <a:off x="6076442" y="3108717"/>
            <a:ext cx="1125900" cy="16041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nvGrpSpPr>
          <p:cNvPr id="1855" name="Google Shape;1855;p144"/>
          <p:cNvGrpSpPr/>
          <p:nvPr/>
        </p:nvGrpSpPr>
        <p:grpSpPr>
          <a:xfrm>
            <a:off x="4470006" y="3300382"/>
            <a:ext cx="66980" cy="804817"/>
            <a:chOff x="4743832" y="3737972"/>
            <a:chExt cx="152400" cy="1831210"/>
          </a:xfrm>
        </p:grpSpPr>
        <p:grpSp>
          <p:nvGrpSpPr>
            <p:cNvPr id="1856" name="Google Shape;1856;p144"/>
            <p:cNvGrpSpPr/>
            <p:nvPr/>
          </p:nvGrpSpPr>
          <p:grpSpPr>
            <a:xfrm>
              <a:off x="4743832" y="3737972"/>
              <a:ext cx="152400" cy="590014"/>
              <a:chOff x="2682199" y="3716850"/>
              <a:chExt cx="152400" cy="590014"/>
            </a:xfrm>
          </p:grpSpPr>
          <p:sp>
            <p:nvSpPr>
              <p:cNvPr id="1857" name="Google Shape;1857;p144"/>
              <p:cNvSpPr/>
              <p:nvPr/>
            </p:nvSpPr>
            <p:spPr>
              <a:xfrm>
                <a:off x="2682199" y="3716850"/>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58" name="Google Shape;1858;p144"/>
              <p:cNvSpPr/>
              <p:nvPr/>
            </p:nvSpPr>
            <p:spPr>
              <a:xfrm>
                <a:off x="2682199" y="4129864"/>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sp>
          <p:nvSpPr>
            <p:cNvPr id="1859" name="Google Shape;1859;p144"/>
            <p:cNvSpPr/>
            <p:nvPr/>
          </p:nvSpPr>
          <p:spPr>
            <a:xfrm>
              <a:off x="4743832" y="4994364"/>
              <a:ext cx="152400" cy="177000"/>
            </a:xfrm>
            <a:prstGeom prst="rect">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60" name="Google Shape;1860;p144"/>
            <p:cNvSpPr/>
            <p:nvPr/>
          </p:nvSpPr>
          <p:spPr>
            <a:xfrm>
              <a:off x="4743832" y="5392182"/>
              <a:ext cx="152400" cy="177000"/>
            </a:xfrm>
            <a:prstGeom prst="rect">
              <a:avLst/>
            </a:prstGeom>
            <a:solidFill>
              <a:srgbClr val="CCC0D9"/>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grpSp>
        <p:nvGrpSpPr>
          <p:cNvPr id="1861" name="Google Shape;1861;p144"/>
          <p:cNvGrpSpPr/>
          <p:nvPr/>
        </p:nvGrpSpPr>
        <p:grpSpPr>
          <a:xfrm>
            <a:off x="5833280" y="3277644"/>
            <a:ext cx="66980" cy="979658"/>
            <a:chOff x="4743832" y="3340154"/>
            <a:chExt cx="152400" cy="2229028"/>
          </a:xfrm>
        </p:grpSpPr>
        <p:grpSp>
          <p:nvGrpSpPr>
            <p:cNvPr id="1862" name="Google Shape;1862;p144"/>
            <p:cNvGrpSpPr/>
            <p:nvPr/>
          </p:nvGrpSpPr>
          <p:grpSpPr>
            <a:xfrm>
              <a:off x="4743832" y="3340154"/>
              <a:ext cx="152400" cy="987832"/>
              <a:chOff x="2682199" y="3319032"/>
              <a:chExt cx="152400" cy="987832"/>
            </a:xfrm>
          </p:grpSpPr>
          <p:sp>
            <p:nvSpPr>
              <p:cNvPr id="1863" name="Google Shape;1863;p144"/>
              <p:cNvSpPr/>
              <p:nvPr/>
            </p:nvSpPr>
            <p:spPr>
              <a:xfrm>
                <a:off x="2682199" y="3319032"/>
                <a:ext cx="152400" cy="177000"/>
              </a:xfrm>
              <a:prstGeom prst="rect">
                <a:avLst/>
              </a:prstGeom>
              <a:solidFill>
                <a:srgbClr val="95373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64" name="Google Shape;1864;p144"/>
              <p:cNvSpPr/>
              <p:nvPr/>
            </p:nvSpPr>
            <p:spPr>
              <a:xfrm>
                <a:off x="2682199" y="371685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65" name="Google Shape;1865;p144"/>
              <p:cNvSpPr/>
              <p:nvPr/>
            </p:nvSpPr>
            <p:spPr>
              <a:xfrm>
                <a:off x="2682199" y="4129864"/>
                <a:ext cx="152400" cy="1770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sp>
          <p:nvSpPr>
            <p:cNvPr id="1866" name="Google Shape;1866;p144"/>
            <p:cNvSpPr/>
            <p:nvPr/>
          </p:nvSpPr>
          <p:spPr>
            <a:xfrm>
              <a:off x="4743832" y="4994364"/>
              <a:ext cx="152400" cy="177000"/>
            </a:xfrm>
            <a:prstGeom prst="rect">
              <a:avLst/>
            </a:prstGeom>
            <a:solidFill>
              <a:srgbClr val="FBD4B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67" name="Google Shape;1867;p144"/>
            <p:cNvSpPr/>
            <p:nvPr/>
          </p:nvSpPr>
          <p:spPr>
            <a:xfrm>
              <a:off x="4743832" y="5392182"/>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grpSp>
        <p:nvGrpSpPr>
          <p:cNvPr id="1868" name="Google Shape;1868;p144"/>
          <p:cNvGrpSpPr/>
          <p:nvPr/>
        </p:nvGrpSpPr>
        <p:grpSpPr>
          <a:xfrm>
            <a:off x="7614069" y="4070018"/>
            <a:ext cx="445521" cy="79998"/>
            <a:chOff x="11652632" y="5034593"/>
            <a:chExt cx="1013700" cy="182020"/>
          </a:xfrm>
        </p:grpSpPr>
        <p:sp>
          <p:nvSpPr>
            <p:cNvPr id="1869" name="Google Shape;1869;p144"/>
            <p:cNvSpPr/>
            <p:nvPr/>
          </p:nvSpPr>
          <p:spPr>
            <a:xfrm>
              <a:off x="11652632" y="5034593"/>
              <a:ext cx="1013700" cy="1818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70" name="Google Shape;1870;p144"/>
            <p:cNvSpPr/>
            <p:nvPr/>
          </p:nvSpPr>
          <p:spPr>
            <a:xfrm>
              <a:off x="12513908" y="5037046"/>
              <a:ext cx="152400" cy="177000"/>
            </a:xfrm>
            <a:prstGeom prst="rect">
              <a:avLst/>
            </a:prstGeom>
            <a:solidFill>
              <a:srgbClr val="FFFF00"/>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71" name="Google Shape;1871;p144"/>
            <p:cNvSpPr/>
            <p:nvPr/>
          </p:nvSpPr>
          <p:spPr>
            <a:xfrm>
              <a:off x="12361508" y="5039613"/>
              <a:ext cx="152400" cy="177000"/>
            </a:xfrm>
            <a:prstGeom prst="rect">
              <a:avLst/>
            </a:prstGeom>
            <a:solidFill>
              <a:srgbClr val="3366FF"/>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72" name="Google Shape;1872;p144"/>
            <p:cNvSpPr/>
            <p:nvPr/>
          </p:nvSpPr>
          <p:spPr>
            <a:xfrm>
              <a:off x="12209108" y="5037046"/>
              <a:ext cx="152400" cy="177000"/>
            </a:xfrm>
            <a:prstGeom prst="rect">
              <a:avLst/>
            </a:prstGeom>
            <a:solidFill>
              <a:srgbClr val="FF0000"/>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8"/>
                                        </p:tgtEl>
                                        <p:attrNameLst>
                                          <p:attrName>style.visibility</p:attrName>
                                        </p:attrNameLst>
                                      </p:cBhvr>
                                      <p:to>
                                        <p:strVal val="visible"/>
                                      </p:to>
                                    </p:set>
                                    <p:anim calcmode="lin" valueType="num">
                                      <p:cBhvr additive="base">
                                        <p:cTn id="7" dur="1"/>
                                        <p:tgtEl>
                                          <p:spTgt spid="1828"/>
                                        </p:tgtEl>
                                        <p:attrNameLst>
                                          <p:attrName>ppt_x</p:attrName>
                                        </p:attrNameLst>
                                      </p:cBhvr>
                                      <p:tavLst>
                                        <p:tav tm="0">
                                          <p:val>
                                            <p:strVal val="#ppt_x-1"/>
                                          </p:val>
                                        </p:tav>
                                        <p:tav tm="100000">
                                          <p:val>
                                            <p:strVal val="#ppt_x"/>
                                          </p:val>
                                        </p:tav>
                                      </p:tavLst>
                                    </p:anim>
                                  </p:childTnLst>
                                </p:cTn>
                              </p:par>
                            </p:childTnLst>
                          </p:cTn>
                        </p:par>
                        <p:par>
                          <p:cTn id="8" fill="hold">
                            <p:stCondLst>
                              <p:cond delay="1"/>
                            </p:stCondLst>
                            <p:childTnLst>
                              <p:par>
                                <p:cTn id="9" presetID="1" presetClass="entr" presetSubtype="0" fill="hold" nodeType="afterEffect">
                                  <p:stCondLst>
                                    <p:cond delay="0"/>
                                  </p:stCondLst>
                                  <p:childTnLst>
                                    <p:set>
                                      <p:cBhvr>
                                        <p:cTn id="10" dur="1" fill="hold">
                                          <p:stCondLst>
                                            <p:cond delay="0"/>
                                          </p:stCondLst>
                                        </p:cTn>
                                        <p:tgtEl>
                                          <p:spTgt spid="18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2"/>
                                        </p:tgtEl>
                                        <p:attrNameLst>
                                          <p:attrName>style.visibility</p:attrName>
                                        </p:attrNameLst>
                                      </p:cBhvr>
                                      <p:to>
                                        <p:strVal val="visible"/>
                                      </p:to>
                                    </p:set>
                                    <p:animEffect transition="in" filter="fade">
                                      <p:cBhvr>
                                        <p:cTn id="15" dur="500"/>
                                        <p:tgtEl>
                                          <p:spTgt spid="1852"/>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1852"/>
                                        </p:tgtEl>
                                      </p:cBhvr>
                                    </p:animEffect>
                                    <p:set>
                                      <p:cBhvr>
                                        <p:cTn id="19" dur="1" fill="hold">
                                          <p:stCondLst>
                                            <p:cond delay="500"/>
                                          </p:stCondLst>
                                        </p:cTn>
                                        <p:tgtEl>
                                          <p:spTgt spid="185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1"/>
                                          </p:stCondLst>
                                        </p:cTn>
                                        <p:tgtEl>
                                          <p:spTgt spid="183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843"/>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851"/>
                                        </p:tgtEl>
                                        <p:attrNameLst>
                                          <p:attrName>style.visibility</p:attrName>
                                        </p:attrNameLst>
                                      </p:cBhvr>
                                      <p:to>
                                        <p:strVal val="visible"/>
                                      </p:to>
                                    </p:set>
                                    <p:animEffect transition="in" filter="fade">
                                      <p:cBhvr>
                                        <p:cTn id="27" dur="500"/>
                                        <p:tgtEl>
                                          <p:spTgt spid="1851"/>
                                        </p:tgtEl>
                                      </p:cBhvr>
                                    </p:animEffect>
                                  </p:childTnLst>
                                </p:cTn>
                              </p:par>
                            </p:childTnLst>
                          </p:cTn>
                        </p:par>
                        <p:par>
                          <p:cTn id="28" fill="hold">
                            <p:stCondLst>
                              <p:cond delay="1500"/>
                            </p:stCondLst>
                            <p:childTnLst>
                              <p:par>
                                <p:cTn id="29" presetID="10" presetClass="exit" presetSubtype="0" fill="hold" nodeType="afterEffect">
                                  <p:stCondLst>
                                    <p:cond delay="0"/>
                                  </p:stCondLst>
                                  <p:childTnLst>
                                    <p:animEffect transition="out" filter="fade">
                                      <p:cBhvr>
                                        <p:cTn id="30" dur="500"/>
                                        <p:tgtEl>
                                          <p:spTgt spid="1851"/>
                                        </p:tgtEl>
                                      </p:cBhvr>
                                    </p:animEffect>
                                    <p:set>
                                      <p:cBhvr>
                                        <p:cTn id="31" dur="1" fill="hold">
                                          <p:stCondLst>
                                            <p:cond delay="500"/>
                                          </p:stCondLst>
                                        </p:cTn>
                                        <p:tgtEl>
                                          <p:spTgt spid="185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1"/>
                                          </p:stCondLst>
                                        </p:cTn>
                                        <p:tgtEl>
                                          <p:spTgt spid="184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855"/>
                                        </p:tgtEl>
                                        <p:attrNameLst>
                                          <p:attrName>style.visibility</p:attrName>
                                        </p:attrNameLst>
                                      </p:cBhvr>
                                      <p:to>
                                        <p:strVal val="visible"/>
                                      </p:to>
                                    </p:se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853"/>
                                        </p:tgtEl>
                                        <p:attrNameLst>
                                          <p:attrName>style.visibility</p:attrName>
                                        </p:attrNameLst>
                                      </p:cBhvr>
                                      <p:to>
                                        <p:strVal val="visible"/>
                                      </p:to>
                                    </p:set>
                                    <p:animEffect transition="in" filter="fade">
                                      <p:cBhvr>
                                        <p:cTn id="39" dur="500"/>
                                        <p:tgtEl>
                                          <p:spTgt spid="1853"/>
                                        </p:tgtEl>
                                      </p:cBhvr>
                                    </p:animEffect>
                                  </p:childTnLst>
                                </p:cTn>
                              </p:par>
                            </p:childTnLst>
                          </p:cTn>
                        </p:par>
                        <p:par>
                          <p:cTn id="40" fill="hold">
                            <p:stCondLst>
                              <p:cond delay="2500"/>
                            </p:stCondLst>
                            <p:childTnLst>
                              <p:par>
                                <p:cTn id="41" presetID="10" presetClass="exit" presetSubtype="0" fill="hold" nodeType="afterEffect">
                                  <p:stCondLst>
                                    <p:cond delay="0"/>
                                  </p:stCondLst>
                                  <p:childTnLst>
                                    <p:animEffect transition="out" filter="fade">
                                      <p:cBhvr>
                                        <p:cTn id="42" dur="500"/>
                                        <p:tgtEl>
                                          <p:spTgt spid="1853"/>
                                        </p:tgtEl>
                                      </p:cBhvr>
                                    </p:animEffect>
                                    <p:set>
                                      <p:cBhvr>
                                        <p:cTn id="43" dur="1" fill="hold">
                                          <p:stCondLst>
                                            <p:cond delay="500"/>
                                          </p:stCondLst>
                                        </p:cTn>
                                        <p:tgtEl>
                                          <p:spTgt spid="1853"/>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861"/>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1"/>
                                          </p:stCondLst>
                                        </p:cTn>
                                        <p:tgtEl>
                                          <p:spTgt spid="1855"/>
                                        </p:tgtEl>
                                        <p:attrNameLst>
                                          <p:attrName>style.visibility</p:attrName>
                                        </p:attrNameLst>
                                      </p:cBhvr>
                                      <p:to>
                                        <p:strVal val="hidden"/>
                                      </p:to>
                                    </p:se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854"/>
                                        </p:tgtEl>
                                        <p:attrNameLst>
                                          <p:attrName>style.visibility</p:attrName>
                                        </p:attrNameLst>
                                      </p:cBhvr>
                                      <p:to>
                                        <p:strVal val="visible"/>
                                      </p:to>
                                    </p:set>
                                    <p:animEffect transition="in" filter="fade">
                                      <p:cBhvr>
                                        <p:cTn id="51" dur="500"/>
                                        <p:tgtEl>
                                          <p:spTgt spid="1854"/>
                                        </p:tgtEl>
                                      </p:cBhvr>
                                    </p:animEffect>
                                  </p:childTnLst>
                                </p:cTn>
                              </p:par>
                            </p:childTnLst>
                          </p:cTn>
                        </p:par>
                        <p:par>
                          <p:cTn id="52" fill="hold">
                            <p:stCondLst>
                              <p:cond delay="3500"/>
                            </p:stCondLst>
                            <p:childTnLst>
                              <p:par>
                                <p:cTn id="53" presetID="10" presetClass="exit" presetSubtype="0" fill="hold" nodeType="afterEffect">
                                  <p:stCondLst>
                                    <p:cond delay="0"/>
                                  </p:stCondLst>
                                  <p:childTnLst>
                                    <p:animEffect transition="out" filter="fade">
                                      <p:cBhvr>
                                        <p:cTn id="54" dur="500"/>
                                        <p:tgtEl>
                                          <p:spTgt spid="1854"/>
                                        </p:tgtEl>
                                      </p:cBhvr>
                                    </p:animEffect>
                                    <p:set>
                                      <p:cBhvr>
                                        <p:cTn id="55" dur="1" fill="hold">
                                          <p:stCondLst>
                                            <p:cond delay="500"/>
                                          </p:stCondLst>
                                        </p:cTn>
                                        <p:tgtEl>
                                          <p:spTgt spid="1854"/>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183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1"/>
                                          </p:stCondLst>
                                        </p:cTn>
                                        <p:tgtEl>
                                          <p:spTgt spid="186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868"/>
                                        </p:tgtEl>
                                        <p:attrNameLst>
                                          <p:attrName>style.visibility</p:attrName>
                                        </p:attrNameLst>
                                      </p:cBhvr>
                                      <p:to>
                                        <p:strVal val="visible"/>
                                      </p:to>
                                    </p:set>
                                  </p:childTnLst>
                                </p:cTn>
                              </p:par>
                              <p:par>
                                <p:cTn id="64" presetID="1" presetClass="exit" presetSubtype="0" fill="hold" nodeType="withEffect">
                                  <p:stCondLst>
                                    <p:cond delay="0"/>
                                  </p:stCondLst>
                                  <p:childTnLst>
                                    <p:set>
                                      <p:cBhvr>
                                        <p:cTn id="65" dur="1" fill="hold">
                                          <p:stCondLst>
                                            <p:cond delay="1"/>
                                          </p:stCondLst>
                                        </p:cTn>
                                        <p:tgtEl>
                                          <p:spTgt spid="18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5"/>
          <p:cNvSpPr/>
          <p:nvPr/>
        </p:nvSpPr>
        <p:spPr>
          <a:xfrm>
            <a:off x="4333694" y="3091327"/>
            <a:ext cx="168000" cy="4065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79" name="Google Shape;1879;p145"/>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Language Elements</a:t>
            </a:r>
            <a:endParaRPr/>
          </a:p>
        </p:txBody>
      </p:sp>
      <p:sp>
        <p:nvSpPr>
          <p:cNvPr id="1880" name="Google Shape;1880;p14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18</a:t>
            </a:fld>
            <a:endParaRPr/>
          </a:p>
        </p:txBody>
      </p:sp>
      <p:grpSp>
        <p:nvGrpSpPr>
          <p:cNvPr id="1881" name="Google Shape;1881;p145"/>
          <p:cNvGrpSpPr/>
          <p:nvPr/>
        </p:nvGrpSpPr>
        <p:grpSpPr>
          <a:xfrm>
            <a:off x="7526622" y="2482058"/>
            <a:ext cx="701379" cy="1638300"/>
            <a:chOff x="7478671" y="1969421"/>
            <a:chExt cx="842700" cy="1638300"/>
          </a:xfrm>
        </p:grpSpPr>
        <p:sp>
          <p:nvSpPr>
            <p:cNvPr id="1882" name="Google Shape;1882;p145"/>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grpSp>
          <p:nvGrpSpPr>
            <p:cNvPr id="1883" name="Google Shape;1883;p145"/>
            <p:cNvGrpSpPr/>
            <p:nvPr/>
          </p:nvGrpSpPr>
          <p:grpSpPr>
            <a:xfrm>
              <a:off x="7610284" y="2193156"/>
              <a:ext cx="552418" cy="519116"/>
              <a:chOff x="8131742" y="4009313"/>
              <a:chExt cx="552418" cy="692155"/>
            </a:xfrm>
          </p:grpSpPr>
          <p:grpSp>
            <p:nvGrpSpPr>
              <p:cNvPr id="1884" name="Google Shape;1884;p145"/>
              <p:cNvGrpSpPr/>
              <p:nvPr/>
            </p:nvGrpSpPr>
            <p:grpSpPr>
              <a:xfrm>
                <a:off x="8131742" y="4009313"/>
                <a:ext cx="551675" cy="228589"/>
                <a:chOff x="7660967" y="1751776"/>
                <a:chExt cx="1040700" cy="450600"/>
              </a:xfrm>
            </p:grpSpPr>
            <p:sp>
              <p:nvSpPr>
                <p:cNvPr id="1885" name="Google Shape;1885;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86" name="Google Shape;1886;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87" name="Google Shape;1887;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88" name="Google Shape;1888;p145"/>
              <p:cNvGrpSpPr/>
              <p:nvPr/>
            </p:nvGrpSpPr>
            <p:grpSpPr>
              <a:xfrm>
                <a:off x="8132485" y="4472879"/>
                <a:ext cx="551675" cy="228589"/>
                <a:chOff x="7660967" y="1751776"/>
                <a:chExt cx="1040700" cy="450600"/>
              </a:xfrm>
            </p:grpSpPr>
            <p:sp>
              <p:nvSpPr>
                <p:cNvPr id="1889" name="Google Shape;1889;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90" name="Google Shape;1890;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1" name="Google Shape;1891;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nvGrpSpPr>
            <p:cNvPr id="1892" name="Google Shape;1892;p145"/>
            <p:cNvGrpSpPr/>
            <p:nvPr/>
          </p:nvGrpSpPr>
          <p:grpSpPr>
            <a:xfrm>
              <a:off x="7611027" y="2888730"/>
              <a:ext cx="552418" cy="519116"/>
              <a:chOff x="8131742" y="4009313"/>
              <a:chExt cx="552418" cy="692155"/>
            </a:xfrm>
          </p:grpSpPr>
          <p:grpSp>
            <p:nvGrpSpPr>
              <p:cNvPr id="1893" name="Google Shape;1893;p145"/>
              <p:cNvGrpSpPr/>
              <p:nvPr/>
            </p:nvGrpSpPr>
            <p:grpSpPr>
              <a:xfrm>
                <a:off x="8131742" y="4009313"/>
                <a:ext cx="551675" cy="228589"/>
                <a:chOff x="7660967" y="1751776"/>
                <a:chExt cx="1040700" cy="450600"/>
              </a:xfrm>
            </p:grpSpPr>
            <p:sp>
              <p:nvSpPr>
                <p:cNvPr id="1894" name="Google Shape;1894;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95" name="Google Shape;1895;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6" name="Google Shape;1896;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97" name="Google Shape;1897;p145"/>
              <p:cNvGrpSpPr/>
              <p:nvPr/>
            </p:nvGrpSpPr>
            <p:grpSpPr>
              <a:xfrm>
                <a:off x="8132485" y="4472879"/>
                <a:ext cx="551675" cy="228589"/>
                <a:chOff x="7660967" y="1751776"/>
                <a:chExt cx="1040700" cy="450600"/>
              </a:xfrm>
            </p:grpSpPr>
            <p:sp>
              <p:nvSpPr>
                <p:cNvPr id="1898" name="Google Shape;1898;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99" name="Google Shape;1899;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900" name="Google Shape;1900;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sp>
        <p:nvSpPr>
          <p:cNvPr id="1901" name="Google Shape;1901;p145"/>
          <p:cNvSpPr txBox="1"/>
          <p:nvPr/>
        </p:nvSpPr>
        <p:spPr>
          <a:xfrm>
            <a:off x="5783766" y="-698810"/>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2" name="Google Shape;1902;p145"/>
          <p:cNvSpPr/>
          <p:nvPr/>
        </p:nvSpPr>
        <p:spPr>
          <a:xfrm>
            <a:off x="8239472" y="3098005"/>
            <a:ext cx="168000" cy="4065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903" name="Google Shape;1903;p145"/>
          <p:cNvCxnSpPr/>
          <p:nvPr/>
        </p:nvCxnSpPr>
        <p:spPr>
          <a:xfrm>
            <a:off x="381000" y="3627337"/>
            <a:ext cx="2971800" cy="0"/>
          </a:xfrm>
          <a:prstGeom prst="straightConnector1">
            <a:avLst/>
          </a:prstGeom>
          <a:noFill/>
          <a:ln w="25400" cap="flat" cmpd="sng">
            <a:solidFill>
              <a:srgbClr val="FF0000"/>
            </a:solidFill>
            <a:prstDash val="dot"/>
            <a:round/>
            <a:headEnd type="none" w="sm" len="sm"/>
            <a:tailEnd type="none" w="sm" len="sm"/>
          </a:ln>
        </p:spPr>
      </p:cxnSp>
      <p:sp>
        <p:nvSpPr>
          <p:cNvPr id="1904" name="Google Shape;1904;p145"/>
          <p:cNvSpPr/>
          <p:nvPr/>
        </p:nvSpPr>
        <p:spPr>
          <a:xfrm>
            <a:off x="381000" y="3723389"/>
            <a:ext cx="1905000" cy="4434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49"/>
              <a:buFont typeface="Arial"/>
              <a:buNone/>
            </a:pPr>
            <a:r>
              <a:rPr lang="en-US" sz="1395" b="0" i="0" u="none" strike="noStrike" cap="none">
                <a:solidFill>
                  <a:schemeClr val="lt1"/>
                </a:solidFill>
                <a:latin typeface="Arial"/>
                <a:ea typeface="Arial"/>
                <a:cs typeface="Arial"/>
                <a:sym typeface="Arial"/>
              </a:rPr>
              <a:t>Architecture Description</a:t>
            </a:r>
            <a:endParaRPr/>
          </a:p>
        </p:txBody>
      </p:sp>
      <p:sp>
        <p:nvSpPr>
          <p:cNvPr id="1905" name="Google Shape;1905;p145"/>
          <p:cNvSpPr/>
          <p:nvPr/>
        </p:nvSpPr>
        <p:spPr>
          <a:xfrm>
            <a:off x="380817" y="4262869"/>
            <a:ext cx="1905000" cy="4434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Extern Libraries</a:t>
            </a:r>
            <a:endParaRPr/>
          </a:p>
        </p:txBody>
      </p:sp>
      <p:sp>
        <p:nvSpPr>
          <p:cNvPr id="1906" name="Google Shape;1906;p145"/>
          <p:cNvSpPr txBox="1"/>
          <p:nvPr/>
        </p:nvSpPr>
        <p:spPr>
          <a:xfrm>
            <a:off x="2438399" y="3723389"/>
            <a:ext cx="1418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
              <a:buFont typeface="Arial"/>
              <a:buNone/>
            </a:pPr>
            <a:r>
              <a:rPr lang="en-US" sz="1000" b="0" i="0" u="none" strike="noStrike" cap="none">
                <a:solidFill>
                  <a:schemeClr val="dk1"/>
                </a:solidFill>
                <a:latin typeface="Arial"/>
                <a:ea typeface="Arial"/>
                <a:cs typeface="Arial"/>
                <a:sym typeface="Arial"/>
              </a:rPr>
              <a:t>Programmable blocks and their interfaces</a:t>
            </a:r>
            <a:endParaRPr/>
          </a:p>
        </p:txBody>
      </p:sp>
      <p:sp>
        <p:nvSpPr>
          <p:cNvPr id="1907" name="Google Shape;1907;p145"/>
          <p:cNvSpPr txBox="1"/>
          <p:nvPr/>
        </p:nvSpPr>
        <p:spPr>
          <a:xfrm>
            <a:off x="2438399" y="4241332"/>
            <a:ext cx="1418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31"/>
              <a:buFont typeface="Arial"/>
              <a:buNone/>
            </a:pPr>
            <a:r>
              <a:rPr lang="en-US" sz="925" b="0" i="0" u="none" strike="noStrike" cap="none">
                <a:solidFill>
                  <a:schemeClr val="dk1"/>
                </a:solidFill>
                <a:latin typeface="Arial"/>
                <a:ea typeface="Arial"/>
                <a:cs typeface="Arial"/>
                <a:sym typeface="Arial"/>
              </a:rPr>
              <a:t>Support for specialized components</a:t>
            </a:r>
            <a:endParaRPr/>
          </a:p>
        </p:txBody>
      </p:sp>
      <p:sp>
        <p:nvSpPr>
          <p:cNvPr id="1908" name="Google Shape;1908;p145"/>
          <p:cNvSpPr/>
          <p:nvPr/>
        </p:nvSpPr>
        <p:spPr>
          <a:xfrm>
            <a:off x="380889" y="3047586"/>
            <a:ext cx="1905000" cy="4434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Data Types</a:t>
            </a:r>
            <a:endParaRPr/>
          </a:p>
        </p:txBody>
      </p:sp>
      <p:sp>
        <p:nvSpPr>
          <p:cNvPr id="1909" name="Google Shape;1909;p145"/>
          <p:cNvSpPr txBox="1"/>
          <p:nvPr/>
        </p:nvSpPr>
        <p:spPr>
          <a:xfrm>
            <a:off x="2406206" y="3050233"/>
            <a:ext cx="1264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
              <a:buFont typeface="Arial"/>
              <a:buNone/>
            </a:pPr>
            <a:r>
              <a:rPr lang="en-US" sz="1000" b="0" i="0" u="none" strike="noStrike" cap="none">
                <a:solidFill>
                  <a:schemeClr val="dk1"/>
                </a:solidFill>
                <a:latin typeface="Arial"/>
                <a:ea typeface="Arial"/>
                <a:cs typeface="Arial"/>
                <a:sym typeface="Arial"/>
              </a:rPr>
              <a:t>Bistrings, headers, structures, arrays</a:t>
            </a:r>
            <a:endParaRPr/>
          </a:p>
        </p:txBody>
      </p:sp>
      <p:sp>
        <p:nvSpPr>
          <p:cNvPr id="1910" name="Google Shape;1910;p145"/>
          <p:cNvSpPr/>
          <p:nvPr/>
        </p:nvSpPr>
        <p:spPr>
          <a:xfrm>
            <a:off x="400551" y="1714964"/>
            <a:ext cx="1905000" cy="6282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Controls</a:t>
            </a:r>
            <a:endParaRPr/>
          </a:p>
        </p:txBody>
      </p:sp>
      <p:sp>
        <p:nvSpPr>
          <p:cNvPr id="1911" name="Google Shape;1911;p145"/>
          <p:cNvSpPr txBox="1"/>
          <p:nvPr/>
        </p:nvSpPr>
        <p:spPr>
          <a:xfrm>
            <a:off x="2406205" y="1830456"/>
            <a:ext cx="1175100" cy="474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31"/>
              <a:buFont typeface="Arial"/>
              <a:buNone/>
            </a:pPr>
            <a:r>
              <a:rPr lang="en-US" sz="925" b="0" i="0" u="none" strike="noStrike" cap="none">
                <a:solidFill>
                  <a:schemeClr val="dk1"/>
                </a:solidFill>
                <a:latin typeface="Arial"/>
                <a:ea typeface="Arial"/>
                <a:cs typeface="Arial"/>
                <a:sym typeface="Arial"/>
              </a:rPr>
              <a:t>Tables, Actions, control flow statements</a:t>
            </a:r>
            <a:endParaRPr/>
          </a:p>
        </p:txBody>
      </p:sp>
      <p:sp>
        <p:nvSpPr>
          <p:cNvPr id="1912" name="Google Shape;1912;p145"/>
          <p:cNvSpPr/>
          <p:nvPr/>
        </p:nvSpPr>
        <p:spPr>
          <a:xfrm>
            <a:off x="415231" y="941015"/>
            <a:ext cx="1905000" cy="6597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Parsers</a:t>
            </a:r>
            <a:endParaRPr/>
          </a:p>
        </p:txBody>
      </p:sp>
      <p:sp>
        <p:nvSpPr>
          <p:cNvPr id="1913" name="Google Shape;1913;p145"/>
          <p:cNvSpPr/>
          <p:nvPr/>
        </p:nvSpPr>
        <p:spPr>
          <a:xfrm>
            <a:off x="392915" y="2495550"/>
            <a:ext cx="1905000" cy="4434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Expressions</a:t>
            </a:r>
            <a:endParaRPr/>
          </a:p>
        </p:txBody>
      </p:sp>
      <p:sp>
        <p:nvSpPr>
          <p:cNvPr id="1914" name="Google Shape;1914;p145"/>
          <p:cNvSpPr txBox="1"/>
          <p:nvPr/>
        </p:nvSpPr>
        <p:spPr>
          <a:xfrm>
            <a:off x="2403718" y="2517208"/>
            <a:ext cx="1177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
              <a:buFont typeface="Arial"/>
              <a:buNone/>
            </a:pPr>
            <a:r>
              <a:rPr lang="en-US" sz="1000" b="0" i="0" u="none" strike="noStrike" cap="none">
                <a:solidFill>
                  <a:schemeClr val="dk1"/>
                </a:solidFill>
                <a:latin typeface="Arial"/>
                <a:ea typeface="Arial"/>
                <a:cs typeface="Arial"/>
                <a:sym typeface="Arial"/>
              </a:rPr>
              <a:t>Basic operations and operators</a:t>
            </a:r>
            <a:endParaRPr/>
          </a:p>
        </p:txBody>
      </p:sp>
      <p:sp>
        <p:nvSpPr>
          <p:cNvPr id="1915" name="Google Shape;1915;p145"/>
          <p:cNvSpPr txBox="1"/>
          <p:nvPr/>
        </p:nvSpPr>
        <p:spPr>
          <a:xfrm>
            <a:off x="2438399" y="1078245"/>
            <a:ext cx="1143000" cy="39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
              <a:buFont typeface="Arial"/>
              <a:buNone/>
            </a:pPr>
            <a:r>
              <a:rPr lang="en-US" sz="1000" b="0" i="0" u="none" strike="noStrike" cap="none">
                <a:solidFill>
                  <a:schemeClr val="dk1"/>
                </a:solidFill>
                <a:latin typeface="Arial"/>
                <a:ea typeface="Arial"/>
                <a:cs typeface="Arial"/>
                <a:sym typeface="Arial"/>
              </a:rPr>
              <a:t>State machine, bitfield extraction</a:t>
            </a:r>
            <a:endParaRPr/>
          </a:p>
        </p:txBody>
      </p:sp>
      <p:grpSp>
        <p:nvGrpSpPr>
          <p:cNvPr id="1916" name="Google Shape;1916;p145"/>
          <p:cNvGrpSpPr/>
          <p:nvPr/>
        </p:nvGrpSpPr>
        <p:grpSpPr>
          <a:xfrm>
            <a:off x="5377555" y="2488090"/>
            <a:ext cx="1124480" cy="1626817"/>
            <a:chOff x="1485649" y="3204985"/>
            <a:chExt cx="1124480" cy="2169089"/>
          </a:xfrm>
        </p:grpSpPr>
        <p:sp>
          <p:nvSpPr>
            <p:cNvPr id="1917" name="Google Shape;1917;p145"/>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918" name="Google Shape;1918;p145"/>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919" name="Google Shape;1919;p145"/>
          <p:cNvGrpSpPr/>
          <p:nvPr/>
        </p:nvGrpSpPr>
        <p:grpSpPr>
          <a:xfrm>
            <a:off x="5535508" y="2564615"/>
            <a:ext cx="909363" cy="1479767"/>
            <a:chOff x="2449931" y="225721"/>
            <a:chExt cx="909363" cy="1973023"/>
          </a:xfrm>
        </p:grpSpPr>
        <p:sp>
          <p:nvSpPr>
            <p:cNvPr id="1920" name="Google Shape;1920;p145"/>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1921" name="Google Shape;1921;p145"/>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2" name="Google Shape;1922;p145"/>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3" name="Google Shape;1923;p145"/>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4" name="Google Shape;1924;p145"/>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5" name="Google Shape;1925;p145"/>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6" name="Google Shape;1926;p145"/>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7" name="Google Shape;1927;p145"/>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8" name="Google Shape;1928;p145"/>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9" name="Google Shape;1929;p145"/>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30" name="Google Shape;1930;p145"/>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31" name="Google Shape;1931;p145"/>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sp>
        <p:nvSpPr>
          <p:cNvPr id="1932" name="Google Shape;1932;p145"/>
          <p:cNvSpPr/>
          <p:nvPr/>
        </p:nvSpPr>
        <p:spPr>
          <a:xfrm>
            <a:off x="5228237" y="3076761"/>
            <a:ext cx="168000" cy="4065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33" name="Google Shape;1933;p145"/>
          <p:cNvSpPr/>
          <p:nvPr/>
        </p:nvSpPr>
        <p:spPr>
          <a:xfrm>
            <a:off x="7381082" y="3092795"/>
            <a:ext cx="168000" cy="4065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934" name="Google Shape;1934;p145"/>
          <p:cNvGrpSpPr/>
          <p:nvPr/>
        </p:nvGrpSpPr>
        <p:grpSpPr>
          <a:xfrm>
            <a:off x="4498877" y="2497519"/>
            <a:ext cx="722700" cy="1616700"/>
            <a:chOff x="663977" y="2864081"/>
            <a:chExt cx="722700" cy="1616700"/>
          </a:xfrm>
        </p:grpSpPr>
        <p:sp>
          <p:nvSpPr>
            <p:cNvPr id="1935" name="Google Shape;1935;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1936" name="Google Shape;1936;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7" name="Google Shape;1937;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8" name="Google Shape;1938;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9" name="Google Shape;1939;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0" name="Google Shape;1940;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941" name="Google Shape;1941;p145"/>
            <p:cNvCxnSpPr>
              <a:stCxn id="1936" idx="0"/>
              <a:endCxn id="1938" idx="0"/>
            </p:cNvCxnSpPr>
            <p:nvPr/>
          </p:nvCxnSpPr>
          <p:spPr>
            <a:xfrm rot="-5400000" flipH="1">
              <a:off x="859367" y="3010356"/>
              <a:ext cx="283800" cy="305700"/>
            </a:xfrm>
            <a:prstGeom prst="curvedConnector5">
              <a:avLst>
                <a:gd name="adj1" fmla="val -32371"/>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42" name="Google Shape;1942;p145"/>
            <p:cNvCxnSpPr>
              <a:stCxn id="1936" idx="4"/>
              <a:endCxn id="1937"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43" name="Google Shape;1943;p145"/>
            <p:cNvCxnSpPr>
              <a:stCxn id="1938" idx="4"/>
              <a:endCxn id="1938" idx="6"/>
            </p:cNvCxnSpPr>
            <p:nvPr/>
          </p:nvCxnSpPr>
          <p:spPr>
            <a:xfrm rot="-5400000">
              <a:off x="1152606" y="3424719"/>
              <a:ext cx="117600" cy="114300"/>
            </a:xfrm>
            <a:prstGeom prst="curvedConnector4">
              <a:avLst>
                <a:gd name="adj1" fmla="val -201972"/>
                <a:gd name="adj2" fmla="val 182016"/>
              </a:avLst>
            </a:prstGeom>
            <a:noFill/>
            <a:ln w="12700" cap="flat" cmpd="sng">
              <a:solidFill>
                <a:srgbClr val="FF0000"/>
              </a:solidFill>
              <a:prstDash val="solid"/>
              <a:round/>
              <a:headEnd type="none" w="sm" len="sm"/>
              <a:tailEnd type="triangle" w="lg" len="lg"/>
            </a:ln>
          </p:spPr>
        </p:cxnSp>
        <p:cxnSp>
          <p:nvCxnSpPr>
            <p:cNvPr id="1944" name="Google Shape;1944;p145"/>
            <p:cNvCxnSpPr>
              <a:stCxn id="1938" idx="3"/>
              <a:endCxn id="1939"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45" name="Google Shape;1945;p145"/>
            <p:cNvCxnSpPr>
              <a:stCxn id="1937" idx="6"/>
              <a:endCxn id="1940"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46" name="Google Shape;1946;p145"/>
            <p:cNvCxnSpPr>
              <a:stCxn id="1940" idx="4"/>
              <a:endCxn id="1939" idx="4"/>
            </p:cNvCxnSpPr>
            <p:nvPr/>
          </p:nvCxnSpPr>
          <p:spPr>
            <a:xfrm rot="5400000" flipH="1">
              <a:off x="905844" y="4064540"/>
              <a:ext cx="220500" cy="328500"/>
            </a:xfrm>
            <a:prstGeom prst="curvedConnector3">
              <a:avLst>
                <a:gd name="adj1" fmla="val -47380"/>
              </a:avLst>
            </a:prstGeom>
            <a:noFill/>
            <a:ln w="12700" cap="flat" cmpd="sng">
              <a:solidFill>
                <a:srgbClr val="FF0000"/>
              </a:solidFill>
              <a:prstDash val="solid"/>
              <a:round/>
              <a:headEnd type="none" w="sm" len="sm"/>
              <a:tailEnd type="triangle" w="lg" len="lg"/>
            </a:ln>
          </p:spPr>
        </p:cxnSp>
      </p:grpSp>
      <p:grpSp>
        <p:nvGrpSpPr>
          <p:cNvPr id="1947" name="Google Shape;1947;p145"/>
          <p:cNvGrpSpPr/>
          <p:nvPr/>
        </p:nvGrpSpPr>
        <p:grpSpPr>
          <a:xfrm>
            <a:off x="6638302" y="2478294"/>
            <a:ext cx="722700" cy="1616700"/>
            <a:chOff x="663977" y="2864081"/>
            <a:chExt cx="722700" cy="1616700"/>
          </a:xfrm>
        </p:grpSpPr>
        <p:sp>
          <p:nvSpPr>
            <p:cNvPr id="1948" name="Google Shape;1948;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1949" name="Google Shape;1949;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0" name="Google Shape;1950;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1" name="Google Shape;1951;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2" name="Google Shape;1952;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3" name="Google Shape;1953;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954" name="Google Shape;1954;p145"/>
            <p:cNvCxnSpPr>
              <a:stCxn id="1949" idx="0"/>
              <a:endCxn id="1951" idx="0"/>
            </p:cNvCxnSpPr>
            <p:nvPr/>
          </p:nvCxnSpPr>
          <p:spPr>
            <a:xfrm rot="-5400000" flipH="1">
              <a:off x="859367" y="3010356"/>
              <a:ext cx="283800" cy="305700"/>
            </a:xfrm>
            <a:prstGeom prst="curvedConnector5">
              <a:avLst>
                <a:gd name="adj1" fmla="val -36943"/>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55" name="Google Shape;1955;p145"/>
            <p:cNvCxnSpPr>
              <a:stCxn id="1949" idx="4"/>
              <a:endCxn id="1950"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56" name="Google Shape;1956;p145"/>
            <p:cNvCxnSpPr>
              <a:stCxn id="1951" idx="4"/>
              <a:endCxn id="1951" idx="6"/>
            </p:cNvCxnSpPr>
            <p:nvPr/>
          </p:nvCxnSpPr>
          <p:spPr>
            <a:xfrm rot="-5400000">
              <a:off x="1152606" y="3424719"/>
              <a:ext cx="117600" cy="114300"/>
            </a:xfrm>
            <a:prstGeom prst="curvedConnector4">
              <a:avLst>
                <a:gd name="adj1" fmla="val -201972"/>
                <a:gd name="adj2" fmla="val 189168"/>
              </a:avLst>
            </a:prstGeom>
            <a:noFill/>
            <a:ln w="12700" cap="flat" cmpd="sng">
              <a:solidFill>
                <a:srgbClr val="FF0000"/>
              </a:solidFill>
              <a:prstDash val="solid"/>
              <a:round/>
              <a:headEnd type="none" w="sm" len="sm"/>
              <a:tailEnd type="triangle" w="lg" len="lg"/>
            </a:ln>
          </p:spPr>
        </p:cxnSp>
        <p:cxnSp>
          <p:nvCxnSpPr>
            <p:cNvPr id="1957" name="Google Shape;1957;p145"/>
            <p:cNvCxnSpPr>
              <a:stCxn id="1951" idx="3"/>
              <a:endCxn id="1952"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58" name="Google Shape;1958;p145"/>
            <p:cNvCxnSpPr>
              <a:stCxn id="1950" idx="6"/>
              <a:endCxn id="1953"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59" name="Google Shape;1959;p145"/>
            <p:cNvCxnSpPr>
              <a:stCxn id="1953" idx="4"/>
              <a:endCxn id="1952" idx="4"/>
            </p:cNvCxnSpPr>
            <p:nvPr/>
          </p:nvCxnSpPr>
          <p:spPr>
            <a:xfrm rot="5400000" flipH="1">
              <a:off x="905844" y="4064540"/>
              <a:ext cx="220500" cy="328500"/>
            </a:xfrm>
            <a:prstGeom prst="curvedConnector3">
              <a:avLst>
                <a:gd name="adj1" fmla="val -46359"/>
              </a:avLst>
            </a:prstGeom>
            <a:noFill/>
            <a:ln w="12700" cap="flat" cmpd="sng">
              <a:solidFill>
                <a:srgbClr val="FF0000"/>
              </a:solidFill>
              <a:prstDash val="solid"/>
              <a:round/>
              <a:headEnd type="none" w="sm" len="sm"/>
              <a:tailEnd type="triangle" w="lg" len="lg"/>
            </a:ln>
          </p:spPr>
        </p:cxnSp>
      </p:grpSp>
      <p:sp>
        <p:nvSpPr>
          <p:cNvPr id="1960" name="Google Shape;1960;p145"/>
          <p:cNvSpPr/>
          <p:nvPr/>
        </p:nvSpPr>
        <p:spPr>
          <a:xfrm>
            <a:off x="6488140" y="3112037"/>
            <a:ext cx="168000" cy="4065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961" name="Google Shape;1961;p145"/>
          <p:cNvCxnSpPr>
            <a:stCxn id="1915" idx="3"/>
            <a:endCxn id="1935" idx="0"/>
          </p:cNvCxnSpPr>
          <p:nvPr/>
        </p:nvCxnSpPr>
        <p:spPr>
          <a:xfrm>
            <a:off x="3581399" y="1276845"/>
            <a:ext cx="1278900" cy="1220700"/>
          </a:xfrm>
          <a:prstGeom prst="bentConnector2">
            <a:avLst/>
          </a:prstGeom>
          <a:noFill/>
          <a:ln w="38100" cap="flat" cmpd="sng">
            <a:solidFill>
              <a:srgbClr val="0000FF"/>
            </a:solidFill>
            <a:prstDash val="solid"/>
            <a:round/>
            <a:headEnd type="none" w="med" len="med"/>
            <a:tailEnd type="triangle" w="med" len="med"/>
          </a:ln>
        </p:spPr>
      </p:cxnSp>
      <p:cxnSp>
        <p:nvCxnSpPr>
          <p:cNvPr id="1962" name="Google Shape;1962;p145"/>
          <p:cNvCxnSpPr>
            <a:endCxn id="1948" idx="0"/>
          </p:cNvCxnSpPr>
          <p:nvPr/>
        </p:nvCxnSpPr>
        <p:spPr>
          <a:xfrm>
            <a:off x="4860352" y="1276794"/>
            <a:ext cx="2139300" cy="1201500"/>
          </a:xfrm>
          <a:prstGeom prst="bentConnector2">
            <a:avLst/>
          </a:prstGeom>
          <a:noFill/>
          <a:ln w="38100" cap="flat" cmpd="sng">
            <a:solidFill>
              <a:srgbClr val="0000FF"/>
            </a:solidFill>
            <a:prstDash val="solid"/>
            <a:round/>
            <a:headEnd type="none" w="med" len="med"/>
            <a:tailEnd type="triangle" w="med" len="med"/>
          </a:ln>
        </p:spPr>
      </p:cxnSp>
      <p:cxnSp>
        <p:nvCxnSpPr>
          <p:cNvPr id="1963" name="Google Shape;1963;p145"/>
          <p:cNvCxnSpPr>
            <a:endCxn id="1918" idx="0"/>
          </p:cNvCxnSpPr>
          <p:nvPr/>
        </p:nvCxnSpPr>
        <p:spPr>
          <a:xfrm>
            <a:off x="3581455" y="2067790"/>
            <a:ext cx="2358300" cy="420300"/>
          </a:xfrm>
          <a:prstGeom prst="bentConnector2">
            <a:avLst/>
          </a:prstGeom>
          <a:noFill/>
          <a:ln w="38100" cap="flat" cmpd="sng">
            <a:solidFill>
              <a:srgbClr val="FF0000"/>
            </a:solidFill>
            <a:prstDash val="solid"/>
            <a:round/>
            <a:headEnd type="none" w="med" len="med"/>
            <a:tailEnd type="triangle" w="med" len="med"/>
          </a:ln>
        </p:spPr>
      </p:cxnSp>
      <p:cxnSp>
        <p:nvCxnSpPr>
          <p:cNvPr id="1964" name="Google Shape;1964;p145"/>
          <p:cNvCxnSpPr>
            <a:endCxn id="1882" idx="0"/>
          </p:cNvCxnSpPr>
          <p:nvPr/>
        </p:nvCxnSpPr>
        <p:spPr>
          <a:xfrm>
            <a:off x="5939612" y="2067758"/>
            <a:ext cx="1937700" cy="414300"/>
          </a:xfrm>
          <a:prstGeom prst="bentConnector2">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146"/>
          <p:cNvSpPr/>
          <p:nvPr/>
        </p:nvSpPr>
        <p:spPr>
          <a:xfrm>
            <a:off x="762000" y="2952750"/>
            <a:ext cx="3276600" cy="1600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Community-Developed</a:t>
            </a:r>
            <a:endParaRPr sz="1400" b="0" i="0" u="none" strike="noStrike" cap="none">
              <a:solidFill>
                <a:srgbClr val="000000"/>
              </a:solidFill>
              <a:latin typeface="Arial"/>
              <a:ea typeface="Arial"/>
              <a:cs typeface="Arial"/>
              <a:sym typeface="Arial"/>
            </a:endParaRPr>
          </a:p>
        </p:txBody>
      </p:sp>
      <p:sp>
        <p:nvSpPr>
          <p:cNvPr id="1971" name="Google Shape;1971;p146"/>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P4_16 Approach</a:t>
            </a:r>
            <a:endParaRPr sz="2700" b="1" i="0" u="none" strike="noStrike" cap="none">
              <a:solidFill>
                <a:schemeClr val="dk1"/>
              </a:solidFill>
              <a:latin typeface="Arial"/>
              <a:ea typeface="Arial"/>
              <a:cs typeface="Arial"/>
              <a:sym typeface="Arial"/>
            </a:endParaRPr>
          </a:p>
        </p:txBody>
      </p:sp>
      <p:graphicFrame>
        <p:nvGraphicFramePr>
          <p:cNvPr id="1972" name="Google Shape;1972;p146"/>
          <p:cNvGraphicFramePr/>
          <p:nvPr/>
        </p:nvGraphicFramePr>
        <p:xfrm>
          <a:off x="152400" y="1047750"/>
          <a:ext cx="3000000" cy="3000000"/>
        </p:xfrm>
        <a:graphic>
          <a:graphicData uri="http://schemas.openxmlformats.org/drawingml/2006/table">
            <a:tbl>
              <a:tblPr firstRow="1" bandRow="1">
                <a:noFill/>
                <a:tableStyleId>{7464859E-D169-4486-8D84-6745F943C17C}</a:tableStyleId>
              </a:tblPr>
              <a:tblGrid>
                <a:gridCol w="2057400">
                  <a:extLst>
                    <a:ext uri="{9D8B030D-6E8A-4147-A177-3AD203B41FA5}">
                      <a16:colId xmlns:a16="http://schemas.microsoft.com/office/drawing/2014/main" val="20000"/>
                    </a:ext>
                  </a:extLst>
                </a:gridCol>
                <a:gridCol w="662917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Term</a:t>
                      </a:r>
                      <a:endParaRPr sz="1400" u="none" strike="noStrike" cap="none"/>
                    </a:p>
                  </a:txBody>
                  <a:tcPr marL="115775" marR="115775" marT="45725" marB="45725"/>
                </a:tc>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Explanation</a:t>
                      </a:r>
                      <a:endParaRPr sz="1400" u="none" strike="noStrike" cap="none"/>
                    </a:p>
                  </a:txBody>
                  <a:tcPr marL="115775" marR="115775"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400"/>
                        <a:buFont typeface="Arial"/>
                        <a:buNone/>
                      </a:pPr>
                      <a:r>
                        <a:rPr lang="en-US" sz="1600" u="none" strike="noStrike" cap="none"/>
                        <a:t>P4 Target</a:t>
                      </a:r>
                      <a:endParaRPr sz="1400" u="none" strike="noStrike" cap="none"/>
                    </a:p>
                  </a:txBody>
                  <a:tcPr marL="115775" marR="115775" marT="45725" marB="45725" anchor="ctr"/>
                </a:tc>
                <a:tc>
                  <a:txBody>
                    <a:bodyPr/>
                    <a:lstStyle/>
                    <a:p>
                      <a:pPr marL="0" marR="0" lvl="0" indent="0" algn="l" rtl="0">
                        <a:lnSpc>
                          <a:spcPct val="100000"/>
                        </a:lnSpc>
                        <a:spcBef>
                          <a:spcPts val="0"/>
                        </a:spcBef>
                        <a:spcAft>
                          <a:spcPts val="0"/>
                        </a:spcAft>
                        <a:buClr>
                          <a:srgbClr val="000000"/>
                        </a:buClr>
                        <a:buSzPts val="319"/>
                        <a:buFont typeface="Arial"/>
                        <a:buNone/>
                      </a:pPr>
                      <a:r>
                        <a:rPr lang="en-US" sz="1275" u="none" strike="noStrike" cap="none"/>
                        <a:t>An embodiment of a specific hardware implementation</a:t>
                      </a:r>
                      <a:endParaRPr sz="1400" u="none" strike="noStrike" cap="none"/>
                    </a:p>
                  </a:txBody>
                  <a:tcPr marL="115775" marR="115775"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400"/>
                        <a:buFont typeface="Arial"/>
                        <a:buNone/>
                      </a:pPr>
                      <a:r>
                        <a:rPr lang="en-US" sz="1600" u="none" strike="noStrike" cap="none"/>
                        <a:t>P4 Architecture</a:t>
                      </a:r>
                      <a:endParaRPr sz="1400" u="none" strike="noStrike" cap="none"/>
                    </a:p>
                  </a:txBody>
                  <a:tcPr marL="115775" marR="115775" marT="45725" marB="45725" anchor="ctr"/>
                </a:tc>
                <a:tc>
                  <a:txBody>
                    <a:bodyPr/>
                    <a:lstStyle/>
                    <a:p>
                      <a:pPr marL="0" marR="0" lvl="0" indent="0" algn="l" rtl="0">
                        <a:lnSpc>
                          <a:spcPct val="100000"/>
                        </a:lnSpc>
                        <a:spcBef>
                          <a:spcPts val="0"/>
                        </a:spcBef>
                        <a:spcAft>
                          <a:spcPts val="0"/>
                        </a:spcAft>
                        <a:buClr>
                          <a:srgbClr val="000000"/>
                        </a:buClr>
                        <a:buSzPts val="319"/>
                        <a:buFont typeface="Arial"/>
                        <a:buNone/>
                      </a:pPr>
                      <a:r>
                        <a:rPr lang="en-US" sz="1275" u="none" strike="noStrike" cap="none"/>
                        <a:t>Provides an interface to program a target via some set of P4-programmable components, externs, fixed components</a:t>
                      </a:r>
                      <a:endParaRPr sz="1400" u="none" strike="noStrike" cap="none"/>
                    </a:p>
                  </a:txBody>
                  <a:tcPr marL="115775" marR="115775" marT="45725" marB="45725"/>
                </a:tc>
                <a:extLst>
                  <a:ext uri="{0D108BD9-81ED-4DB2-BD59-A6C34878D82A}">
                    <a16:rowId xmlns:a16="http://schemas.microsoft.com/office/drawing/2014/main" val="10002"/>
                  </a:ext>
                </a:extLst>
              </a:tr>
            </a:tbl>
          </a:graphicData>
        </a:graphic>
      </p:graphicFrame>
      <p:sp>
        <p:nvSpPr>
          <p:cNvPr id="1973" name="Google Shape;1973;p14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19</a:t>
            </a:fld>
            <a:endParaRPr sz="825" b="0" i="0" u="none" strike="noStrike" cap="none">
              <a:solidFill>
                <a:srgbClr val="888888"/>
              </a:solidFill>
              <a:latin typeface="Arial"/>
              <a:ea typeface="Arial"/>
              <a:cs typeface="Arial"/>
              <a:sym typeface="Arial"/>
            </a:endParaRPr>
          </a:p>
        </p:txBody>
      </p:sp>
      <p:sp>
        <p:nvSpPr>
          <p:cNvPr id="1974" name="Google Shape;1974;p146"/>
          <p:cNvSpPr/>
          <p:nvPr/>
        </p:nvSpPr>
        <p:spPr>
          <a:xfrm>
            <a:off x="1066800" y="3333750"/>
            <a:ext cx="967800" cy="967800"/>
          </a:xfrm>
          <a:prstGeom prst="ellipse">
            <a:avLst/>
          </a:prstGeom>
          <a:gradFill>
            <a:gsLst>
              <a:gs pos="0">
                <a:srgbClr val="759336"/>
              </a:gs>
              <a:gs pos="80000">
                <a:srgbClr val="99C247"/>
              </a:gs>
              <a:gs pos="100000">
                <a:srgbClr val="9BC545"/>
              </a:gs>
            </a:gsLst>
            <a:lin ang="16200038" scaled="0"/>
          </a:gradFill>
          <a:ln>
            <a:noFill/>
          </a:ln>
          <a:effectLst>
            <a:outerShdw blurRad="40000" dist="23000" dir="5400000" rotWithShape="0">
              <a:srgbClr val="000000">
                <a:alpha val="34117"/>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300"/>
              <a:buFont typeface="Arial"/>
              <a:buNone/>
            </a:pPr>
            <a:r>
              <a:rPr lang="en-US" sz="1200" b="0" i="0" u="none" strike="noStrike" cap="none">
                <a:solidFill>
                  <a:schemeClr val="lt1"/>
                </a:solidFill>
                <a:latin typeface="Arial"/>
                <a:ea typeface="Arial"/>
                <a:cs typeface="Arial"/>
                <a:sym typeface="Arial"/>
              </a:rPr>
              <a:t>P4</a:t>
            </a:r>
            <a:r>
              <a:rPr lang="en-US" sz="1200" b="0" i="0" u="none" strike="noStrike" cap="none" baseline="-25000">
                <a:solidFill>
                  <a:schemeClr val="lt1"/>
                </a:solidFill>
                <a:latin typeface="Arial"/>
                <a:ea typeface="Arial"/>
                <a:cs typeface="Arial"/>
                <a:sym typeface="Arial"/>
              </a:rPr>
              <a:t>16</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00"/>
              <a:buFont typeface="Arial"/>
              <a:buNone/>
            </a:pPr>
            <a:r>
              <a:rPr lang="en-US" sz="1200" b="0" i="0" u="none" strike="noStrike" cap="none">
                <a:solidFill>
                  <a:schemeClr val="lt1"/>
                </a:solidFill>
                <a:latin typeface="Arial"/>
                <a:ea typeface="Arial"/>
                <a:cs typeface="Arial"/>
                <a:sym typeface="Arial"/>
              </a:rPr>
              <a:t>Language</a:t>
            </a:r>
            <a:endParaRPr sz="1400" b="0" i="0" u="none" strike="noStrike" cap="none">
              <a:solidFill>
                <a:srgbClr val="000000"/>
              </a:solidFill>
              <a:latin typeface="Arial"/>
              <a:ea typeface="Arial"/>
              <a:cs typeface="Arial"/>
              <a:sym typeface="Arial"/>
            </a:endParaRPr>
          </a:p>
        </p:txBody>
      </p:sp>
      <p:sp>
        <p:nvSpPr>
          <p:cNvPr id="1975" name="Google Shape;1975;p146"/>
          <p:cNvSpPr/>
          <p:nvPr/>
        </p:nvSpPr>
        <p:spPr>
          <a:xfrm>
            <a:off x="2411847" y="3589065"/>
            <a:ext cx="1295400" cy="457200"/>
          </a:xfrm>
          <a:prstGeom prst="roundRect">
            <a:avLst>
              <a:gd name="adj" fmla="val 16667"/>
            </a:avLst>
          </a:prstGeom>
          <a:gradFill>
            <a:gsLst>
              <a:gs pos="0">
                <a:srgbClr val="759336"/>
              </a:gs>
              <a:gs pos="80000">
                <a:srgbClr val="99C247"/>
              </a:gs>
              <a:gs pos="100000">
                <a:srgbClr val="9BC545"/>
              </a:gs>
            </a:gsLst>
            <a:lin ang="16200038" scaled="0"/>
          </a:gra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15"/>
              <a:buFont typeface="Arial"/>
              <a:buNone/>
            </a:pPr>
            <a:r>
              <a:rPr lang="en-US" sz="1260" b="0" i="0" u="none" strike="noStrike" cap="none">
                <a:solidFill>
                  <a:schemeClr val="lt1"/>
                </a:solidFill>
                <a:latin typeface="Arial"/>
                <a:ea typeface="Arial"/>
                <a:cs typeface="Arial"/>
                <a:sym typeface="Arial"/>
              </a:rPr>
              <a:t>P4</a:t>
            </a:r>
            <a:r>
              <a:rPr lang="en-US" sz="1260" b="0" i="0" u="none" strike="noStrike" cap="none" baseline="-25000">
                <a:solidFill>
                  <a:schemeClr val="lt1"/>
                </a:solidFill>
                <a:latin typeface="Arial"/>
                <a:ea typeface="Arial"/>
                <a:cs typeface="Arial"/>
                <a:sym typeface="Arial"/>
              </a:rPr>
              <a:t>16 </a:t>
            </a:r>
            <a:r>
              <a:rPr lang="en-US" sz="1260" b="0" i="0" u="none" strike="noStrike" cap="none">
                <a:solidFill>
                  <a:schemeClr val="lt1"/>
                </a:solidFill>
                <a:latin typeface="Arial"/>
                <a:ea typeface="Arial"/>
                <a:cs typeface="Arial"/>
                <a:sym typeface="Arial"/>
              </a:rPr>
              <a:t>Core Library</a:t>
            </a:r>
            <a:endParaRPr sz="1400" b="0" i="0" u="none" strike="noStrike" cap="none">
              <a:solidFill>
                <a:srgbClr val="000000"/>
              </a:solidFill>
              <a:latin typeface="Arial"/>
              <a:ea typeface="Arial"/>
              <a:cs typeface="Arial"/>
              <a:sym typeface="Arial"/>
            </a:endParaRPr>
          </a:p>
        </p:txBody>
      </p:sp>
      <p:sp>
        <p:nvSpPr>
          <p:cNvPr id="1976" name="Google Shape;1976;p146"/>
          <p:cNvSpPr/>
          <p:nvPr/>
        </p:nvSpPr>
        <p:spPr>
          <a:xfrm>
            <a:off x="4183335" y="3618885"/>
            <a:ext cx="342900" cy="342900"/>
          </a:xfrm>
          <a:prstGeom prst="mathPlus">
            <a:avLst>
              <a:gd name="adj1" fmla="val 2352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77" name="Google Shape;1977;p146"/>
          <p:cNvSpPr/>
          <p:nvPr/>
        </p:nvSpPr>
        <p:spPr>
          <a:xfrm>
            <a:off x="4670970" y="2952750"/>
            <a:ext cx="3253800" cy="1600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Vendor-supplied</a:t>
            </a:r>
            <a:endParaRPr sz="1400" b="0" i="0" u="none" strike="noStrike" cap="none">
              <a:solidFill>
                <a:srgbClr val="000000"/>
              </a:solidFill>
              <a:latin typeface="Arial"/>
              <a:ea typeface="Arial"/>
              <a:cs typeface="Arial"/>
              <a:sym typeface="Arial"/>
            </a:endParaRPr>
          </a:p>
        </p:txBody>
      </p:sp>
      <p:sp>
        <p:nvSpPr>
          <p:cNvPr id="1978" name="Google Shape;1978;p146"/>
          <p:cNvSpPr/>
          <p:nvPr/>
        </p:nvSpPr>
        <p:spPr>
          <a:xfrm>
            <a:off x="4823370" y="3448050"/>
            <a:ext cx="1196400" cy="952500"/>
          </a:xfrm>
          <a:prstGeom prst="roundRect">
            <a:avLst>
              <a:gd name="adj" fmla="val 16667"/>
            </a:avLst>
          </a:prstGeom>
          <a:gradFill>
            <a:gsLst>
              <a:gs pos="0">
                <a:srgbClr val="C86C1F"/>
              </a:gs>
              <a:gs pos="80000">
                <a:srgbClr val="FF8E29"/>
              </a:gs>
              <a:gs pos="100000">
                <a:srgbClr val="FF8D25"/>
              </a:gs>
            </a:gsLst>
            <a:lin ang="16200038" scaled="0"/>
          </a:gra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Extern Libraries</a:t>
            </a:r>
            <a:endParaRPr sz="1400" b="0" i="0" u="none" strike="noStrike" cap="none">
              <a:solidFill>
                <a:srgbClr val="000000"/>
              </a:solidFill>
              <a:latin typeface="Arial"/>
              <a:ea typeface="Arial"/>
              <a:cs typeface="Arial"/>
              <a:sym typeface="Arial"/>
            </a:endParaRPr>
          </a:p>
        </p:txBody>
      </p:sp>
      <p:sp>
        <p:nvSpPr>
          <p:cNvPr id="1979" name="Google Shape;1979;p146"/>
          <p:cNvSpPr/>
          <p:nvPr/>
        </p:nvSpPr>
        <p:spPr>
          <a:xfrm>
            <a:off x="6125497" y="3448050"/>
            <a:ext cx="1647000" cy="952500"/>
          </a:xfrm>
          <a:prstGeom prst="roundRect">
            <a:avLst>
              <a:gd name="adj" fmla="val 16667"/>
            </a:avLst>
          </a:prstGeom>
          <a:gradFill>
            <a:gsLst>
              <a:gs pos="0">
                <a:srgbClr val="C86C1F"/>
              </a:gs>
              <a:gs pos="80000">
                <a:srgbClr val="FF8E29"/>
              </a:gs>
              <a:gs pos="100000">
                <a:srgbClr val="FF8D25"/>
              </a:gs>
            </a:gsLst>
            <a:lin ang="16200038" scaled="0"/>
          </a:gra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Architecture Definition</a:t>
            </a:r>
            <a:endParaRPr sz="1400" b="0" i="0" u="none" strike="noStrike" cap="none">
              <a:solidFill>
                <a:srgbClr val="000000"/>
              </a:solidFill>
              <a:latin typeface="Arial"/>
              <a:ea typeface="Arial"/>
              <a:cs typeface="Arial"/>
              <a:sym typeface="Arial"/>
            </a:endParaRPr>
          </a:p>
        </p:txBody>
      </p:sp>
      <p:pic>
        <p:nvPicPr>
          <p:cNvPr id="1980" name="Google Shape;1980;p146"/>
          <p:cNvPicPr preferRelativeResize="0"/>
          <p:nvPr/>
        </p:nvPicPr>
        <p:blipFill rotWithShape="1">
          <a:blip r:embed="rId3">
            <a:alphaModFix/>
          </a:blip>
          <a:srcRect/>
          <a:stretch/>
        </p:blipFill>
        <p:spPr>
          <a:xfrm>
            <a:off x="3049525" y="4154399"/>
            <a:ext cx="855988" cy="3200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0"/>
                                        </p:tgtEl>
                                        <p:attrNameLst>
                                          <p:attrName>style.visibility</p:attrName>
                                        </p:attrNameLst>
                                      </p:cBhvr>
                                      <p:to>
                                        <p:strVal val="visible"/>
                                      </p:to>
                                    </p:set>
                                    <p:animEffect transition="in" filter="fade">
                                      <p:cBhvr>
                                        <p:cTn id="7" dur="500"/>
                                        <p:tgtEl>
                                          <p:spTgt spid="1970"/>
                                        </p:tgtEl>
                                      </p:cBhvr>
                                    </p:animEffect>
                                  </p:childTnLst>
                                </p:cTn>
                              </p:par>
                              <p:par>
                                <p:cTn id="8" presetID="10" presetClass="entr" presetSubtype="0" fill="hold" nodeType="withEffect">
                                  <p:stCondLst>
                                    <p:cond delay="0"/>
                                  </p:stCondLst>
                                  <p:childTnLst>
                                    <p:set>
                                      <p:cBhvr>
                                        <p:cTn id="9" dur="1" fill="hold">
                                          <p:stCondLst>
                                            <p:cond delay="0"/>
                                          </p:stCondLst>
                                        </p:cTn>
                                        <p:tgtEl>
                                          <p:spTgt spid="1974"/>
                                        </p:tgtEl>
                                        <p:attrNameLst>
                                          <p:attrName>style.visibility</p:attrName>
                                        </p:attrNameLst>
                                      </p:cBhvr>
                                      <p:to>
                                        <p:strVal val="visible"/>
                                      </p:to>
                                    </p:set>
                                    <p:animEffect transition="in" filter="fade">
                                      <p:cBhvr>
                                        <p:cTn id="10" dur="500"/>
                                        <p:tgtEl>
                                          <p:spTgt spid="1974"/>
                                        </p:tgtEl>
                                      </p:cBhvr>
                                    </p:animEffect>
                                  </p:childTnLst>
                                </p:cTn>
                              </p:par>
                              <p:par>
                                <p:cTn id="11" presetID="10" presetClass="entr" presetSubtype="0" fill="hold" nodeType="withEffect">
                                  <p:stCondLst>
                                    <p:cond delay="0"/>
                                  </p:stCondLst>
                                  <p:childTnLst>
                                    <p:set>
                                      <p:cBhvr>
                                        <p:cTn id="12" dur="1" fill="hold">
                                          <p:stCondLst>
                                            <p:cond delay="0"/>
                                          </p:stCondLst>
                                        </p:cTn>
                                        <p:tgtEl>
                                          <p:spTgt spid="1975"/>
                                        </p:tgtEl>
                                        <p:attrNameLst>
                                          <p:attrName>style.visibility</p:attrName>
                                        </p:attrNameLst>
                                      </p:cBhvr>
                                      <p:to>
                                        <p:strVal val="visible"/>
                                      </p:to>
                                    </p:set>
                                    <p:animEffect transition="in" filter="fade">
                                      <p:cBhvr>
                                        <p:cTn id="13" dur="500"/>
                                        <p:tgtEl>
                                          <p:spTgt spid="1975"/>
                                        </p:tgtEl>
                                      </p:cBhvr>
                                    </p:animEffect>
                                  </p:childTnLst>
                                </p:cTn>
                              </p:par>
                              <p:par>
                                <p:cTn id="14" presetID="10" presetClass="entr" presetSubtype="0" fill="hold" nodeType="withEffect">
                                  <p:stCondLst>
                                    <p:cond delay="0"/>
                                  </p:stCondLst>
                                  <p:childTnLst>
                                    <p:set>
                                      <p:cBhvr>
                                        <p:cTn id="15" dur="1" fill="hold">
                                          <p:stCondLst>
                                            <p:cond delay="0"/>
                                          </p:stCondLst>
                                        </p:cTn>
                                        <p:tgtEl>
                                          <p:spTgt spid="1980"/>
                                        </p:tgtEl>
                                        <p:attrNameLst>
                                          <p:attrName>style.visibility</p:attrName>
                                        </p:attrNameLst>
                                      </p:cBhvr>
                                      <p:to>
                                        <p:strVal val="visible"/>
                                      </p:to>
                                    </p:set>
                                    <p:animEffect transition="in" filter="fade">
                                      <p:cBhvr>
                                        <p:cTn id="16" dur="500"/>
                                        <p:tgtEl>
                                          <p:spTgt spid="19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77"/>
                                        </p:tgtEl>
                                        <p:attrNameLst>
                                          <p:attrName>style.visibility</p:attrName>
                                        </p:attrNameLst>
                                      </p:cBhvr>
                                      <p:to>
                                        <p:strVal val="visible"/>
                                      </p:to>
                                    </p:set>
                                    <p:animEffect transition="in" filter="fade">
                                      <p:cBhvr>
                                        <p:cTn id="21" dur="500"/>
                                        <p:tgtEl>
                                          <p:spTgt spid="1977"/>
                                        </p:tgtEl>
                                      </p:cBhvr>
                                    </p:animEffect>
                                  </p:childTnLst>
                                </p:cTn>
                              </p:par>
                              <p:par>
                                <p:cTn id="22" presetID="10" presetClass="entr" presetSubtype="0" fill="hold" nodeType="withEffect">
                                  <p:stCondLst>
                                    <p:cond delay="0"/>
                                  </p:stCondLst>
                                  <p:childTnLst>
                                    <p:set>
                                      <p:cBhvr>
                                        <p:cTn id="23" dur="1" fill="hold">
                                          <p:stCondLst>
                                            <p:cond delay="0"/>
                                          </p:stCondLst>
                                        </p:cTn>
                                        <p:tgtEl>
                                          <p:spTgt spid="1978"/>
                                        </p:tgtEl>
                                        <p:attrNameLst>
                                          <p:attrName>style.visibility</p:attrName>
                                        </p:attrNameLst>
                                      </p:cBhvr>
                                      <p:to>
                                        <p:strVal val="visible"/>
                                      </p:to>
                                    </p:set>
                                    <p:animEffect transition="in" filter="fade">
                                      <p:cBhvr>
                                        <p:cTn id="24" dur="500"/>
                                        <p:tgtEl>
                                          <p:spTgt spid="1978"/>
                                        </p:tgtEl>
                                      </p:cBhvr>
                                    </p:animEffect>
                                  </p:childTnLst>
                                </p:cTn>
                              </p:par>
                              <p:par>
                                <p:cTn id="25" presetID="10" presetClass="entr" presetSubtype="0" fill="hold" nodeType="withEffect">
                                  <p:stCondLst>
                                    <p:cond delay="0"/>
                                  </p:stCondLst>
                                  <p:childTnLst>
                                    <p:set>
                                      <p:cBhvr>
                                        <p:cTn id="26" dur="1" fill="hold">
                                          <p:stCondLst>
                                            <p:cond delay="0"/>
                                          </p:stCondLst>
                                        </p:cTn>
                                        <p:tgtEl>
                                          <p:spTgt spid="1979"/>
                                        </p:tgtEl>
                                        <p:attrNameLst>
                                          <p:attrName>style.visibility</p:attrName>
                                        </p:attrNameLst>
                                      </p:cBhvr>
                                      <p:to>
                                        <p:strVal val="visible"/>
                                      </p:to>
                                    </p:set>
                                    <p:animEffect transition="in" filter="fade">
                                      <p:cBhvr>
                                        <p:cTn id="27" dur="500"/>
                                        <p:tgtEl>
                                          <p:spTgt spid="1979"/>
                                        </p:tgtEl>
                                      </p:cBhvr>
                                    </p:animEffect>
                                  </p:childTnLst>
                                </p:cTn>
                              </p:par>
                              <p:par>
                                <p:cTn id="28" presetID="2" presetClass="entr" presetSubtype="4" fill="hold" nodeType="withEffect">
                                  <p:stCondLst>
                                    <p:cond delay="0"/>
                                  </p:stCondLst>
                                  <p:childTnLst>
                                    <p:set>
                                      <p:cBhvr>
                                        <p:cTn id="29" dur="1" fill="hold">
                                          <p:stCondLst>
                                            <p:cond delay="0"/>
                                          </p:stCondLst>
                                        </p:cTn>
                                        <p:tgtEl>
                                          <p:spTgt spid="1976"/>
                                        </p:tgtEl>
                                        <p:attrNameLst>
                                          <p:attrName>style.visibility</p:attrName>
                                        </p:attrNameLst>
                                      </p:cBhvr>
                                      <p:to>
                                        <p:strVal val="visible"/>
                                      </p:to>
                                    </p:set>
                                    <p:anim calcmode="lin" valueType="num">
                                      <p:cBhvr additive="base">
                                        <p:cTn id="30" dur="500"/>
                                        <p:tgtEl>
                                          <p:spTgt spid="19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29"/>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a:t>Goals</a:t>
            </a:r>
            <a:endParaRPr/>
          </a:p>
        </p:txBody>
      </p:sp>
      <p:sp>
        <p:nvSpPr>
          <p:cNvPr id="816" name="Google Shape;816;p129"/>
          <p:cNvSpPr txBox="1">
            <a:spLocks noGrp="1"/>
          </p:cNvSpPr>
          <p:nvPr>
            <p:ph type="body" idx="1"/>
          </p:nvPr>
        </p:nvSpPr>
        <p:spPr>
          <a:xfrm>
            <a:off x="152675" y="742950"/>
            <a:ext cx="8686800" cy="4114800"/>
          </a:xfrm>
          <a:prstGeom prst="rect">
            <a:avLst/>
          </a:prstGeom>
          <a:noFill/>
          <a:ln>
            <a:noFill/>
          </a:ln>
        </p:spPr>
        <p:txBody>
          <a:bodyPr spcFirstLastPara="1" wrap="square" lIns="91425" tIns="45700" rIns="91425" bIns="45700" anchor="t" anchorCtr="0">
            <a:noAutofit/>
          </a:bodyPr>
          <a:lstStyle/>
          <a:p>
            <a:pPr marL="205740" marR="0" lvl="0" indent="-199390" algn="l" rtl="0">
              <a:lnSpc>
                <a:spcPct val="100000"/>
              </a:lnSpc>
              <a:spcBef>
                <a:spcPts val="131"/>
              </a:spcBef>
              <a:spcAft>
                <a:spcPts val="0"/>
              </a:spcAft>
              <a:buClr>
                <a:srgbClr val="3F3151"/>
              </a:buClr>
              <a:buSzPts val="2000"/>
              <a:buFont typeface="Merriweather Sans"/>
              <a:buChar char="•"/>
            </a:pPr>
            <a:r>
              <a:rPr lang="en-US" sz="2000"/>
              <a:t>Learn P4 Language</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Traditional applications </a:t>
            </a:r>
            <a:endParaRPr sz="2000" b="0"/>
          </a:p>
          <a:p>
            <a:pPr marL="411480" marR="0" lvl="1" indent="-220980" algn="l" rtl="0">
              <a:lnSpc>
                <a:spcPct val="100000"/>
              </a:lnSpc>
              <a:spcBef>
                <a:spcPts val="131"/>
              </a:spcBef>
              <a:spcAft>
                <a:spcPts val="0"/>
              </a:spcAft>
              <a:buClr>
                <a:srgbClr val="205867"/>
              </a:buClr>
              <a:buSzPts val="2000"/>
              <a:buFont typeface="Merriweather Sans"/>
              <a:buChar char="◦"/>
            </a:pPr>
            <a:r>
              <a:rPr lang="en-US" sz="2000"/>
              <a:t>Novel applications</a:t>
            </a:r>
            <a:endParaRPr sz="2000" b="0"/>
          </a:p>
          <a:p>
            <a:pPr marL="205740" marR="0" lvl="0" indent="-199390" algn="l" rtl="0">
              <a:lnSpc>
                <a:spcPct val="100000"/>
              </a:lnSpc>
              <a:spcBef>
                <a:spcPts val="131"/>
              </a:spcBef>
              <a:spcAft>
                <a:spcPts val="0"/>
              </a:spcAft>
              <a:buClr>
                <a:srgbClr val="3F3151"/>
              </a:buClr>
              <a:buSzPts val="2000"/>
              <a:buFont typeface="Merriweather Sans"/>
              <a:buChar char="•"/>
            </a:pPr>
            <a:r>
              <a:rPr lang="en-US" sz="2000"/>
              <a:t>Learn P4 software tools</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P4 Compiler</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BMv2</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P4Runtime</a:t>
            </a:r>
            <a:endParaRPr sz="2000"/>
          </a:p>
          <a:p>
            <a:pPr marL="205740" marR="0" lvl="0" indent="-199390" algn="l" rtl="0">
              <a:lnSpc>
                <a:spcPct val="100000"/>
              </a:lnSpc>
              <a:spcBef>
                <a:spcPts val="131"/>
              </a:spcBef>
              <a:spcAft>
                <a:spcPts val="0"/>
              </a:spcAft>
              <a:buClr>
                <a:srgbClr val="3F3151"/>
              </a:buClr>
              <a:buSzPts val="2000"/>
              <a:buFont typeface="Merriweather Sans"/>
              <a:buChar char="•"/>
            </a:pPr>
            <a:r>
              <a:rPr lang="en-US" sz="2000"/>
              <a:t>Learn about future technology trends</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Keynote by Arvind Krishnamurthy (Washington)</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Panel with representatives from ONF, Kaloom, and Keysight</a:t>
            </a:r>
            <a:endParaRPr sz="2000"/>
          </a:p>
          <a:p>
            <a:pPr marL="205740" marR="0" lvl="0" indent="-199390" algn="l" rtl="0">
              <a:lnSpc>
                <a:spcPct val="100000"/>
              </a:lnSpc>
              <a:spcBef>
                <a:spcPts val="131"/>
              </a:spcBef>
              <a:spcAft>
                <a:spcPts val="0"/>
              </a:spcAft>
              <a:buClr>
                <a:srgbClr val="3F3151"/>
              </a:buClr>
              <a:buSzPts val="2000"/>
              <a:buFont typeface="Merriweather Sans"/>
              <a:buChar char="•"/>
            </a:pPr>
            <a:r>
              <a:rPr lang="en-US" sz="2000"/>
              <a:t>Networking (the other kind)</a:t>
            </a:r>
            <a:endParaRPr sz="2000"/>
          </a:p>
          <a:p>
            <a:pPr marL="205740" marR="0" lvl="0" indent="-199390" algn="l" rtl="0">
              <a:lnSpc>
                <a:spcPct val="100000"/>
              </a:lnSpc>
              <a:spcBef>
                <a:spcPts val="131"/>
              </a:spcBef>
              <a:spcAft>
                <a:spcPts val="0"/>
              </a:spcAft>
              <a:buClr>
                <a:srgbClr val="3F3151"/>
              </a:buClr>
              <a:buSzPts val="2000"/>
              <a:buFont typeface="Merriweather Sans"/>
              <a:buChar char="•"/>
            </a:pPr>
            <a:r>
              <a:rPr lang="en-US" sz="2000"/>
              <a:t>Have fun!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14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Example Architectures and Targets</a:t>
            </a:r>
            <a:endParaRPr sz="2700" b="1" i="0" u="none" strike="noStrike" cap="none">
              <a:solidFill>
                <a:schemeClr val="dk1"/>
              </a:solidFill>
              <a:latin typeface="Arial"/>
              <a:ea typeface="Arial"/>
              <a:cs typeface="Arial"/>
              <a:sym typeface="Arial"/>
            </a:endParaRPr>
          </a:p>
        </p:txBody>
      </p:sp>
      <p:sp>
        <p:nvSpPr>
          <p:cNvPr id="1986" name="Google Shape;1986;p14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20</a:t>
            </a:fld>
            <a:endParaRPr sz="825" b="0" i="0" u="none" strike="noStrike" cap="none">
              <a:solidFill>
                <a:srgbClr val="888888"/>
              </a:solidFill>
              <a:latin typeface="Arial"/>
              <a:ea typeface="Arial"/>
              <a:cs typeface="Arial"/>
              <a:sym typeface="Arial"/>
            </a:endParaRPr>
          </a:p>
        </p:txBody>
      </p:sp>
      <p:grpSp>
        <p:nvGrpSpPr>
          <p:cNvPr id="1987" name="Google Shape;1987;p147"/>
          <p:cNvGrpSpPr/>
          <p:nvPr/>
        </p:nvGrpSpPr>
        <p:grpSpPr>
          <a:xfrm>
            <a:off x="1663532" y="1087167"/>
            <a:ext cx="572065" cy="822960"/>
            <a:chOff x="5377555" y="2488090"/>
            <a:chExt cx="1124480" cy="1626817"/>
          </a:xfrm>
        </p:grpSpPr>
        <p:grpSp>
          <p:nvGrpSpPr>
            <p:cNvPr id="1988" name="Google Shape;1988;p147"/>
            <p:cNvGrpSpPr/>
            <p:nvPr/>
          </p:nvGrpSpPr>
          <p:grpSpPr>
            <a:xfrm>
              <a:off x="5377555" y="2488090"/>
              <a:ext cx="1124480" cy="1626817"/>
              <a:chOff x="1485649" y="3204985"/>
              <a:chExt cx="1124480" cy="2169089"/>
            </a:xfrm>
          </p:grpSpPr>
          <p:sp>
            <p:nvSpPr>
              <p:cNvPr id="1989" name="Google Shape;1989;p147"/>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990" name="Google Shape;1990;p147"/>
              <p:cNvSpPr/>
              <p:nvPr/>
            </p:nvSpPr>
            <p:spPr>
              <a:xfrm>
                <a:off x="1485649" y="3204985"/>
                <a:ext cx="1124400" cy="2157600"/>
              </a:xfrm>
              <a:prstGeom prst="rect">
                <a:avLst/>
              </a:prstGeom>
              <a:solidFill>
                <a:schemeClr val="lt1">
                  <a:alpha val="69019"/>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991" name="Google Shape;1991;p147"/>
            <p:cNvGrpSpPr/>
            <p:nvPr/>
          </p:nvGrpSpPr>
          <p:grpSpPr>
            <a:xfrm>
              <a:off x="5535508" y="2564615"/>
              <a:ext cx="909363" cy="1479767"/>
              <a:chOff x="2449931" y="225721"/>
              <a:chExt cx="909363" cy="1973023"/>
            </a:xfrm>
          </p:grpSpPr>
          <p:sp>
            <p:nvSpPr>
              <p:cNvPr id="1992" name="Google Shape;1992;p147"/>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1993" name="Google Shape;1993;p147"/>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4" name="Google Shape;1994;p147"/>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5" name="Google Shape;1995;p147"/>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6" name="Google Shape;1996;p147"/>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7" name="Google Shape;1997;p147"/>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8" name="Google Shape;1998;p147"/>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9" name="Google Shape;1999;p147"/>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00" name="Google Shape;2000;p147"/>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01" name="Google Shape;2001;p147"/>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02" name="Google Shape;2002;p147"/>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03" name="Google Shape;2003;p147"/>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sp>
        <p:nvSpPr>
          <p:cNvPr id="2004" name="Google Shape;2004;p147"/>
          <p:cNvSpPr/>
          <p:nvPr/>
        </p:nvSpPr>
        <p:spPr>
          <a:xfrm>
            <a:off x="2423402" y="1069371"/>
            <a:ext cx="524281" cy="818602"/>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200" b="1" i="0" u="none" strike="noStrike" cap="none">
                <a:solidFill>
                  <a:schemeClr val="lt1"/>
                </a:solidFill>
                <a:latin typeface="Arial"/>
                <a:ea typeface="Arial"/>
                <a:cs typeface="Arial"/>
                <a:sym typeface="Arial"/>
              </a:rPr>
              <a:t>TM</a:t>
            </a:r>
            <a:endParaRPr sz="1200" b="0" i="0" u="none" strike="noStrike" cap="none">
              <a:solidFill>
                <a:srgbClr val="000000"/>
              </a:solidFill>
              <a:latin typeface="Arial"/>
              <a:ea typeface="Arial"/>
              <a:cs typeface="Arial"/>
              <a:sym typeface="Arial"/>
            </a:endParaRPr>
          </a:p>
        </p:txBody>
      </p:sp>
      <p:grpSp>
        <p:nvGrpSpPr>
          <p:cNvPr id="2005" name="Google Shape;2005;p147"/>
          <p:cNvGrpSpPr/>
          <p:nvPr/>
        </p:nvGrpSpPr>
        <p:grpSpPr>
          <a:xfrm>
            <a:off x="3080204" y="1079435"/>
            <a:ext cx="572065" cy="822960"/>
            <a:chOff x="5377555" y="2488090"/>
            <a:chExt cx="1124480" cy="1626817"/>
          </a:xfrm>
        </p:grpSpPr>
        <p:grpSp>
          <p:nvGrpSpPr>
            <p:cNvPr id="2006" name="Google Shape;2006;p147"/>
            <p:cNvGrpSpPr/>
            <p:nvPr/>
          </p:nvGrpSpPr>
          <p:grpSpPr>
            <a:xfrm>
              <a:off x="5377555" y="2488090"/>
              <a:ext cx="1124480" cy="1626817"/>
              <a:chOff x="1485649" y="3204985"/>
              <a:chExt cx="1124480" cy="2169089"/>
            </a:xfrm>
          </p:grpSpPr>
          <p:sp>
            <p:nvSpPr>
              <p:cNvPr id="2007" name="Google Shape;2007;p147"/>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008" name="Google Shape;2008;p147"/>
              <p:cNvSpPr/>
              <p:nvPr/>
            </p:nvSpPr>
            <p:spPr>
              <a:xfrm>
                <a:off x="1485649" y="3204985"/>
                <a:ext cx="1124400" cy="2157600"/>
              </a:xfrm>
              <a:prstGeom prst="rect">
                <a:avLst/>
              </a:prstGeom>
              <a:solidFill>
                <a:schemeClr val="lt1">
                  <a:alpha val="69019"/>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009" name="Google Shape;2009;p147"/>
            <p:cNvGrpSpPr/>
            <p:nvPr/>
          </p:nvGrpSpPr>
          <p:grpSpPr>
            <a:xfrm>
              <a:off x="5535508" y="2564615"/>
              <a:ext cx="909363" cy="1479767"/>
              <a:chOff x="2449931" y="225721"/>
              <a:chExt cx="909363" cy="1973023"/>
            </a:xfrm>
          </p:grpSpPr>
          <p:sp>
            <p:nvSpPr>
              <p:cNvPr id="2010" name="Google Shape;2010;p147"/>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2011" name="Google Shape;2011;p147"/>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2" name="Google Shape;2012;p147"/>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3" name="Google Shape;2013;p147"/>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4" name="Google Shape;2014;p147"/>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5" name="Google Shape;2015;p147"/>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6" name="Google Shape;2016;p147"/>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7" name="Google Shape;2017;p147"/>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8" name="Google Shape;2018;p147"/>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9" name="Google Shape;2019;p147"/>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20" name="Google Shape;2020;p147"/>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21" name="Google Shape;2021;p147"/>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grpSp>
        <p:nvGrpSpPr>
          <p:cNvPr id="2022" name="Google Shape;2022;p147"/>
          <p:cNvGrpSpPr/>
          <p:nvPr/>
        </p:nvGrpSpPr>
        <p:grpSpPr>
          <a:xfrm>
            <a:off x="3829028" y="1078009"/>
            <a:ext cx="553292" cy="832295"/>
            <a:chOff x="7478671" y="1969421"/>
            <a:chExt cx="842700" cy="1638300"/>
          </a:xfrm>
        </p:grpSpPr>
        <p:sp>
          <p:nvSpPr>
            <p:cNvPr id="2023" name="Google Shape;2023;p147"/>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2024" name="Google Shape;2024;p147"/>
            <p:cNvGrpSpPr/>
            <p:nvPr/>
          </p:nvGrpSpPr>
          <p:grpSpPr>
            <a:xfrm>
              <a:off x="7610284" y="2193156"/>
              <a:ext cx="552418" cy="519116"/>
              <a:chOff x="8131742" y="4009313"/>
              <a:chExt cx="552418" cy="692155"/>
            </a:xfrm>
          </p:grpSpPr>
          <p:grpSp>
            <p:nvGrpSpPr>
              <p:cNvPr id="2025" name="Google Shape;2025;p147"/>
              <p:cNvGrpSpPr/>
              <p:nvPr/>
            </p:nvGrpSpPr>
            <p:grpSpPr>
              <a:xfrm>
                <a:off x="8131742" y="4009313"/>
                <a:ext cx="551675" cy="228589"/>
                <a:chOff x="7660967" y="1751776"/>
                <a:chExt cx="1040700" cy="450600"/>
              </a:xfrm>
            </p:grpSpPr>
            <p:sp>
              <p:nvSpPr>
                <p:cNvPr id="2026" name="Google Shape;2026;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27" name="Google Shape;2027;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28" name="Google Shape;2028;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029" name="Google Shape;2029;p147"/>
              <p:cNvGrpSpPr/>
              <p:nvPr/>
            </p:nvGrpSpPr>
            <p:grpSpPr>
              <a:xfrm>
                <a:off x="8132485" y="4472879"/>
                <a:ext cx="551675" cy="228589"/>
                <a:chOff x="7660967" y="1751776"/>
                <a:chExt cx="1040700" cy="450600"/>
              </a:xfrm>
            </p:grpSpPr>
            <p:sp>
              <p:nvSpPr>
                <p:cNvPr id="2030" name="Google Shape;2030;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31" name="Google Shape;2031;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32" name="Google Shape;2032;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nvGrpSpPr>
            <p:cNvPr id="2033" name="Google Shape;2033;p147"/>
            <p:cNvGrpSpPr/>
            <p:nvPr/>
          </p:nvGrpSpPr>
          <p:grpSpPr>
            <a:xfrm>
              <a:off x="7611027" y="2888730"/>
              <a:ext cx="552418" cy="519116"/>
              <a:chOff x="8131742" y="4009313"/>
              <a:chExt cx="552418" cy="692155"/>
            </a:xfrm>
          </p:grpSpPr>
          <p:grpSp>
            <p:nvGrpSpPr>
              <p:cNvPr id="2034" name="Google Shape;2034;p147"/>
              <p:cNvGrpSpPr/>
              <p:nvPr/>
            </p:nvGrpSpPr>
            <p:grpSpPr>
              <a:xfrm>
                <a:off x="8131742" y="4009313"/>
                <a:ext cx="551675" cy="228589"/>
                <a:chOff x="7660967" y="1751776"/>
                <a:chExt cx="1040700" cy="450600"/>
              </a:xfrm>
            </p:grpSpPr>
            <p:sp>
              <p:nvSpPr>
                <p:cNvPr id="2035" name="Google Shape;2035;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36" name="Google Shape;2036;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37" name="Google Shape;2037;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038" name="Google Shape;2038;p147"/>
              <p:cNvGrpSpPr/>
              <p:nvPr/>
            </p:nvGrpSpPr>
            <p:grpSpPr>
              <a:xfrm>
                <a:off x="8132485" y="4472879"/>
                <a:ext cx="551675" cy="228589"/>
                <a:chOff x="7660967" y="1751776"/>
                <a:chExt cx="1040700" cy="450600"/>
              </a:xfrm>
            </p:grpSpPr>
            <p:sp>
              <p:nvSpPr>
                <p:cNvPr id="2039" name="Google Shape;2039;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40" name="Google Shape;2040;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41" name="Google Shape;2041;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grpSp>
        <p:nvGrpSpPr>
          <p:cNvPr id="2042" name="Google Shape;2042;p147"/>
          <p:cNvGrpSpPr/>
          <p:nvPr/>
        </p:nvGrpSpPr>
        <p:grpSpPr>
          <a:xfrm>
            <a:off x="2013149" y="2360228"/>
            <a:ext cx="572065" cy="822960"/>
            <a:chOff x="5377555" y="2488090"/>
            <a:chExt cx="1124480" cy="1626817"/>
          </a:xfrm>
        </p:grpSpPr>
        <p:grpSp>
          <p:nvGrpSpPr>
            <p:cNvPr id="2043" name="Google Shape;2043;p147"/>
            <p:cNvGrpSpPr/>
            <p:nvPr/>
          </p:nvGrpSpPr>
          <p:grpSpPr>
            <a:xfrm>
              <a:off x="5377555" y="2488090"/>
              <a:ext cx="1124480" cy="1626817"/>
              <a:chOff x="1485649" y="3204985"/>
              <a:chExt cx="1124480" cy="2169089"/>
            </a:xfrm>
          </p:grpSpPr>
          <p:sp>
            <p:nvSpPr>
              <p:cNvPr id="2044" name="Google Shape;2044;p147"/>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045" name="Google Shape;2045;p147"/>
              <p:cNvSpPr/>
              <p:nvPr/>
            </p:nvSpPr>
            <p:spPr>
              <a:xfrm>
                <a:off x="1485649" y="3204985"/>
                <a:ext cx="1124400" cy="2157600"/>
              </a:xfrm>
              <a:prstGeom prst="rect">
                <a:avLst/>
              </a:prstGeom>
              <a:solidFill>
                <a:schemeClr val="lt1">
                  <a:alpha val="69019"/>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046" name="Google Shape;2046;p147"/>
            <p:cNvGrpSpPr/>
            <p:nvPr/>
          </p:nvGrpSpPr>
          <p:grpSpPr>
            <a:xfrm>
              <a:off x="5535508" y="2564615"/>
              <a:ext cx="909363" cy="1479767"/>
              <a:chOff x="2449931" y="225721"/>
              <a:chExt cx="909363" cy="1973023"/>
            </a:xfrm>
          </p:grpSpPr>
          <p:sp>
            <p:nvSpPr>
              <p:cNvPr id="2047" name="Google Shape;2047;p147"/>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2048" name="Google Shape;2048;p147"/>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49" name="Google Shape;2049;p147"/>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0" name="Google Shape;2050;p147"/>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1" name="Google Shape;2051;p147"/>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2" name="Google Shape;2052;p147"/>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3" name="Google Shape;2053;p147"/>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4" name="Google Shape;2054;p147"/>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5" name="Google Shape;2055;p147"/>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6" name="Google Shape;2056;p147"/>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7" name="Google Shape;2057;p147"/>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8" name="Google Shape;2058;p147"/>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sp>
        <p:nvSpPr>
          <p:cNvPr id="2059" name="Google Shape;2059;p147"/>
          <p:cNvSpPr/>
          <p:nvPr/>
        </p:nvSpPr>
        <p:spPr>
          <a:xfrm>
            <a:off x="3477586" y="2373921"/>
            <a:ext cx="524281" cy="818602"/>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200" b="1" i="0" u="none" strike="noStrike" cap="none">
                <a:solidFill>
                  <a:schemeClr val="lt1"/>
                </a:solidFill>
                <a:latin typeface="Arial"/>
                <a:ea typeface="Arial"/>
                <a:cs typeface="Arial"/>
                <a:sym typeface="Arial"/>
              </a:rPr>
              <a:t>TM</a:t>
            </a:r>
            <a:endParaRPr sz="1200" b="0" i="0" u="none" strike="noStrike" cap="none">
              <a:solidFill>
                <a:srgbClr val="000000"/>
              </a:solidFill>
              <a:latin typeface="Arial"/>
              <a:ea typeface="Arial"/>
              <a:cs typeface="Arial"/>
              <a:sym typeface="Arial"/>
            </a:endParaRPr>
          </a:p>
        </p:txBody>
      </p:sp>
      <p:grpSp>
        <p:nvGrpSpPr>
          <p:cNvPr id="2060" name="Google Shape;2060;p147"/>
          <p:cNvGrpSpPr/>
          <p:nvPr/>
        </p:nvGrpSpPr>
        <p:grpSpPr>
          <a:xfrm>
            <a:off x="2761973" y="2372216"/>
            <a:ext cx="553292" cy="832295"/>
            <a:chOff x="7478671" y="1969421"/>
            <a:chExt cx="842700" cy="1638300"/>
          </a:xfrm>
        </p:grpSpPr>
        <p:sp>
          <p:nvSpPr>
            <p:cNvPr id="2061" name="Google Shape;2061;p147"/>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2062" name="Google Shape;2062;p147"/>
            <p:cNvGrpSpPr/>
            <p:nvPr/>
          </p:nvGrpSpPr>
          <p:grpSpPr>
            <a:xfrm>
              <a:off x="7610284" y="2193156"/>
              <a:ext cx="552418" cy="519116"/>
              <a:chOff x="8131742" y="4009313"/>
              <a:chExt cx="552418" cy="692155"/>
            </a:xfrm>
          </p:grpSpPr>
          <p:grpSp>
            <p:nvGrpSpPr>
              <p:cNvPr id="2063" name="Google Shape;2063;p147"/>
              <p:cNvGrpSpPr/>
              <p:nvPr/>
            </p:nvGrpSpPr>
            <p:grpSpPr>
              <a:xfrm>
                <a:off x="8131742" y="4009313"/>
                <a:ext cx="551675" cy="228589"/>
                <a:chOff x="7660967" y="1751776"/>
                <a:chExt cx="1040700" cy="450600"/>
              </a:xfrm>
            </p:grpSpPr>
            <p:sp>
              <p:nvSpPr>
                <p:cNvPr id="2064" name="Google Shape;2064;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65" name="Google Shape;2065;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66" name="Google Shape;2066;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067" name="Google Shape;2067;p147"/>
              <p:cNvGrpSpPr/>
              <p:nvPr/>
            </p:nvGrpSpPr>
            <p:grpSpPr>
              <a:xfrm>
                <a:off x="8132485" y="4472879"/>
                <a:ext cx="551675" cy="228589"/>
                <a:chOff x="7660967" y="1751776"/>
                <a:chExt cx="1040700" cy="450600"/>
              </a:xfrm>
            </p:grpSpPr>
            <p:sp>
              <p:nvSpPr>
                <p:cNvPr id="2068" name="Google Shape;2068;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69" name="Google Shape;2069;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70" name="Google Shape;2070;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nvGrpSpPr>
            <p:cNvPr id="2071" name="Google Shape;2071;p147"/>
            <p:cNvGrpSpPr/>
            <p:nvPr/>
          </p:nvGrpSpPr>
          <p:grpSpPr>
            <a:xfrm>
              <a:off x="7611027" y="2888730"/>
              <a:ext cx="552418" cy="519116"/>
              <a:chOff x="8131742" y="4009313"/>
              <a:chExt cx="552418" cy="692155"/>
            </a:xfrm>
          </p:grpSpPr>
          <p:grpSp>
            <p:nvGrpSpPr>
              <p:cNvPr id="2072" name="Google Shape;2072;p147"/>
              <p:cNvGrpSpPr/>
              <p:nvPr/>
            </p:nvGrpSpPr>
            <p:grpSpPr>
              <a:xfrm>
                <a:off x="8131742" y="4009313"/>
                <a:ext cx="551675" cy="228589"/>
                <a:chOff x="7660967" y="1751776"/>
                <a:chExt cx="1040700" cy="450600"/>
              </a:xfrm>
            </p:grpSpPr>
            <p:sp>
              <p:nvSpPr>
                <p:cNvPr id="2073" name="Google Shape;2073;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74" name="Google Shape;2074;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75" name="Google Shape;2075;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076" name="Google Shape;2076;p147"/>
              <p:cNvGrpSpPr/>
              <p:nvPr/>
            </p:nvGrpSpPr>
            <p:grpSpPr>
              <a:xfrm>
                <a:off x="8132485" y="4472879"/>
                <a:ext cx="551675" cy="228589"/>
                <a:chOff x="7660967" y="1751776"/>
                <a:chExt cx="1040700" cy="450600"/>
              </a:xfrm>
            </p:grpSpPr>
            <p:sp>
              <p:nvSpPr>
                <p:cNvPr id="2077" name="Google Shape;2077;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78" name="Google Shape;2078;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79" name="Google Shape;2079;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grpSp>
        <p:nvGrpSpPr>
          <p:cNvPr id="2080" name="Google Shape;2080;p147"/>
          <p:cNvGrpSpPr/>
          <p:nvPr/>
        </p:nvGrpSpPr>
        <p:grpSpPr>
          <a:xfrm>
            <a:off x="1004810" y="3934644"/>
            <a:ext cx="572065" cy="822960"/>
            <a:chOff x="5377555" y="2488090"/>
            <a:chExt cx="1124480" cy="1626817"/>
          </a:xfrm>
        </p:grpSpPr>
        <p:grpSp>
          <p:nvGrpSpPr>
            <p:cNvPr id="2081" name="Google Shape;2081;p147"/>
            <p:cNvGrpSpPr/>
            <p:nvPr/>
          </p:nvGrpSpPr>
          <p:grpSpPr>
            <a:xfrm>
              <a:off x="5377555" y="2488090"/>
              <a:ext cx="1124480" cy="1626817"/>
              <a:chOff x="1485649" y="3204985"/>
              <a:chExt cx="1124480" cy="2169089"/>
            </a:xfrm>
          </p:grpSpPr>
          <p:sp>
            <p:nvSpPr>
              <p:cNvPr id="2082" name="Google Shape;2082;p147"/>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083" name="Google Shape;2083;p147"/>
              <p:cNvSpPr/>
              <p:nvPr/>
            </p:nvSpPr>
            <p:spPr>
              <a:xfrm>
                <a:off x="1485649" y="3204985"/>
                <a:ext cx="1124400" cy="2157600"/>
              </a:xfrm>
              <a:prstGeom prst="rect">
                <a:avLst/>
              </a:prstGeom>
              <a:solidFill>
                <a:schemeClr val="lt1">
                  <a:alpha val="69019"/>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084" name="Google Shape;2084;p147"/>
            <p:cNvGrpSpPr/>
            <p:nvPr/>
          </p:nvGrpSpPr>
          <p:grpSpPr>
            <a:xfrm>
              <a:off x="5535508" y="2564615"/>
              <a:ext cx="909363" cy="1479767"/>
              <a:chOff x="2449931" y="225721"/>
              <a:chExt cx="909363" cy="1973023"/>
            </a:xfrm>
          </p:grpSpPr>
          <p:sp>
            <p:nvSpPr>
              <p:cNvPr id="2085" name="Google Shape;2085;p147"/>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2086" name="Google Shape;2086;p147"/>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87" name="Google Shape;2087;p147"/>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88" name="Google Shape;2088;p147"/>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89" name="Google Shape;2089;p147"/>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0" name="Google Shape;2090;p147"/>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1" name="Google Shape;2091;p147"/>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2" name="Google Shape;2092;p147"/>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3" name="Google Shape;2093;p147"/>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4" name="Google Shape;2094;p147"/>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5" name="Google Shape;2095;p147"/>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6" name="Google Shape;2096;p147"/>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sp>
        <p:nvSpPr>
          <p:cNvPr id="2097" name="Google Shape;2097;p147"/>
          <p:cNvSpPr/>
          <p:nvPr/>
        </p:nvSpPr>
        <p:spPr>
          <a:xfrm>
            <a:off x="2497225" y="3936021"/>
            <a:ext cx="524281" cy="818602"/>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200" b="1" i="0" u="none" strike="noStrike" cap="none">
                <a:solidFill>
                  <a:schemeClr val="lt1"/>
                </a:solidFill>
                <a:latin typeface="Arial"/>
                <a:ea typeface="Arial"/>
                <a:cs typeface="Arial"/>
                <a:sym typeface="Arial"/>
              </a:rPr>
              <a:t>TM</a:t>
            </a:r>
            <a:endParaRPr sz="1200" b="0" i="0" u="none" strike="noStrike" cap="none">
              <a:solidFill>
                <a:srgbClr val="000000"/>
              </a:solidFill>
              <a:latin typeface="Arial"/>
              <a:ea typeface="Arial"/>
              <a:cs typeface="Arial"/>
              <a:sym typeface="Arial"/>
            </a:endParaRPr>
          </a:p>
        </p:txBody>
      </p:sp>
      <p:grpSp>
        <p:nvGrpSpPr>
          <p:cNvPr id="2098" name="Google Shape;2098;p147"/>
          <p:cNvGrpSpPr/>
          <p:nvPr/>
        </p:nvGrpSpPr>
        <p:grpSpPr>
          <a:xfrm>
            <a:off x="3915134" y="3932464"/>
            <a:ext cx="572065" cy="822960"/>
            <a:chOff x="5377555" y="2488090"/>
            <a:chExt cx="1124480" cy="1626817"/>
          </a:xfrm>
        </p:grpSpPr>
        <p:grpSp>
          <p:nvGrpSpPr>
            <p:cNvPr id="2099" name="Google Shape;2099;p147"/>
            <p:cNvGrpSpPr/>
            <p:nvPr/>
          </p:nvGrpSpPr>
          <p:grpSpPr>
            <a:xfrm>
              <a:off x="5377555" y="2488090"/>
              <a:ext cx="1124480" cy="1626817"/>
              <a:chOff x="1485649" y="3204985"/>
              <a:chExt cx="1124480" cy="2169089"/>
            </a:xfrm>
          </p:grpSpPr>
          <p:sp>
            <p:nvSpPr>
              <p:cNvPr id="2100" name="Google Shape;2100;p147"/>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101" name="Google Shape;2101;p147"/>
              <p:cNvSpPr/>
              <p:nvPr/>
            </p:nvSpPr>
            <p:spPr>
              <a:xfrm>
                <a:off x="1485649" y="3204985"/>
                <a:ext cx="1124400" cy="2157600"/>
              </a:xfrm>
              <a:prstGeom prst="rect">
                <a:avLst/>
              </a:prstGeom>
              <a:solidFill>
                <a:schemeClr val="lt1">
                  <a:alpha val="69019"/>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102" name="Google Shape;2102;p147"/>
            <p:cNvGrpSpPr/>
            <p:nvPr/>
          </p:nvGrpSpPr>
          <p:grpSpPr>
            <a:xfrm>
              <a:off x="5535508" y="2564615"/>
              <a:ext cx="909363" cy="1479767"/>
              <a:chOff x="2449931" y="225721"/>
              <a:chExt cx="909363" cy="1973023"/>
            </a:xfrm>
          </p:grpSpPr>
          <p:sp>
            <p:nvSpPr>
              <p:cNvPr id="2103" name="Google Shape;2103;p147"/>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2104" name="Google Shape;2104;p147"/>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05" name="Google Shape;2105;p147"/>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06" name="Google Shape;2106;p147"/>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07" name="Google Shape;2107;p147"/>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08" name="Google Shape;2108;p147"/>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09" name="Google Shape;2109;p147"/>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10" name="Google Shape;2110;p147"/>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11" name="Google Shape;2111;p147"/>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12" name="Google Shape;2112;p147"/>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13" name="Google Shape;2113;p147"/>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14" name="Google Shape;2114;p147"/>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grpSp>
        <p:nvGrpSpPr>
          <p:cNvPr id="2115" name="Google Shape;2115;p147"/>
          <p:cNvGrpSpPr/>
          <p:nvPr/>
        </p:nvGrpSpPr>
        <p:grpSpPr>
          <a:xfrm>
            <a:off x="1772167" y="3926267"/>
            <a:ext cx="553292" cy="832295"/>
            <a:chOff x="7478671" y="1969421"/>
            <a:chExt cx="842700" cy="1638300"/>
          </a:xfrm>
        </p:grpSpPr>
        <p:sp>
          <p:nvSpPr>
            <p:cNvPr id="2116" name="Google Shape;2116;p147"/>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2117" name="Google Shape;2117;p147"/>
            <p:cNvGrpSpPr/>
            <p:nvPr/>
          </p:nvGrpSpPr>
          <p:grpSpPr>
            <a:xfrm>
              <a:off x="7610284" y="2193156"/>
              <a:ext cx="552418" cy="519116"/>
              <a:chOff x="8131742" y="4009313"/>
              <a:chExt cx="552418" cy="692155"/>
            </a:xfrm>
          </p:grpSpPr>
          <p:grpSp>
            <p:nvGrpSpPr>
              <p:cNvPr id="2118" name="Google Shape;2118;p147"/>
              <p:cNvGrpSpPr/>
              <p:nvPr/>
            </p:nvGrpSpPr>
            <p:grpSpPr>
              <a:xfrm>
                <a:off x="8131742" y="4009313"/>
                <a:ext cx="551675" cy="228589"/>
                <a:chOff x="7660967" y="1751776"/>
                <a:chExt cx="1040700" cy="450600"/>
              </a:xfrm>
            </p:grpSpPr>
            <p:sp>
              <p:nvSpPr>
                <p:cNvPr id="2119" name="Google Shape;2119;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20" name="Google Shape;2120;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21" name="Google Shape;2121;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122" name="Google Shape;2122;p147"/>
              <p:cNvGrpSpPr/>
              <p:nvPr/>
            </p:nvGrpSpPr>
            <p:grpSpPr>
              <a:xfrm>
                <a:off x="8132485" y="4472879"/>
                <a:ext cx="551675" cy="228589"/>
                <a:chOff x="7660967" y="1751776"/>
                <a:chExt cx="1040700" cy="450600"/>
              </a:xfrm>
            </p:grpSpPr>
            <p:sp>
              <p:nvSpPr>
                <p:cNvPr id="2123" name="Google Shape;2123;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24" name="Google Shape;2124;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25" name="Google Shape;2125;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nvGrpSpPr>
            <p:cNvPr id="2126" name="Google Shape;2126;p147"/>
            <p:cNvGrpSpPr/>
            <p:nvPr/>
          </p:nvGrpSpPr>
          <p:grpSpPr>
            <a:xfrm>
              <a:off x="7611027" y="2888730"/>
              <a:ext cx="552418" cy="519116"/>
              <a:chOff x="8131742" y="4009313"/>
              <a:chExt cx="552418" cy="692155"/>
            </a:xfrm>
          </p:grpSpPr>
          <p:grpSp>
            <p:nvGrpSpPr>
              <p:cNvPr id="2127" name="Google Shape;2127;p147"/>
              <p:cNvGrpSpPr/>
              <p:nvPr/>
            </p:nvGrpSpPr>
            <p:grpSpPr>
              <a:xfrm>
                <a:off x="8131742" y="4009313"/>
                <a:ext cx="551675" cy="228589"/>
                <a:chOff x="7660967" y="1751776"/>
                <a:chExt cx="1040700" cy="450600"/>
              </a:xfrm>
            </p:grpSpPr>
            <p:sp>
              <p:nvSpPr>
                <p:cNvPr id="2128" name="Google Shape;2128;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29" name="Google Shape;2129;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30" name="Google Shape;2130;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131" name="Google Shape;2131;p147"/>
              <p:cNvGrpSpPr/>
              <p:nvPr/>
            </p:nvGrpSpPr>
            <p:grpSpPr>
              <a:xfrm>
                <a:off x="8132485" y="4472879"/>
                <a:ext cx="551675" cy="228589"/>
                <a:chOff x="7660967" y="1751776"/>
                <a:chExt cx="1040700" cy="450600"/>
              </a:xfrm>
            </p:grpSpPr>
            <p:sp>
              <p:nvSpPr>
                <p:cNvPr id="2132" name="Google Shape;2132;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33" name="Google Shape;2133;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34" name="Google Shape;2134;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grpSp>
        <p:nvGrpSpPr>
          <p:cNvPr id="2135" name="Google Shape;2135;p147"/>
          <p:cNvGrpSpPr/>
          <p:nvPr/>
        </p:nvGrpSpPr>
        <p:grpSpPr>
          <a:xfrm>
            <a:off x="4705105" y="3926267"/>
            <a:ext cx="553292" cy="832295"/>
            <a:chOff x="7478671" y="1969421"/>
            <a:chExt cx="842700" cy="1638300"/>
          </a:xfrm>
        </p:grpSpPr>
        <p:sp>
          <p:nvSpPr>
            <p:cNvPr id="2136" name="Google Shape;2136;p147"/>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2137" name="Google Shape;2137;p147"/>
            <p:cNvGrpSpPr/>
            <p:nvPr/>
          </p:nvGrpSpPr>
          <p:grpSpPr>
            <a:xfrm>
              <a:off x="7610284" y="2193156"/>
              <a:ext cx="552418" cy="519116"/>
              <a:chOff x="8131742" y="4009313"/>
              <a:chExt cx="552418" cy="692155"/>
            </a:xfrm>
          </p:grpSpPr>
          <p:grpSp>
            <p:nvGrpSpPr>
              <p:cNvPr id="2138" name="Google Shape;2138;p147"/>
              <p:cNvGrpSpPr/>
              <p:nvPr/>
            </p:nvGrpSpPr>
            <p:grpSpPr>
              <a:xfrm>
                <a:off x="8131742" y="4009313"/>
                <a:ext cx="551675" cy="228589"/>
                <a:chOff x="7660967" y="1751776"/>
                <a:chExt cx="1040700" cy="450600"/>
              </a:xfrm>
            </p:grpSpPr>
            <p:sp>
              <p:nvSpPr>
                <p:cNvPr id="2139" name="Google Shape;2139;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40" name="Google Shape;2140;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41" name="Google Shape;2141;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142" name="Google Shape;2142;p147"/>
              <p:cNvGrpSpPr/>
              <p:nvPr/>
            </p:nvGrpSpPr>
            <p:grpSpPr>
              <a:xfrm>
                <a:off x="8132485" y="4472879"/>
                <a:ext cx="551675" cy="228589"/>
                <a:chOff x="7660967" y="1751776"/>
                <a:chExt cx="1040700" cy="450600"/>
              </a:xfrm>
            </p:grpSpPr>
            <p:sp>
              <p:nvSpPr>
                <p:cNvPr id="2143" name="Google Shape;2143;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44" name="Google Shape;2144;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45" name="Google Shape;2145;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nvGrpSpPr>
            <p:cNvPr id="2146" name="Google Shape;2146;p147"/>
            <p:cNvGrpSpPr/>
            <p:nvPr/>
          </p:nvGrpSpPr>
          <p:grpSpPr>
            <a:xfrm>
              <a:off x="7611027" y="2888730"/>
              <a:ext cx="552418" cy="519116"/>
              <a:chOff x="8131742" y="4009313"/>
              <a:chExt cx="552418" cy="692155"/>
            </a:xfrm>
          </p:grpSpPr>
          <p:grpSp>
            <p:nvGrpSpPr>
              <p:cNvPr id="2147" name="Google Shape;2147;p147"/>
              <p:cNvGrpSpPr/>
              <p:nvPr/>
            </p:nvGrpSpPr>
            <p:grpSpPr>
              <a:xfrm>
                <a:off x="8131742" y="4009313"/>
                <a:ext cx="551675" cy="228589"/>
                <a:chOff x="7660967" y="1751776"/>
                <a:chExt cx="1040700" cy="450600"/>
              </a:xfrm>
            </p:grpSpPr>
            <p:sp>
              <p:nvSpPr>
                <p:cNvPr id="2148" name="Google Shape;2148;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49" name="Google Shape;2149;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50" name="Google Shape;2150;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151" name="Google Shape;2151;p147"/>
              <p:cNvGrpSpPr/>
              <p:nvPr/>
            </p:nvGrpSpPr>
            <p:grpSpPr>
              <a:xfrm>
                <a:off x="8132485" y="4472879"/>
                <a:ext cx="551675" cy="228589"/>
                <a:chOff x="7660967" y="1751776"/>
                <a:chExt cx="1040700" cy="450600"/>
              </a:xfrm>
            </p:grpSpPr>
            <p:sp>
              <p:nvSpPr>
                <p:cNvPr id="2152" name="Google Shape;2152;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53" name="Google Shape;2153;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54" name="Google Shape;2154;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pic>
        <p:nvPicPr>
          <p:cNvPr id="2155" name="Google Shape;2155;p147"/>
          <p:cNvPicPr preferRelativeResize="0"/>
          <p:nvPr/>
        </p:nvPicPr>
        <p:blipFill rotWithShape="1">
          <a:blip r:embed="rId3">
            <a:alphaModFix/>
          </a:blip>
          <a:srcRect/>
          <a:stretch/>
        </p:blipFill>
        <p:spPr>
          <a:xfrm>
            <a:off x="6619492" y="931234"/>
            <a:ext cx="1018978" cy="993181"/>
          </a:xfrm>
          <a:prstGeom prst="rect">
            <a:avLst/>
          </a:prstGeom>
          <a:noFill/>
          <a:ln>
            <a:noFill/>
          </a:ln>
        </p:spPr>
      </p:pic>
      <p:pic>
        <p:nvPicPr>
          <p:cNvPr id="2156" name="Google Shape;2156;p147"/>
          <p:cNvPicPr preferRelativeResize="0"/>
          <p:nvPr/>
        </p:nvPicPr>
        <p:blipFill rotWithShape="1">
          <a:blip r:embed="rId4">
            <a:alphaModFix/>
          </a:blip>
          <a:srcRect/>
          <a:stretch/>
        </p:blipFill>
        <p:spPr>
          <a:xfrm>
            <a:off x="6301838" y="2309444"/>
            <a:ext cx="1894172" cy="1133346"/>
          </a:xfrm>
          <a:prstGeom prst="rect">
            <a:avLst/>
          </a:prstGeom>
          <a:noFill/>
          <a:ln>
            <a:noFill/>
          </a:ln>
        </p:spPr>
      </p:pic>
      <p:sp>
        <p:nvSpPr>
          <p:cNvPr id="2157" name="Google Shape;2157;p147"/>
          <p:cNvSpPr txBox="1"/>
          <p:nvPr/>
        </p:nvSpPr>
        <p:spPr>
          <a:xfrm>
            <a:off x="2135768" y="717662"/>
            <a:ext cx="113364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V1Model</a:t>
            </a:r>
            <a:endParaRPr sz="1800" b="1" i="0" u="none" strike="noStrike" cap="none">
              <a:solidFill>
                <a:srgbClr val="000000"/>
              </a:solidFill>
              <a:latin typeface="Arial"/>
              <a:ea typeface="Arial"/>
              <a:cs typeface="Arial"/>
              <a:sym typeface="Arial"/>
            </a:endParaRPr>
          </a:p>
        </p:txBody>
      </p:sp>
      <p:sp>
        <p:nvSpPr>
          <p:cNvPr id="2158" name="Google Shape;2158;p147"/>
          <p:cNvSpPr/>
          <p:nvPr/>
        </p:nvSpPr>
        <p:spPr>
          <a:xfrm>
            <a:off x="6305347" y="4080274"/>
            <a:ext cx="1890663" cy="52298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Anything</a:t>
            </a:r>
            <a:endParaRPr sz="1400" b="1" i="0" u="none" strike="noStrike" cap="none">
              <a:solidFill>
                <a:schemeClr val="lt1"/>
              </a:solidFill>
              <a:latin typeface="Arial"/>
              <a:ea typeface="Arial"/>
              <a:cs typeface="Arial"/>
              <a:sym typeface="Arial"/>
            </a:endParaRPr>
          </a:p>
        </p:txBody>
      </p:sp>
      <p:sp>
        <p:nvSpPr>
          <p:cNvPr id="2159" name="Google Shape;2159;p147"/>
          <p:cNvSpPr txBox="1"/>
          <p:nvPr/>
        </p:nvSpPr>
        <p:spPr>
          <a:xfrm>
            <a:off x="1571881" y="2034221"/>
            <a:ext cx="2313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SimpleSumeSwitch</a:t>
            </a:r>
            <a:endParaRPr sz="1800" b="1" i="0" u="none" strike="noStrike" cap="none">
              <a:solidFill>
                <a:srgbClr val="000000"/>
              </a:solidFill>
              <a:latin typeface="Arial"/>
              <a:ea typeface="Arial"/>
              <a:cs typeface="Arial"/>
              <a:sym typeface="Arial"/>
            </a:endParaRPr>
          </a:p>
        </p:txBody>
      </p:sp>
      <p:sp>
        <p:nvSpPr>
          <p:cNvPr id="2160" name="Google Shape;2160;p147"/>
          <p:cNvSpPr txBox="1"/>
          <p:nvPr/>
        </p:nvSpPr>
        <p:spPr>
          <a:xfrm>
            <a:off x="769540" y="3538527"/>
            <a:ext cx="403187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Portable Switch Architecture (PSA)</a:t>
            </a:r>
            <a:endParaRPr sz="1800" b="1" i="0" u="none" strike="noStrike" cap="none">
              <a:solidFill>
                <a:srgbClr val="000000"/>
              </a:solidFill>
              <a:latin typeface="Arial"/>
              <a:ea typeface="Arial"/>
              <a:cs typeface="Arial"/>
              <a:sym typeface="Arial"/>
            </a:endParaRPr>
          </a:p>
        </p:txBody>
      </p:sp>
      <p:grpSp>
        <p:nvGrpSpPr>
          <p:cNvPr id="2161" name="Google Shape;2161;p147"/>
          <p:cNvGrpSpPr/>
          <p:nvPr/>
        </p:nvGrpSpPr>
        <p:grpSpPr>
          <a:xfrm>
            <a:off x="1380951" y="2359671"/>
            <a:ext cx="446990" cy="904705"/>
            <a:chOff x="663977" y="2864081"/>
            <a:chExt cx="722700" cy="1616700"/>
          </a:xfrm>
        </p:grpSpPr>
        <p:sp>
          <p:nvSpPr>
            <p:cNvPr id="2162" name="Google Shape;2162;p147"/>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2163" name="Google Shape;2163;p147"/>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4" name="Google Shape;2164;p147"/>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5" name="Google Shape;2165;p147"/>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6" name="Google Shape;2166;p147"/>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7" name="Google Shape;2167;p147"/>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2168" name="Google Shape;2168;p147"/>
            <p:cNvCxnSpPr>
              <a:stCxn id="2163" idx="0"/>
              <a:endCxn id="2165" idx="0"/>
            </p:cNvCxnSpPr>
            <p:nvPr/>
          </p:nvCxnSpPr>
          <p:spPr>
            <a:xfrm rot="-5400000" flipH="1">
              <a:off x="859667" y="3010056"/>
              <a:ext cx="283500" cy="306000"/>
            </a:xfrm>
            <a:prstGeom prst="curvedConnector5">
              <a:avLst>
                <a:gd name="adj1" fmla="val -46837"/>
                <a:gd name="adj2" fmla="val 163171"/>
                <a:gd name="adj3" fmla="val 91598"/>
              </a:avLst>
            </a:prstGeom>
            <a:noFill/>
            <a:ln w="12700" cap="flat" cmpd="sng">
              <a:solidFill>
                <a:srgbClr val="FF0000"/>
              </a:solidFill>
              <a:prstDash val="solid"/>
              <a:round/>
              <a:headEnd type="none" w="sm" len="sm"/>
              <a:tailEnd type="triangle" w="lg" len="lg"/>
            </a:ln>
          </p:spPr>
        </p:cxnSp>
        <p:cxnSp>
          <p:nvCxnSpPr>
            <p:cNvPr id="2169" name="Google Shape;2169;p147"/>
            <p:cNvCxnSpPr>
              <a:stCxn id="2163" idx="4"/>
              <a:endCxn id="2164" idx="0"/>
            </p:cNvCxnSpPr>
            <p:nvPr/>
          </p:nvCxnSpPr>
          <p:spPr>
            <a:xfrm rot="-5400000" flipH="1">
              <a:off x="738467" y="3366756"/>
              <a:ext cx="240300" cy="204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170" name="Google Shape;2170;p147"/>
            <p:cNvCxnSpPr>
              <a:stCxn id="2165" idx="4"/>
              <a:endCxn id="2165" idx="6"/>
            </p:cNvCxnSpPr>
            <p:nvPr/>
          </p:nvCxnSpPr>
          <p:spPr>
            <a:xfrm rot="-5400000">
              <a:off x="1152606" y="3424419"/>
              <a:ext cx="117900" cy="114600"/>
            </a:xfrm>
            <a:prstGeom prst="curvedConnector4">
              <a:avLst>
                <a:gd name="adj1" fmla="val -360922"/>
                <a:gd name="adj2" fmla="val 213792"/>
              </a:avLst>
            </a:prstGeom>
            <a:noFill/>
            <a:ln w="12700" cap="flat" cmpd="sng">
              <a:solidFill>
                <a:srgbClr val="FF0000"/>
              </a:solidFill>
              <a:prstDash val="solid"/>
              <a:round/>
              <a:headEnd type="none" w="sm" len="sm"/>
              <a:tailEnd type="triangle" w="lg" len="lg"/>
            </a:ln>
          </p:spPr>
        </p:cxnSp>
        <p:cxnSp>
          <p:nvCxnSpPr>
            <p:cNvPr id="2171" name="Google Shape;2171;p147"/>
            <p:cNvCxnSpPr>
              <a:stCxn id="2165" idx="3"/>
              <a:endCxn id="2166" idx="6"/>
            </p:cNvCxnSpPr>
            <p:nvPr/>
          </p:nvCxnSpPr>
          <p:spPr>
            <a:xfrm rot="5400000">
              <a:off x="772684" y="3699831"/>
              <a:ext cx="494400" cy="107100"/>
            </a:xfrm>
            <a:prstGeom prst="curvedConnector2">
              <a:avLst/>
            </a:prstGeom>
            <a:noFill/>
            <a:ln w="12700" cap="flat" cmpd="sng">
              <a:solidFill>
                <a:srgbClr val="FF0000"/>
              </a:solidFill>
              <a:prstDash val="solid"/>
              <a:round/>
              <a:headEnd type="none" w="sm" len="sm"/>
              <a:tailEnd type="triangle" w="lg" len="lg"/>
            </a:ln>
          </p:spPr>
        </p:cxnSp>
        <p:cxnSp>
          <p:nvCxnSpPr>
            <p:cNvPr id="2172" name="Google Shape;2172;p147"/>
            <p:cNvCxnSpPr>
              <a:stCxn id="2164" idx="6"/>
              <a:endCxn id="2167" idx="0"/>
            </p:cNvCxnSpPr>
            <p:nvPr/>
          </p:nvCxnSpPr>
          <p:spPr>
            <a:xfrm>
              <a:off x="983272" y="3614854"/>
              <a:ext cx="196800" cy="489000"/>
            </a:xfrm>
            <a:prstGeom prst="curvedConnector2">
              <a:avLst/>
            </a:prstGeom>
            <a:noFill/>
            <a:ln w="12700" cap="flat" cmpd="sng">
              <a:solidFill>
                <a:srgbClr val="FF0000"/>
              </a:solidFill>
              <a:prstDash val="solid"/>
              <a:round/>
              <a:headEnd type="none" w="sm" len="sm"/>
              <a:tailEnd type="triangle" w="lg" len="lg"/>
            </a:ln>
          </p:spPr>
        </p:cxnSp>
        <p:cxnSp>
          <p:nvCxnSpPr>
            <p:cNvPr id="2173" name="Google Shape;2173;p147"/>
            <p:cNvCxnSpPr>
              <a:stCxn id="2167" idx="4"/>
              <a:endCxn id="2166" idx="4"/>
            </p:cNvCxnSpPr>
            <p:nvPr/>
          </p:nvCxnSpPr>
          <p:spPr>
            <a:xfrm rot="5400000" flipH="1">
              <a:off x="905694" y="4064390"/>
              <a:ext cx="220800" cy="328500"/>
            </a:xfrm>
            <a:prstGeom prst="curvedConnector3">
              <a:avLst>
                <a:gd name="adj1" fmla="val -70445"/>
              </a:avLst>
            </a:prstGeom>
            <a:noFill/>
            <a:ln w="12700" cap="flat" cmpd="sng">
              <a:solidFill>
                <a:srgbClr val="FF0000"/>
              </a:solidFill>
              <a:prstDash val="solid"/>
              <a:round/>
              <a:headEnd type="none" w="sm" len="sm"/>
              <a:tailEnd type="triangle" w="lg" len="lg"/>
            </a:ln>
          </p:spPr>
        </p:cxnSp>
      </p:grpSp>
      <p:grpSp>
        <p:nvGrpSpPr>
          <p:cNvPr id="2174" name="Google Shape;2174;p147"/>
          <p:cNvGrpSpPr/>
          <p:nvPr/>
        </p:nvGrpSpPr>
        <p:grpSpPr>
          <a:xfrm>
            <a:off x="1050276" y="1031046"/>
            <a:ext cx="446990" cy="904705"/>
            <a:chOff x="663977" y="2864081"/>
            <a:chExt cx="722700" cy="1616700"/>
          </a:xfrm>
        </p:grpSpPr>
        <p:sp>
          <p:nvSpPr>
            <p:cNvPr id="2175" name="Google Shape;2175;p147"/>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2176" name="Google Shape;2176;p147"/>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7" name="Google Shape;2177;p147"/>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8" name="Google Shape;2178;p147"/>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9" name="Google Shape;2179;p147"/>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80" name="Google Shape;2180;p147"/>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2181" name="Google Shape;2181;p147"/>
            <p:cNvCxnSpPr>
              <a:stCxn id="2176" idx="0"/>
              <a:endCxn id="2178" idx="0"/>
            </p:cNvCxnSpPr>
            <p:nvPr/>
          </p:nvCxnSpPr>
          <p:spPr>
            <a:xfrm rot="-5400000" flipH="1">
              <a:off x="859667" y="3010056"/>
              <a:ext cx="283500" cy="306000"/>
            </a:xfrm>
            <a:prstGeom prst="curvedConnector5">
              <a:avLst>
                <a:gd name="adj1" fmla="val -150098"/>
                <a:gd name="adj2" fmla="val 163171"/>
                <a:gd name="adj3" fmla="val 91598"/>
              </a:avLst>
            </a:prstGeom>
            <a:noFill/>
            <a:ln w="12700" cap="flat" cmpd="sng">
              <a:solidFill>
                <a:srgbClr val="FF0000"/>
              </a:solidFill>
              <a:prstDash val="solid"/>
              <a:round/>
              <a:headEnd type="none" w="sm" len="sm"/>
              <a:tailEnd type="triangle" w="lg" len="lg"/>
            </a:ln>
          </p:spPr>
        </p:cxnSp>
        <p:cxnSp>
          <p:nvCxnSpPr>
            <p:cNvPr id="2182" name="Google Shape;2182;p147"/>
            <p:cNvCxnSpPr>
              <a:stCxn id="2176" idx="4"/>
              <a:endCxn id="2177" idx="0"/>
            </p:cNvCxnSpPr>
            <p:nvPr/>
          </p:nvCxnSpPr>
          <p:spPr>
            <a:xfrm rot="-5400000" flipH="1">
              <a:off x="738467" y="3366756"/>
              <a:ext cx="240300" cy="204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183" name="Google Shape;2183;p147"/>
            <p:cNvCxnSpPr>
              <a:stCxn id="2178" idx="4"/>
              <a:endCxn id="2178" idx="6"/>
            </p:cNvCxnSpPr>
            <p:nvPr/>
          </p:nvCxnSpPr>
          <p:spPr>
            <a:xfrm rot="-5400000">
              <a:off x="1152606" y="3424419"/>
              <a:ext cx="117900" cy="114600"/>
            </a:xfrm>
            <a:prstGeom prst="curvedConnector4">
              <a:avLst>
                <a:gd name="adj1" fmla="val -360922"/>
                <a:gd name="adj2" fmla="val 435693"/>
              </a:avLst>
            </a:prstGeom>
            <a:noFill/>
            <a:ln w="12700" cap="flat" cmpd="sng">
              <a:solidFill>
                <a:srgbClr val="FF0000"/>
              </a:solidFill>
              <a:prstDash val="solid"/>
              <a:round/>
              <a:headEnd type="none" w="sm" len="sm"/>
              <a:tailEnd type="triangle" w="lg" len="lg"/>
            </a:ln>
          </p:spPr>
        </p:cxnSp>
        <p:cxnSp>
          <p:nvCxnSpPr>
            <p:cNvPr id="2184" name="Google Shape;2184;p147"/>
            <p:cNvCxnSpPr>
              <a:stCxn id="2178" idx="3"/>
              <a:endCxn id="2179" idx="6"/>
            </p:cNvCxnSpPr>
            <p:nvPr/>
          </p:nvCxnSpPr>
          <p:spPr>
            <a:xfrm rot="5400000">
              <a:off x="772684" y="3699831"/>
              <a:ext cx="494400" cy="107100"/>
            </a:xfrm>
            <a:prstGeom prst="curvedConnector2">
              <a:avLst/>
            </a:prstGeom>
            <a:noFill/>
            <a:ln w="12700" cap="flat" cmpd="sng">
              <a:solidFill>
                <a:srgbClr val="FF0000"/>
              </a:solidFill>
              <a:prstDash val="solid"/>
              <a:round/>
              <a:headEnd type="none" w="sm" len="sm"/>
              <a:tailEnd type="triangle" w="lg" len="lg"/>
            </a:ln>
          </p:spPr>
        </p:cxnSp>
        <p:cxnSp>
          <p:nvCxnSpPr>
            <p:cNvPr id="2185" name="Google Shape;2185;p147"/>
            <p:cNvCxnSpPr>
              <a:stCxn id="2177" idx="6"/>
              <a:endCxn id="2180" idx="0"/>
            </p:cNvCxnSpPr>
            <p:nvPr/>
          </p:nvCxnSpPr>
          <p:spPr>
            <a:xfrm>
              <a:off x="983272" y="3614854"/>
              <a:ext cx="196800" cy="489000"/>
            </a:xfrm>
            <a:prstGeom prst="curvedConnector2">
              <a:avLst/>
            </a:prstGeom>
            <a:noFill/>
            <a:ln w="12700" cap="flat" cmpd="sng">
              <a:solidFill>
                <a:srgbClr val="FF0000"/>
              </a:solidFill>
              <a:prstDash val="solid"/>
              <a:round/>
              <a:headEnd type="none" w="sm" len="sm"/>
              <a:tailEnd type="triangle" w="lg" len="lg"/>
            </a:ln>
          </p:spPr>
        </p:cxnSp>
        <p:cxnSp>
          <p:nvCxnSpPr>
            <p:cNvPr id="2186" name="Google Shape;2186;p147"/>
            <p:cNvCxnSpPr>
              <a:stCxn id="2180" idx="4"/>
              <a:endCxn id="2179" idx="4"/>
            </p:cNvCxnSpPr>
            <p:nvPr/>
          </p:nvCxnSpPr>
          <p:spPr>
            <a:xfrm rot="5400000" flipH="1">
              <a:off x="905694" y="4064390"/>
              <a:ext cx="220800" cy="328500"/>
            </a:xfrm>
            <a:prstGeom prst="curvedConnector3">
              <a:avLst>
                <a:gd name="adj1" fmla="val -192721"/>
              </a:avLst>
            </a:prstGeom>
            <a:noFill/>
            <a:ln w="12700" cap="flat" cmpd="sng">
              <a:solidFill>
                <a:srgbClr val="FF0000"/>
              </a:solidFill>
              <a:prstDash val="solid"/>
              <a:round/>
              <a:headEnd type="none" w="sm" len="sm"/>
              <a:tailEnd type="triangle" w="lg" len="lg"/>
            </a:ln>
          </p:spPr>
        </p:cxnSp>
      </p:grpSp>
      <p:grpSp>
        <p:nvGrpSpPr>
          <p:cNvPr id="2187" name="Google Shape;2187;p147"/>
          <p:cNvGrpSpPr/>
          <p:nvPr/>
        </p:nvGrpSpPr>
        <p:grpSpPr>
          <a:xfrm>
            <a:off x="325676" y="3888996"/>
            <a:ext cx="446990" cy="904705"/>
            <a:chOff x="663977" y="2864081"/>
            <a:chExt cx="722700" cy="1616700"/>
          </a:xfrm>
        </p:grpSpPr>
        <p:sp>
          <p:nvSpPr>
            <p:cNvPr id="2188" name="Google Shape;2188;p147"/>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2189" name="Google Shape;2189;p147"/>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0" name="Google Shape;2190;p147"/>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1" name="Google Shape;2191;p147"/>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2" name="Google Shape;2192;p147"/>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3" name="Google Shape;2193;p147"/>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2194" name="Google Shape;2194;p147"/>
            <p:cNvCxnSpPr>
              <a:stCxn id="2189" idx="0"/>
              <a:endCxn id="2191" idx="0"/>
            </p:cNvCxnSpPr>
            <p:nvPr/>
          </p:nvCxnSpPr>
          <p:spPr>
            <a:xfrm rot="-5400000" flipH="1">
              <a:off x="859667" y="3010056"/>
              <a:ext cx="283500" cy="306000"/>
            </a:xfrm>
            <a:prstGeom prst="curvedConnector5">
              <a:avLst>
                <a:gd name="adj1" fmla="val -150098"/>
                <a:gd name="adj2" fmla="val 163171"/>
                <a:gd name="adj3" fmla="val 91598"/>
              </a:avLst>
            </a:prstGeom>
            <a:noFill/>
            <a:ln w="12700" cap="flat" cmpd="sng">
              <a:solidFill>
                <a:srgbClr val="FF0000"/>
              </a:solidFill>
              <a:prstDash val="solid"/>
              <a:round/>
              <a:headEnd type="none" w="sm" len="sm"/>
              <a:tailEnd type="triangle" w="lg" len="lg"/>
            </a:ln>
          </p:spPr>
        </p:cxnSp>
        <p:cxnSp>
          <p:nvCxnSpPr>
            <p:cNvPr id="2195" name="Google Shape;2195;p147"/>
            <p:cNvCxnSpPr>
              <a:stCxn id="2189" idx="4"/>
              <a:endCxn id="2190" idx="0"/>
            </p:cNvCxnSpPr>
            <p:nvPr/>
          </p:nvCxnSpPr>
          <p:spPr>
            <a:xfrm rot="-5400000" flipH="1">
              <a:off x="738467" y="3366756"/>
              <a:ext cx="240300" cy="204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196" name="Google Shape;2196;p147"/>
            <p:cNvCxnSpPr>
              <a:stCxn id="2191" idx="4"/>
              <a:endCxn id="2191" idx="6"/>
            </p:cNvCxnSpPr>
            <p:nvPr/>
          </p:nvCxnSpPr>
          <p:spPr>
            <a:xfrm rot="-5400000">
              <a:off x="1152606" y="3424419"/>
              <a:ext cx="117900" cy="114600"/>
            </a:xfrm>
            <a:prstGeom prst="curvedConnector4">
              <a:avLst>
                <a:gd name="adj1" fmla="val -360922"/>
                <a:gd name="adj2" fmla="val 435693"/>
              </a:avLst>
            </a:prstGeom>
            <a:noFill/>
            <a:ln w="12700" cap="flat" cmpd="sng">
              <a:solidFill>
                <a:srgbClr val="FF0000"/>
              </a:solidFill>
              <a:prstDash val="solid"/>
              <a:round/>
              <a:headEnd type="none" w="sm" len="sm"/>
              <a:tailEnd type="triangle" w="lg" len="lg"/>
            </a:ln>
          </p:spPr>
        </p:cxnSp>
        <p:cxnSp>
          <p:nvCxnSpPr>
            <p:cNvPr id="2197" name="Google Shape;2197;p147"/>
            <p:cNvCxnSpPr>
              <a:stCxn id="2191" idx="3"/>
              <a:endCxn id="2192" idx="6"/>
            </p:cNvCxnSpPr>
            <p:nvPr/>
          </p:nvCxnSpPr>
          <p:spPr>
            <a:xfrm rot="5400000">
              <a:off x="772684" y="3699831"/>
              <a:ext cx="494400" cy="107100"/>
            </a:xfrm>
            <a:prstGeom prst="curvedConnector2">
              <a:avLst/>
            </a:prstGeom>
            <a:noFill/>
            <a:ln w="12700" cap="flat" cmpd="sng">
              <a:solidFill>
                <a:srgbClr val="FF0000"/>
              </a:solidFill>
              <a:prstDash val="solid"/>
              <a:round/>
              <a:headEnd type="none" w="sm" len="sm"/>
              <a:tailEnd type="triangle" w="lg" len="lg"/>
            </a:ln>
          </p:spPr>
        </p:cxnSp>
        <p:cxnSp>
          <p:nvCxnSpPr>
            <p:cNvPr id="2198" name="Google Shape;2198;p147"/>
            <p:cNvCxnSpPr>
              <a:stCxn id="2190" idx="6"/>
              <a:endCxn id="2193" idx="0"/>
            </p:cNvCxnSpPr>
            <p:nvPr/>
          </p:nvCxnSpPr>
          <p:spPr>
            <a:xfrm>
              <a:off x="983272" y="3614854"/>
              <a:ext cx="196800" cy="489000"/>
            </a:xfrm>
            <a:prstGeom prst="curvedConnector2">
              <a:avLst/>
            </a:prstGeom>
            <a:noFill/>
            <a:ln w="12700" cap="flat" cmpd="sng">
              <a:solidFill>
                <a:srgbClr val="FF0000"/>
              </a:solidFill>
              <a:prstDash val="solid"/>
              <a:round/>
              <a:headEnd type="none" w="sm" len="sm"/>
              <a:tailEnd type="triangle" w="lg" len="lg"/>
            </a:ln>
          </p:spPr>
        </p:cxnSp>
        <p:cxnSp>
          <p:nvCxnSpPr>
            <p:cNvPr id="2199" name="Google Shape;2199;p147"/>
            <p:cNvCxnSpPr>
              <a:stCxn id="2193" idx="4"/>
              <a:endCxn id="2192" idx="4"/>
            </p:cNvCxnSpPr>
            <p:nvPr/>
          </p:nvCxnSpPr>
          <p:spPr>
            <a:xfrm rot="5400000" flipH="1">
              <a:off x="905694" y="4064390"/>
              <a:ext cx="220800" cy="328500"/>
            </a:xfrm>
            <a:prstGeom prst="curvedConnector3">
              <a:avLst>
                <a:gd name="adj1" fmla="val -192721"/>
              </a:avLst>
            </a:prstGeom>
            <a:noFill/>
            <a:ln w="12700" cap="flat" cmpd="sng">
              <a:solidFill>
                <a:srgbClr val="FF0000"/>
              </a:solidFill>
              <a:prstDash val="solid"/>
              <a:round/>
              <a:headEnd type="none" w="sm" len="sm"/>
              <a:tailEnd type="triangle" w="lg" len="lg"/>
            </a:ln>
          </p:spPr>
        </p:cxnSp>
      </p:grpSp>
      <p:grpSp>
        <p:nvGrpSpPr>
          <p:cNvPr id="2200" name="Google Shape;2200;p147"/>
          <p:cNvGrpSpPr/>
          <p:nvPr/>
        </p:nvGrpSpPr>
        <p:grpSpPr>
          <a:xfrm>
            <a:off x="3269389" y="3965196"/>
            <a:ext cx="446990" cy="904705"/>
            <a:chOff x="663977" y="2864081"/>
            <a:chExt cx="722700" cy="1616700"/>
          </a:xfrm>
        </p:grpSpPr>
        <p:sp>
          <p:nvSpPr>
            <p:cNvPr id="2201" name="Google Shape;2201;p147"/>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2202" name="Google Shape;2202;p147"/>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3" name="Google Shape;2203;p147"/>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4" name="Google Shape;2204;p147"/>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5" name="Google Shape;2205;p147"/>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6" name="Google Shape;2206;p147"/>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2207" name="Google Shape;2207;p147"/>
            <p:cNvCxnSpPr>
              <a:stCxn id="2202" idx="0"/>
              <a:endCxn id="2204" idx="0"/>
            </p:cNvCxnSpPr>
            <p:nvPr/>
          </p:nvCxnSpPr>
          <p:spPr>
            <a:xfrm rot="-5400000" flipH="1">
              <a:off x="859667" y="3010056"/>
              <a:ext cx="283500" cy="306000"/>
            </a:xfrm>
            <a:prstGeom prst="curvedConnector5">
              <a:avLst>
                <a:gd name="adj1" fmla="val -150098"/>
                <a:gd name="adj2" fmla="val 163171"/>
                <a:gd name="adj3" fmla="val 91598"/>
              </a:avLst>
            </a:prstGeom>
            <a:noFill/>
            <a:ln w="12700" cap="flat" cmpd="sng">
              <a:solidFill>
                <a:srgbClr val="FF0000"/>
              </a:solidFill>
              <a:prstDash val="solid"/>
              <a:round/>
              <a:headEnd type="none" w="sm" len="sm"/>
              <a:tailEnd type="triangle" w="lg" len="lg"/>
            </a:ln>
          </p:spPr>
        </p:cxnSp>
        <p:cxnSp>
          <p:nvCxnSpPr>
            <p:cNvPr id="2208" name="Google Shape;2208;p147"/>
            <p:cNvCxnSpPr>
              <a:stCxn id="2202" idx="4"/>
              <a:endCxn id="2203" idx="0"/>
            </p:cNvCxnSpPr>
            <p:nvPr/>
          </p:nvCxnSpPr>
          <p:spPr>
            <a:xfrm rot="-5400000" flipH="1">
              <a:off x="738467" y="3366756"/>
              <a:ext cx="240300" cy="204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209" name="Google Shape;2209;p147"/>
            <p:cNvCxnSpPr>
              <a:stCxn id="2204" idx="4"/>
              <a:endCxn id="2204" idx="6"/>
            </p:cNvCxnSpPr>
            <p:nvPr/>
          </p:nvCxnSpPr>
          <p:spPr>
            <a:xfrm rot="-5400000">
              <a:off x="1152606" y="3424419"/>
              <a:ext cx="117900" cy="114600"/>
            </a:xfrm>
            <a:prstGeom prst="curvedConnector4">
              <a:avLst>
                <a:gd name="adj1" fmla="val -360922"/>
                <a:gd name="adj2" fmla="val 435693"/>
              </a:avLst>
            </a:prstGeom>
            <a:noFill/>
            <a:ln w="12700" cap="flat" cmpd="sng">
              <a:solidFill>
                <a:srgbClr val="FF0000"/>
              </a:solidFill>
              <a:prstDash val="solid"/>
              <a:round/>
              <a:headEnd type="none" w="sm" len="sm"/>
              <a:tailEnd type="triangle" w="lg" len="lg"/>
            </a:ln>
          </p:spPr>
        </p:cxnSp>
        <p:cxnSp>
          <p:nvCxnSpPr>
            <p:cNvPr id="2210" name="Google Shape;2210;p147"/>
            <p:cNvCxnSpPr>
              <a:stCxn id="2204" idx="3"/>
              <a:endCxn id="2205" idx="6"/>
            </p:cNvCxnSpPr>
            <p:nvPr/>
          </p:nvCxnSpPr>
          <p:spPr>
            <a:xfrm rot="5400000">
              <a:off x="772684" y="3699831"/>
              <a:ext cx="494400" cy="107100"/>
            </a:xfrm>
            <a:prstGeom prst="curvedConnector2">
              <a:avLst/>
            </a:prstGeom>
            <a:noFill/>
            <a:ln w="12700" cap="flat" cmpd="sng">
              <a:solidFill>
                <a:srgbClr val="FF0000"/>
              </a:solidFill>
              <a:prstDash val="solid"/>
              <a:round/>
              <a:headEnd type="none" w="sm" len="sm"/>
              <a:tailEnd type="triangle" w="lg" len="lg"/>
            </a:ln>
          </p:spPr>
        </p:cxnSp>
        <p:cxnSp>
          <p:nvCxnSpPr>
            <p:cNvPr id="2211" name="Google Shape;2211;p147"/>
            <p:cNvCxnSpPr>
              <a:stCxn id="2203" idx="6"/>
              <a:endCxn id="2206" idx="0"/>
            </p:cNvCxnSpPr>
            <p:nvPr/>
          </p:nvCxnSpPr>
          <p:spPr>
            <a:xfrm>
              <a:off x="983272" y="3614854"/>
              <a:ext cx="196800" cy="489000"/>
            </a:xfrm>
            <a:prstGeom prst="curvedConnector2">
              <a:avLst/>
            </a:prstGeom>
            <a:noFill/>
            <a:ln w="12700" cap="flat" cmpd="sng">
              <a:solidFill>
                <a:srgbClr val="FF0000"/>
              </a:solidFill>
              <a:prstDash val="solid"/>
              <a:round/>
              <a:headEnd type="none" w="sm" len="sm"/>
              <a:tailEnd type="triangle" w="lg" len="lg"/>
            </a:ln>
          </p:spPr>
        </p:cxnSp>
        <p:cxnSp>
          <p:nvCxnSpPr>
            <p:cNvPr id="2212" name="Google Shape;2212;p147"/>
            <p:cNvCxnSpPr>
              <a:stCxn id="2206" idx="4"/>
              <a:endCxn id="2205" idx="4"/>
            </p:cNvCxnSpPr>
            <p:nvPr/>
          </p:nvCxnSpPr>
          <p:spPr>
            <a:xfrm rot="5400000" flipH="1">
              <a:off x="905694" y="4064390"/>
              <a:ext cx="220800" cy="328500"/>
            </a:xfrm>
            <a:prstGeom prst="curvedConnector3">
              <a:avLst>
                <a:gd name="adj1" fmla="val -192721"/>
              </a:avLst>
            </a:prstGeom>
            <a:noFill/>
            <a:ln w="12700" cap="flat" cmpd="sng">
              <a:solidFill>
                <a:srgbClr val="FF0000"/>
              </a:solidFill>
              <a:prstDash val="solid"/>
              <a:round/>
              <a:headEnd type="none" w="sm" len="sm"/>
              <a:tailEnd type="triangle" w="lg" len="lg"/>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48"/>
          <p:cNvSpPr/>
          <p:nvPr/>
        </p:nvSpPr>
        <p:spPr>
          <a:xfrm>
            <a:off x="304800" y="1809750"/>
            <a:ext cx="2209800" cy="19812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19" name="Google Shape;2219;p148"/>
          <p:cNvSpPr/>
          <p:nvPr/>
        </p:nvSpPr>
        <p:spPr>
          <a:xfrm>
            <a:off x="4800600" y="1047750"/>
            <a:ext cx="3722400" cy="27432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20" name="Google Shape;2220;p14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400" b="1" i="0" u="none" strike="noStrike" cap="none">
                <a:solidFill>
                  <a:schemeClr val="dk1"/>
                </a:solidFill>
                <a:latin typeface="Arial"/>
                <a:ea typeface="Arial"/>
                <a:cs typeface="Arial"/>
                <a:sym typeface="Arial"/>
              </a:rPr>
              <a:t>Programming a P4 Target</a:t>
            </a:r>
            <a:endParaRPr sz="2700" b="1" i="0" u="none" strike="noStrike" cap="none">
              <a:solidFill>
                <a:schemeClr val="dk1"/>
              </a:solidFill>
              <a:latin typeface="Arial"/>
              <a:ea typeface="Arial"/>
              <a:cs typeface="Arial"/>
              <a:sym typeface="Arial"/>
            </a:endParaRPr>
          </a:p>
        </p:txBody>
      </p:sp>
      <p:sp>
        <p:nvSpPr>
          <p:cNvPr id="2221" name="Google Shape;2221;p14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21</a:t>
            </a:fld>
            <a:endParaRPr sz="825" b="0" i="0" u="none" strike="noStrike" cap="none">
              <a:solidFill>
                <a:srgbClr val="888888"/>
              </a:solidFill>
              <a:latin typeface="Arial"/>
              <a:ea typeface="Arial"/>
              <a:cs typeface="Arial"/>
              <a:sym typeface="Arial"/>
            </a:endParaRPr>
          </a:p>
        </p:txBody>
      </p:sp>
      <p:sp>
        <p:nvSpPr>
          <p:cNvPr id="2222" name="Google Shape;2222;p148"/>
          <p:cNvSpPr/>
          <p:nvPr/>
        </p:nvSpPr>
        <p:spPr>
          <a:xfrm>
            <a:off x="457200" y="2724150"/>
            <a:ext cx="19050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Architecture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Model</a:t>
            </a:r>
            <a:endParaRPr sz="1400" b="0" i="0" u="none" strike="noStrike" cap="none">
              <a:solidFill>
                <a:srgbClr val="000000"/>
              </a:solidFill>
              <a:latin typeface="Arial"/>
              <a:ea typeface="Arial"/>
              <a:cs typeface="Arial"/>
              <a:sym typeface="Arial"/>
            </a:endParaRPr>
          </a:p>
        </p:txBody>
      </p:sp>
      <p:sp>
        <p:nvSpPr>
          <p:cNvPr id="2223" name="Google Shape;2223;p148"/>
          <p:cNvSpPr/>
          <p:nvPr/>
        </p:nvSpPr>
        <p:spPr>
          <a:xfrm>
            <a:off x="2743200" y="1885950"/>
            <a:ext cx="1524000" cy="6096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Compiler</a:t>
            </a:r>
            <a:endParaRPr sz="1400" b="0" i="0" u="none" strike="noStrike" cap="none">
              <a:solidFill>
                <a:srgbClr val="000000"/>
              </a:solidFill>
              <a:latin typeface="Arial"/>
              <a:ea typeface="Arial"/>
              <a:cs typeface="Arial"/>
              <a:sym typeface="Arial"/>
            </a:endParaRPr>
          </a:p>
        </p:txBody>
      </p:sp>
      <p:sp>
        <p:nvSpPr>
          <p:cNvPr id="2224" name="Google Shape;2224;p148"/>
          <p:cNvSpPr/>
          <p:nvPr/>
        </p:nvSpPr>
        <p:spPr>
          <a:xfrm>
            <a:off x="2286000" y="2038350"/>
            <a:ext cx="5334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2225" name="Google Shape;2225;p148"/>
          <p:cNvGrpSpPr/>
          <p:nvPr/>
        </p:nvGrpSpPr>
        <p:grpSpPr>
          <a:xfrm>
            <a:off x="2743200" y="2467050"/>
            <a:ext cx="1524000" cy="1171500"/>
            <a:chOff x="3048000" y="2467050"/>
            <a:chExt cx="1524000" cy="1171500"/>
          </a:xfrm>
        </p:grpSpPr>
        <p:sp>
          <p:nvSpPr>
            <p:cNvPr id="2226" name="Google Shape;2226;p148"/>
            <p:cNvSpPr/>
            <p:nvPr/>
          </p:nvSpPr>
          <p:spPr>
            <a:xfrm>
              <a:off x="3048000" y="2876550"/>
              <a:ext cx="1524000" cy="762000"/>
            </a:xfrm>
            <a:prstGeom prst="rect">
              <a:avLst/>
            </a:prstGeom>
            <a:solidFill>
              <a:srgbClr val="DE828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400" b="0" i="0" u="none" strike="noStrike" cap="none">
                  <a:solidFill>
                    <a:srgbClr val="000000"/>
                  </a:solidFill>
                  <a:latin typeface="Arial"/>
                  <a:ea typeface="Arial"/>
                  <a:cs typeface="Arial"/>
                  <a:sym typeface="Arial"/>
                </a:rPr>
                <a:t>Target-specific configuration binary</a:t>
              </a:r>
              <a:endParaRPr sz="1400" b="0" i="0" u="none" strike="noStrike" cap="none">
                <a:solidFill>
                  <a:srgbClr val="000000"/>
                </a:solidFill>
                <a:latin typeface="Arial"/>
                <a:ea typeface="Arial"/>
                <a:cs typeface="Arial"/>
                <a:sym typeface="Arial"/>
              </a:endParaRPr>
            </a:p>
          </p:txBody>
        </p:sp>
        <p:sp>
          <p:nvSpPr>
            <p:cNvPr id="2227" name="Google Shape;2227;p148"/>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228" name="Google Shape;2228;p148"/>
          <p:cNvGrpSpPr/>
          <p:nvPr/>
        </p:nvGrpSpPr>
        <p:grpSpPr>
          <a:xfrm>
            <a:off x="4267200" y="2724150"/>
            <a:ext cx="4117200" cy="914400"/>
            <a:chOff x="4572000" y="2724150"/>
            <a:chExt cx="4117200" cy="914400"/>
          </a:xfrm>
        </p:grpSpPr>
        <p:sp>
          <p:nvSpPr>
            <p:cNvPr id="2229" name="Google Shape;2229;p148"/>
            <p:cNvSpPr/>
            <p:nvPr/>
          </p:nvSpPr>
          <p:spPr>
            <a:xfrm>
              <a:off x="5257800" y="2724150"/>
              <a:ext cx="34314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Data Plane</a:t>
              </a:r>
              <a:endParaRPr sz="1400" b="0" i="0" u="none" strike="noStrike" cap="none">
                <a:solidFill>
                  <a:srgbClr val="000000"/>
                </a:solidFill>
                <a:latin typeface="Arial"/>
                <a:ea typeface="Arial"/>
                <a:cs typeface="Arial"/>
                <a:sym typeface="Arial"/>
              </a:endParaRPr>
            </a:p>
          </p:txBody>
        </p:sp>
        <p:sp>
          <p:nvSpPr>
            <p:cNvPr id="2230" name="Google Shape;2230;p148"/>
            <p:cNvSpPr/>
            <p:nvPr/>
          </p:nvSpPr>
          <p:spPr>
            <a:xfrm>
              <a:off x="54102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Tables</a:t>
              </a:r>
              <a:endParaRPr sz="1400" b="0" i="0" u="none" strike="noStrike" cap="none">
                <a:solidFill>
                  <a:srgbClr val="000000"/>
                </a:solidFill>
                <a:latin typeface="Arial"/>
                <a:ea typeface="Arial"/>
                <a:cs typeface="Arial"/>
                <a:sym typeface="Arial"/>
              </a:endParaRPr>
            </a:p>
          </p:txBody>
        </p:sp>
        <p:sp>
          <p:nvSpPr>
            <p:cNvPr id="2231" name="Google Shape;2231;p148"/>
            <p:cNvSpPr/>
            <p:nvPr/>
          </p:nvSpPr>
          <p:spPr>
            <a:xfrm>
              <a:off x="63246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Extern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objects</a:t>
              </a:r>
              <a:endParaRPr sz="1400" b="0" i="0" u="none" strike="noStrike" cap="none">
                <a:solidFill>
                  <a:srgbClr val="000000"/>
                </a:solidFill>
                <a:latin typeface="Arial"/>
                <a:ea typeface="Arial"/>
                <a:cs typeface="Arial"/>
                <a:sym typeface="Arial"/>
              </a:endParaRPr>
            </a:p>
          </p:txBody>
        </p:sp>
        <p:sp>
          <p:nvSpPr>
            <p:cNvPr id="2232" name="Google Shape;2232;p148"/>
            <p:cNvSpPr/>
            <p:nvPr/>
          </p:nvSpPr>
          <p:spPr>
            <a:xfrm>
              <a:off x="4572000" y="3028950"/>
              <a:ext cx="685800" cy="381000"/>
            </a:xfrm>
            <a:prstGeom prst="rightArrow">
              <a:avLst>
                <a:gd name="adj1" fmla="val 50000"/>
                <a:gd name="adj2" fmla="val 50000"/>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Load</a:t>
              </a:r>
              <a:endParaRPr sz="1400" b="0" i="0" u="none" strike="noStrike" cap="none">
                <a:solidFill>
                  <a:srgbClr val="000000"/>
                </a:solidFill>
                <a:latin typeface="Arial"/>
                <a:ea typeface="Arial"/>
                <a:cs typeface="Arial"/>
                <a:sym typeface="Arial"/>
              </a:endParaRPr>
            </a:p>
          </p:txBody>
        </p:sp>
      </p:grpSp>
      <p:sp>
        <p:nvSpPr>
          <p:cNvPr id="2233" name="Google Shape;2233;p148"/>
          <p:cNvSpPr txBox="1"/>
          <p:nvPr/>
        </p:nvSpPr>
        <p:spPr>
          <a:xfrm>
            <a:off x="7529400" y="3790950"/>
            <a:ext cx="993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0" i="1" u="none" strike="noStrike" cap="none">
                <a:solidFill>
                  <a:srgbClr val="000000"/>
                </a:solidFill>
                <a:latin typeface="Arial"/>
                <a:ea typeface="Arial"/>
                <a:cs typeface="Arial"/>
                <a:sym typeface="Arial"/>
              </a:rPr>
              <a:t>Target</a:t>
            </a:r>
            <a:endParaRPr sz="1400" b="0" i="0" u="none" strike="noStrike" cap="none">
              <a:solidFill>
                <a:srgbClr val="000000"/>
              </a:solidFill>
              <a:latin typeface="Arial"/>
              <a:ea typeface="Arial"/>
              <a:cs typeface="Arial"/>
              <a:sym typeface="Arial"/>
            </a:endParaRPr>
          </a:p>
        </p:txBody>
      </p:sp>
      <p:sp>
        <p:nvSpPr>
          <p:cNvPr id="2234" name="Google Shape;2234;p148"/>
          <p:cNvSpPr txBox="1"/>
          <p:nvPr/>
        </p:nvSpPr>
        <p:spPr>
          <a:xfrm>
            <a:off x="1600200" y="4095750"/>
            <a:ext cx="2091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0" i="1" u="none" strike="noStrike" cap="none">
                <a:solidFill>
                  <a:srgbClr val="000000"/>
                </a:solidFill>
                <a:latin typeface="Arial"/>
                <a:ea typeface="Arial"/>
                <a:cs typeface="Arial"/>
                <a:sym typeface="Arial"/>
              </a:rPr>
              <a:t>Vendor supplied</a:t>
            </a:r>
            <a:endParaRPr sz="1400" b="0" i="0" u="none" strike="noStrike" cap="none">
              <a:solidFill>
                <a:srgbClr val="000000"/>
              </a:solidFill>
              <a:latin typeface="Arial"/>
              <a:ea typeface="Arial"/>
              <a:cs typeface="Arial"/>
              <a:sym typeface="Arial"/>
            </a:endParaRPr>
          </a:p>
        </p:txBody>
      </p:sp>
      <p:cxnSp>
        <p:nvCxnSpPr>
          <p:cNvPr id="2235" name="Google Shape;2235;p148"/>
          <p:cNvCxnSpPr>
            <a:stCxn id="2234" idx="0"/>
          </p:cNvCxnSpPr>
          <p:nvPr/>
        </p:nvCxnSpPr>
        <p:spPr>
          <a:xfrm rot="10800000">
            <a:off x="2057250" y="3638550"/>
            <a:ext cx="588600" cy="457200"/>
          </a:xfrm>
          <a:prstGeom prst="straightConnector1">
            <a:avLst/>
          </a:prstGeom>
          <a:noFill/>
          <a:ln w="25400" cap="flat" cmpd="sng">
            <a:solidFill>
              <a:srgbClr val="000000"/>
            </a:solidFill>
            <a:prstDash val="solid"/>
            <a:round/>
            <a:headEnd type="none" w="sm" len="sm"/>
            <a:tailEnd type="stealth" w="med" len="med"/>
          </a:ln>
        </p:spPr>
      </p:cxnSp>
      <p:cxnSp>
        <p:nvCxnSpPr>
          <p:cNvPr id="2236" name="Google Shape;2236;p148"/>
          <p:cNvCxnSpPr>
            <a:stCxn id="2234" idx="0"/>
          </p:cNvCxnSpPr>
          <p:nvPr/>
        </p:nvCxnSpPr>
        <p:spPr>
          <a:xfrm rot="10800000" flipH="1">
            <a:off x="2645850" y="2495550"/>
            <a:ext cx="249600" cy="1600200"/>
          </a:xfrm>
          <a:prstGeom prst="straightConnector1">
            <a:avLst/>
          </a:prstGeom>
          <a:noFill/>
          <a:ln w="25400" cap="flat" cmpd="sng">
            <a:solidFill>
              <a:srgbClr val="000000"/>
            </a:solidFill>
            <a:prstDash val="solid"/>
            <a:round/>
            <a:headEnd type="none" w="sm" len="sm"/>
            <a:tailEnd type="stealth" w="med" len="med"/>
          </a:ln>
        </p:spPr>
      </p:cxnSp>
      <p:cxnSp>
        <p:nvCxnSpPr>
          <p:cNvPr id="2237" name="Google Shape;2237;p148"/>
          <p:cNvCxnSpPr>
            <a:stCxn id="2234" idx="0"/>
          </p:cNvCxnSpPr>
          <p:nvPr/>
        </p:nvCxnSpPr>
        <p:spPr>
          <a:xfrm rot="10800000" flipH="1">
            <a:off x="2645850" y="3791250"/>
            <a:ext cx="2135100" cy="304500"/>
          </a:xfrm>
          <a:prstGeom prst="straightConnector1">
            <a:avLst/>
          </a:prstGeom>
          <a:noFill/>
          <a:ln w="25400" cap="flat" cmpd="sng">
            <a:solidFill>
              <a:srgbClr val="000000"/>
            </a:solidFill>
            <a:prstDash val="solid"/>
            <a:round/>
            <a:headEnd type="none" w="sm" len="sm"/>
            <a:tailEnd type="stealth" w="med" len="med"/>
          </a:ln>
        </p:spPr>
      </p:cxnSp>
      <p:grpSp>
        <p:nvGrpSpPr>
          <p:cNvPr id="2238" name="Google Shape;2238;p148"/>
          <p:cNvGrpSpPr/>
          <p:nvPr/>
        </p:nvGrpSpPr>
        <p:grpSpPr>
          <a:xfrm>
            <a:off x="457200" y="819150"/>
            <a:ext cx="3796500" cy="1676400"/>
            <a:chOff x="762000" y="819150"/>
            <a:chExt cx="3796500" cy="1676400"/>
          </a:xfrm>
        </p:grpSpPr>
        <p:sp>
          <p:nvSpPr>
            <p:cNvPr id="2239" name="Google Shape;2239;p148"/>
            <p:cNvSpPr/>
            <p:nvPr/>
          </p:nvSpPr>
          <p:spPr>
            <a:xfrm>
              <a:off x="762000" y="1885950"/>
              <a:ext cx="1905000" cy="6096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Program</a:t>
              </a:r>
              <a:endParaRPr sz="1400" b="0" i="0" u="none" strike="noStrike" cap="none">
                <a:solidFill>
                  <a:srgbClr val="000000"/>
                </a:solidFill>
                <a:latin typeface="Arial"/>
                <a:ea typeface="Arial"/>
                <a:cs typeface="Arial"/>
                <a:sym typeface="Arial"/>
              </a:endParaRPr>
            </a:p>
          </p:txBody>
        </p:sp>
        <p:sp>
          <p:nvSpPr>
            <p:cNvPr id="2240" name="Google Shape;2240;p148"/>
            <p:cNvSpPr txBox="1"/>
            <p:nvPr/>
          </p:nvSpPr>
          <p:spPr>
            <a:xfrm>
              <a:off x="2743200" y="819150"/>
              <a:ext cx="1815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0" i="1" u="none" strike="noStrike" cap="none">
                  <a:solidFill>
                    <a:srgbClr val="000000"/>
                  </a:solidFill>
                  <a:latin typeface="Arial"/>
                  <a:ea typeface="Arial"/>
                  <a:cs typeface="Arial"/>
                  <a:sym typeface="Arial"/>
                </a:rPr>
                <a:t>User supplied</a:t>
              </a:r>
              <a:endParaRPr sz="1400" b="0" i="0" u="none" strike="noStrike" cap="none">
                <a:solidFill>
                  <a:srgbClr val="000000"/>
                </a:solidFill>
                <a:latin typeface="Arial"/>
                <a:ea typeface="Arial"/>
                <a:cs typeface="Arial"/>
                <a:sym typeface="Arial"/>
              </a:endParaRPr>
            </a:p>
          </p:txBody>
        </p:sp>
        <p:cxnSp>
          <p:nvCxnSpPr>
            <p:cNvPr id="2241" name="Google Shape;2241;p148"/>
            <p:cNvCxnSpPr>
              <a:stCxn id="2240" idx="2"/>
            </p:cNvCxnSpPr>
            <p:nvPr/>
          </p:nvCxnSpPr>
          <p:spPr>
            <a:xfrm flipH="1">
              <a:off x="2514450" y="1219350"/>
              <a:ext cx="1136400" cy="666600"/>
            </a:xfrm>
            <a:prstGeom prst="straightConnector1">
              <a:avLst/>
            </a:prstGeom>
            <a:noFill/>
            <a:ln w="25400" cap="flat" cmpd="sng">
              <a:solidFill>
                <a:srgbClr val="000000"/>
              </a:solidFill>
              <a:prstDash val="solid"/>
              <a:round/>
              <a:headEnd type="none" w="sm" len="sm"/>
              <a:tailEnd type="stealth" w="med" len="med"/>
            </a:ln>
          </p:spPr>
        </p:cxnSp>
      </p:grpSp>
      <p:sp>
        <p:nvSpPr>
          <p:cNvPr id="2242" name="Google Shape;2242;p148"/>
          <p:cNvSpPr txBox="1"/>
          <p:nvPr/>
        </p:nvSpPr>
        <p:spPr>
          <a:xfrm>
            <a:off x="6687892" y="2322302"/>
            <a:ext cx="12717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243" name="Google Shape;2243;p148"/>
          <p:cNvSpPr/>
          <p:nvPr/>
        </p:nvSpPr>
        <p:spPr>
          <a:xfrm>
            <a:off x="4953000" y="1200150"/>
            <a:ext cx="3431400" cy="7620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2400" b="0" i="0" u="none" strike="noStrike" cap="none">
                <a:solidFill>
                  <a:srgbClr val="000000"/>
                </a:solidFill>
                <a:latin typeface="Arial"/>
                <a:ea typeface="Arial"/>
                <a:cs typeface="Arial"/>
                <a:sym typeface="Arial"/>
              </a:rPr>
              <a:t>Control Plane</a:t>
            </a:r>
            <a:endParaRPr sz="1400" b="0" i="0" u="none" strike="noStrike" cap="none">
              <a:solidFill>
                <a:srgbClr val="000000"/>
              </a:solidFill>
              <a:latin typeface="Arial"/>
              <a:ea typeface="Arial"/>
              <a:cs typeface="Arial"/>
              <a:sym typeface="Arial"/>
            </a:endParaRPr>
          </a:p>
        </p:txBody>
      </p:sp>
      <p:sp>
        <p:nvSpPr>
          <p:cNvPr id="2244" name="Google Shape;2244;p148"/>
          <p:cNvSpPr/>
          <p:nvPr/>
        </p:nvSpPr>
        <p:spPr>
          <a:xfrm>
            <a:off x="5123027" y="1962150"/>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45" name="Google Shape;2245;p148"/>
          <p:cNvSpPr/>
          <p:nvPr/>
        </p:nvSpPr>
        <p:spPr>
          <a:xfrm>
            <a:off x="6342049" y="1950421"/>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2246" name="Google Shape;2246;p148"/>
          <p:cNvCxnSpPr>
            <a:stCxn id="2240" idx="2"/>
          </p:cNvCxnSpPr>
          <p:nvPr/>
        </p:nvCxnSpPr>
        <p:spPr>
          <a:xfrm>
            <a:off x="3346050" y="1219350"/>
            <a:ext cx="1606800" cy="285600"/>
          </a:xfrm>
          <a:prstGeom prst="straightConnector1">
            <a:avLst/>
          </a:prstGeom>
          <a:noFill/>
          <a:ln w="25400" cap="flat" cmpd="sng">
            <a:solidFill>
              <a:srgbClr val="000000"/>
            </a:solidFill>
            <a:prstDash val="solid"/>
            <a:round/>
            <a:headEnd type="none" w="sm" len="sm"/>
            <a:tailEnd type="stealth" w="med" len="med"/>
          </a:ln>
        </p:spPr>
      </p:cxnSp>
      <p:sp>
        <p:nvSpPr>
          <p:cNvPr id="2247" name="Google Shape;2247;p148"/>
          <p:cNvSpPr txBox="1"/>
          <p:nvPr/>
        </p:nvSpPr>
        <p:spPr>
          <a:xfrm>
            <a:off x="5246171" y="2064543"/>
            <a:ext cx="10668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Add/remove</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table entries</a:t>
            </a:r>
            <a:endParaRPr sz="1400" b="0" i="0" u="none" strike="noStrike" cap="none">
              <a:solidFill>
                <a:srgbClr val="000000"/>
              </a:solidFill>
              <a:latin typeface="Arial"/>
              <a:ea typeface="Arial"/>
              <a:cs typeface="Arial"/>
              <a:sym typeface="Arial"/>
            </a:endParaRPr>
          </a:p>
        </p:txBody>
      </p:sp>
      <p:sp>
        <p:nvSpPr>
          <p:cNvPr id="2248" name="Google Shape;2248;p148"/>
          <p:cNvSpPr/>
          <p:nvPr/>
        </p:nvSpPr>
        <p:spPr>
          <a:xfrm>
            <a:off x="7086530" y="2612434"/>
            <a:ext cx="993600" cy="28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CPU port</a:t>
            </a:r>
            <a:endParaRPr sz="1400" b="0" i="0" u="none" strike="noStrike" cap="none">
              <a:solidFill>
                <a:srgbClr val="000000"/>
              </a:solidFill>
              <a:latin typeface="Arial"/>
              <a:ea typeface="Arial"/>
              <a:cs typeface="Arial"/>
              <a:sym typeface="Arial"/>
            </a:endParaRPr>
          </a:p>
        </p:txBody>
      </p:sp>
      <p:sp>
        <p:nvSpPr>
          <p:cNvPr id="2249" name="Google Shape;2249;p148"/>
          <p:cNvSpPr/>
          <p:nvPr/>
        </p:nvSpPr>
        <p:spPr>
          <a:xfrm>
            <a:off x="7285952" y="1997289"/>
            <a:ext cx="228600" cy="6096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50" name="Google Shape;2250;p148"/>
          <p:cNvSpPr txBox="1"/>
          <p:nvPr/>
        </p:nvSpPr>
        <p:spPr>
          <a:xfrm>
            <a:off x="7456200" y="2037850"/>
            <a:ext cx="12306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Packet-in/out</a:t>
            </a:r>
            <a:endParaRPr sz="1400" b="0" i="0" u="none" strike="noStrike" cap="none">
              <a:solidFill>
                <a:srgbClr val="000000"/>
              </a:solidFill>
              <a:latin typeface="Arial"/>
              <a:ea typeface="Arial"/>
              <a:cs typeface="Arial"/>
              <a:sym typeface="Arial"/>
            </a:endParaRPr>
          </a:p>
        </p:txBody>
      </p:sp>
      <p:sp>
        <p:nvSpPr>
          <p:cNvPr id="2251" name="Google Shape;2251;p148"/>
          <p:cNvSpPr txBox="1"/>
          <p:nvPr/>
        </p:nvSpPr>
        <p:spPr>
          <a:xfrm>
            <a:off x="6503577" y="2093689"/>
            <a:ext cx="7620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Extern</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control</a:t>
            </a:r>
            <a:endParaRPr sz="1400" b="0" i="0" u="none" strike="noStrike" cap="none">
              <a:solidFill>
                <a:srgbClr val="000000"/>
              </a:solidFill>
              <a:latin typeface="Arial"/>
              <a:ea typeface="Arial"/>
              <a:cs typeface="Arial"/>
              <a:sym typeface="Arial"/>
            </a:endParaRPr>
          </a:p>
        </p:txBody>
      </p:sp>
      <p:sp>
        <p:nvSpPr>
          <p:cNvPr id="2252" name="Google Shape;2252;p148"/>
          <p:cNvSpPr txBox="1"/>
          <p:nvPr/>
        </p:nvSpPr>
        <p:spPr>
          <a:xfrm rot="-5400000">
            <a:off x="3701387" y="2158468"/>
            <a:ext cx="1409400" cy="45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800"/>
              <a:buFont typeface="Arial"/>
              <a:buNone/>
            </a:pPr>
            <a:r>
              <a:rPr lang="en-US" sz="1800" b="1" i="0" u="none" strike="noStrike" cap="none">
                <a:solidFill>
                  <a:srgbClr val="FF0000"/>
                </a:solidFill>
                <a:latin typeface="Arial"/>
                <a:ea typeface="Arial"/>
                <a:cs typeface="Arial"/>
                <a:sym typeface="Arial"/>
              </a:rPr>
              <a:t>RUNTIME</a:t>
            </a:r>
            <a:endParaRPr sz="1400" b="0" i="0" u="none" strike="noStrike" cap="none">
              <a:solidFill>
                <a:srgbClr val="000000"/>
              </a:solidFill>
              <a:latin typeface="Arial"/>
              <a:ea typeface="Arial"/>
              <a:cs typeface="Arial"/>
              <a:sym typeface="Arial"/>
            </a:endParaRPr>
          </a:p>
        </p:txBody>
      </p:sp>
      <p:sp>
        <p:nvSpPr>
          <p:cNvPr id="2253" name="Google Shape;2253;p148"/>
          <p:cNvSpPr/>
          <p:nvPr/>
        </p:nvSpPr>
        <p:spPr>
          <a:xfrm>
            <a:off x="4594500" y="1950424"/>
            <a:ext cx="3939900" cy="1066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8"/>
                                        </p:tgtEl>
                                        <p:attrNameLst>
                                          <p:attrName>style.visibility</p:attrName>
                                        </p:attrNameLst>
                                      </p:cBhvr>
                                      <p:to>
                                        <p:strVal val="visible"/>
                                      </p:to>
                                    </p:set>
                                    <p:animEffect transition="in" filter="fade">
                                      <p:cBhvr>
                                        <p:cTn id="7" dur="1000"/>
                                        <p:tgtEl>
                                          <p:spTgt spid="2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4"/>
                                        </p:tgtEl>
                                        <p:attrNameLst>
                                          <p:attrName>style.visibility</p:attrName>
                                        </p:attrNameLst>
                                      </p:cBhvr>
                                      <p:to>
                                        <p:strVal val="visible"/>
                                      </p:to>
                                    </p:set>
                                    <p:animEffect transition="in" filter="fade">
                                      <p:cBhvr>
                                        <p:cTn id="12" dur="1000"/>
                                        <p:tgtEl>
                                          <p:spTgt spid="2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5"/>
                                        </p:tgtEl>
                                        <p:attrNameLst>
                                          <p:attrName>style.visibility</p:attrName>
                                        </p:attrNameLst>
                                      </p:cBhvr>
                                      <p:to>
                                        <p:strVal val="visible"/>
                                      </p:to>
                                    </p:set>
                                    <p:animEffect transition="in" filter="fade">
                                      <p:cBhvr>
                                        <p:cTn id="17" dur="1000"/>
                                        <p:tgtEl>
                                          <p:spTgt spid="2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8"/>
                                        </p:tgtEl>
                                        <p:attrNameLst>
                                          <p:attrName>style.visibility</p:attrName>
                                        </p:attrNameLst>
                                      </p:cBhvr>
                                      <p:to>
                                        <p:strVal val="visible"/>
                                      </p:to>
                                    </p:set>
                                    <p:animEffect transition="in" filter="fade">
                                      <p:cBhvr>
                                        <p:cTn id="22" dur="1000"/>
                                        <p:tgtEl>
                                          <p:spTgt spid="2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6"/>
                                        </p:tgtEl>
                                        <p:attrNameLst>
                                          <p:attrName>style.visibility</p:attrName>
                                        </p:attrNameLst>
                                      </p:cBhvr>
                                      <p:to>
                                        <p:strVal val="visible"/>
                                      </p:to>
                                    </p:set>
                                    <p:animEffect transition="in" filter="fade">
                                      <p:cBhvr>
                                        <p:cTn id="27" dur="1000"/>
                                        <p:tgtEl>
                                          <p:spTgt spid="2246"/>
                                        </p:tgtEl>
                                      </p:cBhvr>
                                    </p:animEffect>
                                  </p:childTnLst>
                                </p:cTn>
                              </p:par>
                              <p:par>
                                <p:cTn id="28" presetID="10" presetClass="entr" presetSubtype="0" fill="hold" nodeType="withEffect">
                                  <p:stCondLst>
                                    <p:cond delay="0"/>
                                  </p:stCondLst>
                                  <p:childTnLst>
                                    <p:set>
                                      <p:cBhvr>
                                        <p:cTn id="29" dur="1" fill="hold">
                                          <p:stCondLst>
                                            <p:cond delay="0"/>
                                          </p:stCondLst>
                                        </p:cTn>
                                        <p:tgtEl>
                                          <p:spTgt spid="2243"/>
                                        </p:tgtEl>
                                        <p:attrNameLst>
                                          <p:attrName>style.visibility</p:attrName>
                                        </p:attrNameLst>
                                      </p:cBhvr>
                                      <p:to>
                                        <p:strVal val="visible"/>
                                      </p:to>
                                    </p:set>
                                    <p:animEffect transition="in" filter="fade">
                                      <p:cBhvr>
                                        <p:cTn id="30" dur="1000"/>
                                        <p:tgtEl>
                                          <p:spTgt spid="2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53"/>
                                        </p:tgtEl>
                                        <p:attrNameLst>
                                          <p:attrName>style.visibility</p:attrName>
                                        </p:attrNameLst>
                                      </p:cBhvr>
                                      <p:to>
                                        <p:strVal val="visible"/>
                                      </p:to>
                                    </p:set>
                                    <p:animEffect transition="in" filter="fade">
                                      <p:cBhvr>
                                        <p:cTn id="35" dur="1000"/>
                                        <p:tgtEl>
                                          <p:spTgt spid="2253"/>
                                        </p:tgtEl>
                                      </p:cBhvr>
                                    </p:animEffect>
                                  </p:childTnLst>
                                </p:cTn>
                              </p:par>
                              <p:par>
                                <p:cTn id="36" presetID="10" presetClass="entr" presetSubtype="0" fill="hold" nodeType="withEffect">
                                  <p:stCondLst>
                                    <p:cond delay="0"/>
                                  </p:stCondLst>
                                  <p:childTnLst>
                                    <p:set>
                                      <p:cBhvr>
                                        <p:cTn id="37" dur="1" fill="hold">
                                          <p:stCondLst>
                                            <p:cond delay="0"/>
                                          </p:stCondLst>
                                        </p:cTn>
                                        <p:tgtEl>
                                          <p:spTgt spid="2244"/>
                                        </p:tgtEl>
                                        <p:attrNameLst>
                                          <p:attrName>style.visibility</p:attrName>
                                        </p:attrNameLst>
                                      </p:cBhvr>
                                      <p:to>
                                        <p:strVal val="visible"/>
                                      </p:to>
                                    </p:set>
                                    <p:animEffect transition="in" filter="fade">
                                      <p:cBhvr>
                                        <p:cTn id="38" dur="1000"/>
                                        <p:tgtEl>
                                          <p:spTgt spid="2244"/>
                                        </p:tgtEl>
                                      </p:cBhvr>
                                    </p:animEffect>
                                  </p:childTnLst>
                                </p:cTn>
                              </p:par>
                              <p:par>
                                <p:cTn id="39" presetID="10" presetClass="entr" presetSubtype="0" fill="hold" nodeType="withEffect">
                                  <p:stCondLst>
                                    <p:cond delay="0"/>
                                  </p:stCondLst>
                                  <p:childTnLst>
                                    <p:set>
                                      <p:cBhvr>
                                        <p:cTn id="40" dur="1" fill="hold">
                                          <p:stCondLst>
                                            <p:cond delay="0"/>
                                          </p:stCondLst>
                                        </p:cTn>
                                        <p:tgtEl>
                                          <p:spTgt spid="2245"/>
                                        </p:tgtEl>
                                        <p:attrNameLst>
                                          <p:attrName>style.visibility</p:attrName>
                                        </p:attrNameLst>
                                      </p:cBhvr>
                                      <p:to>
                                        <p:strVal val="visible"/>
                                      </p:to>
                                    </p:set>
                                    <p:animEffect transition="in" filter="fade">
                                      <p:cBhvr>
                                        <p:cTn id="41" dur="1000"/>
                                        <p:tgtEl>
                                          <p:spTgt spid="2245"/>
                                        </p:tgtEl>
                                      </p:cBhvr>
                                    </p:animEffect>
                                  </p:childTnLst>
                                </p:cTn>
                              </p:par>
                              <p:par>
                                <p:cTn id="42" presetID="10" presetClass="entr" presetSubtype="0" fill="hold" nodeType="withEffect">
                                  <p:stCondLst>
                                    <p:cond delay="0"/>
                                  </p:stCondLst>
                                  <p:childTnLst>
                                    <p:set>
                                      <p:cBhvr>
                                        <p:cTn id="43" dur="1" fill="hold">
                                          <p:stCondLst>
                                            <p:cond delay="0"/>
                                          </p:stCondLst>
                                        </p:cTn>
                                        <p:tgtEl>
                                          <p:spTgt spid="2247"/>
                                        </p:tgtEl>
                                        <p:attrNameLst>
                                          <p:attrName>style.visibility</p:attrName>
                                        </p:attrNameLst>
                                      </p:cBhvr>
                                      <p:to>
                                        <p:strVal val="visible"/>
                                      </p:to>
                                    </p:set>
                                    <p:animEffect transition="in" filter="fade">
                                      <p:cBhvr>
                                        <p:cTn id="44" dur="1000"/>
                                        <p:tgtEl>
                                          <p:spTgt spid="2247"/>
                                        </p:tgtEl>
                                      </p:cBhvr>
                                    </p:animEffect>
                                  </p:childTnLst>
                                </p:cTn>
                              </p:par>
                              <p:par>
                                <p:cTn id="45" presetID="10" presetClass="entr" presetSubtype="0" fill="hold" nodeType="withEffect">
                                  <p:stCondLst>
                                    <p:cond delay="0"/>
                                  </p:stCondLst>
                                  <p:childTnLst>
                                    <p:set>
                                      <p:cBhvr>
                                        <p:cTn id="46" dur="1" fill="hold">
                                          <p:stCondLst>
                                            <p:cond delay="0"/>
                                          </p:stCondLst>
                                        </p:cTn>
                                        <p:tgtEl>
                                          <p:spTgt spid="2248"/>
                                        </p:tgtEl>
                                        <p:attrNameLst>
                                          <p:attrName>style.visibility</p:attrName>
                                        </p:attrNameLst>
                                      </p:cBhvr>
                                      <p:to>
                                        <p:strVal val="visible"/>
                                      </p:to>
                                    </p:set>
                                    <p:animEffect transition="in" filter="fade">
                                      <p:cBhvr>
                                        <p:cTn id="47" dur="1000"/>
                                        <p:tgtEl>
                                          <p:spTgt spid="2248"/>
                                        </p:tgtEl>
                                      </p:cBhvr>
                                    </p:animEffect>
                                  </p:childTnLst>
                                </p:cTn>
                              </p:par>
                              <p:par>
                                <p:cTn id="48" presetID="10" presetClass="entr" presetSubtype="0" fill="hold" nodeType="withEffect">
                                  <p:stCondLst>
                                    <p:cond delay="0"/>
                                  </p:stCondLst>
                                  <p:childTnLst>
                                    <p:set>
                                      <p:cBhvr>
                                        <p:cTn id="49" dur="1" fill="hold">
                                          <p:stCondLst>
                                            <p:cond delay="0"/>
                                          </p:stCondLst>
                                        </p:cTn>
                                        <p:tgtEl>
                                          <p:spTgt spid="2249"/>
                                        </p:tgtEl>
                                        <p:attrNameLst>
                                          <p:attrName>style.visibility</p:attrName>
                                        </p:attrNameLst>
                                      </p:cBhvr>
                                      <p:to>
                                        <p:strVal val="visible"/>
                                      </p:to>
                                    </p:set>
                                    <p:animEffect transition="in" filter="fade">
                                      <p:cBhvr>
                                        <p:cTn id="50" dur="1000"/>
                                        <p:tgtEl>
                                          <p:spTgt spid="2249"/>
                                        </p:tgtEl>
                                      </p:cBhvr>
                                    </p:animEffect>
                                  </p:childTnLst>
                                </p:cTn>
                              </p:par>
                              <p:par>
                                <p:cTn id="51" presetID="10" presetClass="entr" presetSubtype="0" fill="hold" nodeType="withEffect">
                                  <p:stCondLst>
                                    <p:cond delay="0"/>
                                  </p:stCondLst>
                                  <p:childTnLst>
                                    <p:set>
                                      <p:cBhvr>
                                        <p:cTn id="52" dur="1" fill="hold">
                                          <p:stCondLst>
                                            <p:cond delay="0"/>
                                          </p:stCondLst>
                                        </p:cTn>
                                        <p:tgtEl>
                                          <p:spTgt spid="2250"/>
                                        </p:tgtEl>
                                        <p:attrNameLst>
                                          <p:attrName>style.visibility</p:attrName>
                                        </p:attrNameLst>
                                      </p:cBhvr>
                                      <p:to>
                                        <p:strVal val="visible"/>
                                      </p:to>
                                    </p:set>
                                    <p:animEffect transition="in" filter="fade">
                                      <p:cBhvr>
                                        <p:cTn id="53" dur="1000"/>
                                        <p:tgtEl>
                                          <p:spTgt spid="2250"/>
                                        </p:tgtEl>
                                      </p:cBhvr>
                                    </p:animEffect>
                                  </p:childTnLst>
                                </p:cTn>
                              </p:par>
                              <p:par>
                                <p:cTn id="54" presetID="10" presetClass="entr" presetSubtype="0" fill="hold" nodeType="withEffect">
                                  <p:stCondLst>
                                    <p:cond delay="0"/>
                                  </p:stCondLst>
                                  <p:childTnLst>
                                    <p:set>
                                      <p:cBhvr>
                                        <p:cTn id="55" dur="1" fill="hold">
                                          <p:stCondLst>
                                            <p:cond delay="0"/>
                                          </p:stCondLst>
                                        </p:cTn>
                                        <p:tgtEl>
                                          <p:spTgt spid="2251"/>
                                        </p:tgtEl>
                                        <p:attrNameLst>
                                          <p:attrName>style.visibility</p:attrName>
                                        </p:attrNameLst>
                                      </p:cBhvr>
                                      <p:to>
                                        <p:strVal val="visible"/>
                                      </p:to>
                                    </p:set>
                                    <p:animEffect transition="in" filter="fade">
                                      <p:cBhvr>
                                        <p:cTn id="56" dur="1000"/>
                                        <p:tgtEl>
                                          <p:spTgt spid="2251"/>
                                        </p:tgtEl>
                                      </p:cBhvr>
                                    </p:animEffect>
                                  </p:childTnLst>
                                </p:cTn>
                              </p:par>
                              <p:par>
                                <p:cTn id="57" presetID="10" presetClass="entr" presetSubtype="0" fill="hold" nodeType="withEffect">
                                  <p:stCondLst>
                                    <p:cond delay="0"/>
                                  </p:stCondLst>
                                  <p:childTnLst>
                                    <p:set>
                                      <p:cBhvr>
                                        <p:cTn id="58" dur="1" fill="hold">
                                          <p:stCondLst>
                                            <p:cond delay="0"/>
                                          </p:stCondLst>
                                        </p:cTn>
                                        <p:tgtEl>
                                          <p:spTgt spid="2252"/>
                                        </p:tgtEl>
                                        <p:attrNameLst>
                                          <p:attrName>style.visibility</p:attrName>
                                        </p:attrNameLst>
                                      </p:cBhvr>
                                      <p:to>
                                        <p:strVal val="visible"/>
                                      </p:to>
                                    </p:set>
                                    <p:animEffect transition="in" filter="fade">
                                      <p:cBhvr>
                                        <p:cTn id="59" dur="1000"/>
                                        <p:tgtEl>
                                          <p:spTgt spid="2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149"/>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Lab 1: Basics</a:t>
            </a:r>
            <a:endParaRPr sz="2700" b="1" i="0" u="none" strike="noStrike" cap="none">
              <a:solidFill>
                <a:schemeClr val="dk1"/>
              </a:solidFill>
              <a:latin typeface="Arial"/>
              <a:ea typeface="Arial"/>
              <a:cs typeface="Arial"/>
              <a:sym typeface="Arial"/>
            </a:endParaRPr>
          </a:p>
        </p:txBody>
      </p:sp>
      <p:sp>
        <p:nvSpPr>
          <p:cNvPr id="2259" name="Google Shape;2259;p149"/>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22</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150"/>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Before we start...</a:t>
            </a:r>
            <a:endParaRPr sz="2700" b="1" i="0" u="none" strike="noStrike" cap="none">
              <a:solidFill>
                <a:schemeClr val="dk1"/>
              </a:solidFill>
              <a:latin typeface="Arial"/>
              <a:ea typeface="Arial"/>
              <a:cs typeface="Arial"/>
              <a:sym typeface="Arial"/>
            </a:endParaRPr>
          </a:p>
        </p:txBody>
      </p:sp>
      <p:sp>
        <p:nvSpPr>
          <p:cNvPr id="2265" name="Google Shape;2265;p150"/>
          <p:cNvSpPr txBox="1">
            <a:spLocks noGrp="1"/>
          </p:cNvSpPr>
          <p:nvPr>
            <p:ph type="body" idx="1"/>
          </p:nvPr>
        </p:nvSpPr>
        <p:spPr>
          <a:xfrm>
            <a:off x="152400" y="631581"/>
            <a:ext cx="8686800" cy="4114800"/>
          </a:xfrm>
          <a:prstGeom prst="rect">
            <a:avLst/>
          </a:prstGeom>
          <a:noFill/>
          <a:ln>
            <a:noFill/>
          </a:ln>
        </p:spPr>
        <p:txBody>
          <a:bodyPr spcFirstLastPara="1" wrap="square" lIns="91425" tIns="91425" rIns="91425" bIns="91425" anchor="t" anchorCtr="0">
            <a:noAutofit/>
          </a:bodyPr>
          <a:lstStyle/>
          <a:p>
            <a:pPr marL="205740" marR="0" lvl="0" indent="-1333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Install VM image (Look for instructor with USB sticks)</a:t>
            </a:r>
            <a:endParaRPr sz="2100" b="1" i="0" u="none" strike="noStrike" cap="none">
              <a:solidFill>
                <a:schemeClr val="dk1"/>
              </a:solidFill>
              <a:latin typeface="Arial"/>
              <a:ea typeface="Arial"/>
              <a:cs typeface="Arial"/>
              <a:sym typeface="Arial"/>
            </a:endParaRPr>
          </a:p>
          <a:p>
            <a:pPr marL="205740" marR="0" lvl="0" indent="-1333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Please make sure that your VM is up to date</a:t>
            </a:r>
            <a:endParaRPr sz="2100" b="1" i="0" u="none" strike="noStrike" cap="none">
              <a:solidFill>
                <a:schemeClr val="dk1"/>
              </a:solidFill>
              <a:latin typeface="Arial"/>
              <a:ea typeface="Arial"/>
              <a:cs typeface="Arial"/>
              <a:sym typeface="Arial"/>
            </a:endParaRPr>
          </a:p>
          <a:p>
            <a:pPr marL="411480" marR="0" lvl="1" indent="-11430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 cd ~/tutorials &amp;&amp; git pull</a:t>
            </a:r>
            <a:endParaRPr sz="1800" b="0" i="0" u="none" strike="noStrike" cap="none">
              <a:solidFill>
                <a:schemeClr val="dk1"/>
              </a:solidFill>
              <a:latin typeface="Arial"/>
              <a:ea typeface="Arial"/>
              <a:cs typeface="Arial"/>
              <a:sym typeface="Arial"/>
            </a:endParaRPr>
          </a:p>
          <a:p>
            <a:pPr marL="205740" marR="0" lvl="0" indent="-13335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We’ll be using several software tools pre-installed on the VM</a:t>
            </a:r>
            <a:endParaRPr sz="2100" b="1" i="0" u="none" strike="noStrike" cap="none">
              <a:solidFill>
                <a:schemeClr val="dk1"/>
              </a:solidFill>
              <a:latin typeface="Arial"/>
              <a:ea typeface="Arial"/>
              <a:cs typeface="Arial"/>
              <a:sym typeface="Arial"/>
            </a:endParaRPr>
          </a:p>
          <a:p>
            <a:pPr marL="411480" marR="0" lvl="1" indent="-11430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Bmv2: a P4 software switch</a:t>
            </a:r>
            <a:endParaRPr sz="1800" b="0" i="0" u="none" strike="noStrike" cap="none">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p4c</a:t>
            </a:r>
            <a:r>
              <a:rPr lang="en-US" sz="1800" b="0" i="0" u="none" strike="noStrike" cap="none">
                <a:solidFill>
                  <a:schemeClr val="dk1"/>
                </a:solidFill>
                <a:latin typeface="Arial"/>
                <a:ea typeface="Arial"/>
                <a:cs typeface="Arial"/>
                <a:sym typeface="Arial"/>
              </a:rPr>
              <a:t>: the reference P4 compiler</a:t>
            </a:r>
            <a:endParaRPr sz="1800" b="0" i="0" u="none" strike="noStrike" cap="none">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Mininet: a lightweight network emulation environment</a:t>
            </a:r>
            <a:endParaRPr sz="1800" b="0" i="0" u="none" strike="noStrike" cap="none">
              <a:solidFill>
                <a:schemeClr val="dk1"/>
              </a:solidFill>
              <a:latin typeface="Arial"/>
              <a:ea typeface="Arial"/>
              <a:cs typeface="Arial"/>
              <a:sym typeface="Arial"/>
            </a:endParaRPr>
          </a:p>
          <a:p>
            <a:pPr marL="205740" marR="0" lvl="0" indent="-13335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Each directory contains a few scripts</a:t>
            </a:r>
            <a:endParaRPr sz="2100" b="1" i="0" u="none" strike="noStrike" cap="none">
              <a:solidFill>
                <a:schemeClr val="dk1"/>
              </a:solidFill>
              <a:latin typeface="Arial"/>
              <a:ea typeface="Arial"/>
              <a:cs typeface="Arial"/>
              <a:sym typeface="Arial"/>
            </a:endParaRPr>
          </a:p>
          <a:p>
            <a:pPr marL="411480" marR="0" lvl="1" indent="-11430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 make </a:t>
            </a:r>
            <a:r>
              <a:rPr lang="en-US" sz="1800" b="0" i="0" u="none" strike="noStrike" cap="none">
                <a:solidFill>
                  <a:schemeClr val="dk1"/>
                </a:solidFill>
                <a:latin typeface="Arial"/>
                <a:ea typeface="Arial"/>
                <a:cs typeface="Arial"/>
                <a:sym typeface="Arial"/>
              </a:rPr>
              <a:t>: compiles P4 program, execute on Bmv2 in Mininet, populate tables</a:t>
            </a:r>
            <a:endParaRPr sz="1800" b="0" i="0" u="none" strike="noStrike" cap="none">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*.py</a:t>
            </a:r>
            <a:r>
              <a:rPr lang="en-US" sz="1800" b="0" i="0" u="none" strike="noStrike" cap="none">
                <a:solidFill>
                  <a:schemeClr val="dk1"/>
                </a:solidFill>
                <a:latin typeface="Arial"/>
                <a:ea typeface="Arial"/>
                <a:cs typeface="Arial"/>
                <a:sym typeface="Arial"/>
              </a:rPr>
              <a:t>: send and receive test packets in Mininet</a:t>
            </a:r>
            <a:endParaRPr sz="1800" b="0" i="0" u="none" strike="noStrike" cap="none">
              <a:solidFill>
                <a:schemeClr val="dk1"/>
              </a:solidFill>
              <a:latin typeface="Arial"/>
              <a:ea typeface="Arial"/>
              <a:cs typeface="Arial"/>
              <a:sym typeface="Arial"/>
            </a:endParaRPr>
          </a:p>
          <a:p>
            <a:pPr marL="205740" marR="0" lvl="0" indent="-13335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Exercises</a:t>
            </a:r>
            <a:endParaRPr sz="2100" b="1" i="0" u="none" strike="noStrike" cap="none">
              <a:solidFill>
                <a:schemeClr val="dk1"/>
              </a:solidFill>
              <a:latin typeface="Arial"/>
              <a:ea typeface="Arial"/>
              <a:cs typeface="Arial"/>
              <a:sym typeface="Arial"/>
            </a:endParaRPr>
          </a:p>
          <a:p>
            <a:pPr marL="411480" marR="0" lvl="1" indent="-11430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Each example comes with an incomplete implementation; your job is to finish it!</a:t>
            </a:r>
            <a:endParaRPr sz="1800" b="0" i="0" u="none" strike="noStrike" cap="none">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Look for “TODOs” (or peek at the P4 code in </a:t>
            </a:r>
            <a:r>
              <a:rPr lang="en-US" sz="1800" b="0" i="0" u="none" strike="noStrike" cap="none">
                <a:solidFill>
                  <a:schemeClr val="dk1"/>
                </a:solidFill>
                <a:latin typeface="Consolas"/>
                <a:ea typeface="Consolas"/>
                <a:cs typeface="Consolas"/>
                <a:sym typeface="Consolas"/>
              </a:rPr>
              <a:t>solution/</a:t>
            </a:r>
            <a:r>
              <a:rPr lang="en-US" sz="1800" b="0" i="0" u="none" strike="noStrike" cap="none">
                <a:solidFill>
                  <a:schemeClr val="dk1"/>
                </a:solidFill>
                <a:latin typeface="Arial"/>
                <a:ea typeface="Arial"/>
                <a:cs typeface="Arial"/>
                <a:sym typeface="Arial"/>
              </a:rPr>
              <a:t> if you must)</a:t>
            </a:r>
            <a:endParaRPr sz="1800" b="0" i="0" u="none" strike="noStrike" cap="none">
              <a:solidFill>
                <a:schemeClr val="dk1"/>
              </a:solidFill>
              <a:latin typeface="Arial"/>
              <a:ea typeface="Arial"/>
              <a:cs typeface="Arial"/>
              <a:sym typeface="Arial"/>
            </a:endParaRPr>
          </a:p>
          <a:p>
            <a:pPr marL="205740" marR="0" lvl="0" indent="-148590" algn="l" rtl="0">
              <a:lnSpc>
                <a:spcPct val="100000"/>
              </a:lnSpc>
              <a:spcBef>
                <a:spcPts val="131"/>
              </a:spcBef>
              <a:spcAft>
                <a:spcPts val="0"/>
              </a:spcAft>
              <a:buClr>
                <a:srgbClr val="000000"/>
              </a:buClr>
              <a:buSzPts val="1100"/>
              <a:buFont typeface="Arial"/>
              <a:buNone/>
            </a:pPr>
            <a:endParaRPr sz="2100" b="0" i="0" u="none" strike="noStrike" cap="none">
              <a:solidFill>
                <a:schemeClr val="dk1"/>
              </a:solidFill>
              <a:latin typeface="Consolas"/>
              <a:ea typeface="Consolas"/>
              <a:cs typeface="Consolas"/>
              <a:sym typeface="Consolas"/>
            </a:endParaRPr>
          </a:p>
          <a:p>
            <a:pPr marL="205740" marR="0" lvl="0" indent="-148590" algn="l" rtl="0">
              <a:lnSpc>
                <a:spcPct val="100000"/>
              </a:lnSpc>
              <a:spcBef>
                <a:spcPts val="150"/>
              </a:spcBef>
              <a:spcAft>
                <a:spcPts val="0"/>
              </a:spcAft>
              <a:buClr>
                <a:srgbClr val="000000"/>
              </a:buClr>
              <a:buSzPts val="1100"/>
              <a:buFont typeface="Arial"/>
              <a:buNone/>
            </a:pPr>
            <a:endParaRPr sz="2100" b="0" i="0" u="none" strike="noStrike" cap="none">
              <a:solidFill>
                <a:schemeClr val="dk1"/>
              </a:solidFill>
              <a:latin typeface="Consolas"/>
              <a:ea typeface="Consolas"/>
              <a:cs typeface="Consolas"/>
              <a:sym typeface="Consolas"/>
            </a:endParaRPr>
          </a:p>
          <a:p>
            <a:pPr marL="205740" marR="0" lvl="0" indent="-205740" algn="l" rtl="0">
              <a:lnSpc>
                <a:spcPct val="100000"/>
              </a:lnSpc>
              <a:spcBef>
                <a:spcPts val="131"/>
              </a:spcBef>
              <a:spcAft>
                <a:spcPts val="0"/>
              </a:spcAft>
              <a:buClr>
                <a:srgbClr val="3F3151"/>
              </a:buClr>
              <a:buSzPts val="2100"/>
              <a:buFont typeface="Merriweather Sans"/>
              <a:buNone/>
            </a:pPr>
            <a:endParaRPr sz="2100" b="0" i="0" u="none" strike="noStrike" cap="none">
              <a:solidFill>
                <a:schemeClr val="dk1"/>
              </a:solidFill>
              <a:latin typeface="Consolas"/>
              <a:ea typeface="Consolas"/>
              <a:cs typeface="Consolas"/>
              <a:sym typeface="Consolas"/>
            </a:endParaRPr>
          </a:p>
          <a:p>
            <a:pPr marL="205740" marR="0" lvl="0" indent="-205740" algn="l" rtl="0">
              <a:lnSpc>
                <a:spcPct val="100000"/>
              </a:lnSpc>
              <a:spcBef>
                <a:spcPts val="150"/>
              </a:spcBef>
              <a:spcAft>
                <a:spcPts val="0"/>
              </a:spcAft>
              <a:buClr>
                <a:srgbClr val="3F3151"/>
              </a:buClr>
              <a:buSzPts val="2100"/>
              <a:buFont typeface="Merriweather Sans"/>
              <a:buNone/>
            </a:pPr>
            <a:endParaRPr sz="2100" b="0" i="0" u="none" strike="noStrike" cap="none">
              <a:solidFill>
                <a:schemeClr val="dk1"/>
              </a:solidFill>
              <a:latin typeface="Consolas"/>
              <a:ea typeface="Consolas"/>
              <a:cs typeface="Consolas"/>
              <a:sym typeface="Consolas"/>
            </a:endParaRPr>
          </a:p>
        </p:txBody>
      </p:sp>
      <p:sp>
        <p:nvSpPr>
          <p:cNvPr id="2266" name="Google Shape;2266;p150"/>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23</a:t>
            </a:fld>
            <a:endParaRPr sz="825" b="0" i="0" u="none" strike="noStrike" cap="none">
              <a:solidFill>
                <a:srgbClr val="888888"/>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6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6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6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6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6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65">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65">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65">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26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5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V1Model Architecture</a:t>
            </a:r>
            <a:endParaRPr/>
          </a:p>
        </p:txBody>
      </p:sp>
      <p:sp>
        <p:nvSpPr>
          <p:cNvPr id="2272" name="Google Shape;2272;p15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24</a:t>
            </a:fld>
            <a:endParaRPr/>
          </a:p>
        </p:txBody>
      </p:sp>
      <p:sp>
        <p:nvSpPr>
          <p:cNvPr id="2273" name="Google Shape;2273;p151"/>
          <p:cNvSpPr txBox="1"/>
          <p:nvPr/>
        </p:nvSpPr>
        <p:spPr>
          <a:xfrm>
            <a:off x="152400" y="742950"/>
            <a:ext cx="8686800" cy="882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latin typeface="Arial"/>
                <a:ea typeface="Arial"/>
                <a:cs typeface="Arial"/>
                <a:sym typeface="Arial"/>
              </a:rPr>
              <a:t>Implemented on top of Bmv2’s </a:t>
            </a:r>
            <a:r>
              <a:rPr lang="en-US" sz="2400" b="0" i="0" u="none" strike="noStrike" cap="none">
                <a:solidFill>
                  <a:srgbClr val="000000"/>
                </a:solidFill>
                <a:latin typeface="Consolas"/>
                <a:ea typeface="Consolas"/>
                <a:cs typeface="Consolas"/>
                <a:sym typeface="Consolas"/>
              </a:rPr>
              <a:t>simple_switch</a:t>
            </a:r>
            <a:r>
              <a:rPr lang="en-US" sz="2400" b="1" i="0" u="none" strike="noStrike" cap="none">
                <a:solidFill>
                  <a:srgbClr val="000000"/>
                </a:solidFill>
                <a:latin typeface="Arial"/>
                <a:ea typeface="Arial"/>
                <a:cs typeface="Arial"/>
                <a:sym typeface="Arial"/>
              </a:rPr>
              <a:t> target</a:t>
            </a:r>
            <a:endParaRPr/>
          </a:p>
        </p:txBody>
      </p:sp>
      <p:sp>
        <p:nvSpPr>
          <p:cNvPr id="2274" name="Google Shape;2274;p151"/>
          <p:cNvSpPr/>
          <p:nvPr/>
        </p:nvSpPr>
        <p:spPr>
          <a:xfrm>
            <a:off x="3781469" y="2495550"/>
            <a:ext cx="1582800" cy="1633200"/>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1" i="0" u="none" strike="noStrike" cap="none">
                <a:solidFill>
                  <a:schemeClr val="lt1"/>
                </a:solidFill>
                <a:latin typeface="Arial"/>
                <a:ea typeface="Arial"/>
                <a:cs typeface="Arial"/>
                <a:sym typeface="Arial"/>
              </a:rPr>
              <a:t>Traffic</a:t>
            </a:r>
            <a:endParaRPr/>
          </a:p>
          <a:p>
            <a:pPr marL="0" marR="0" lvl="0" indent="0" algn="ctr" rtl="0">
              <a:lnSpc>
                <a:spcPct val="100000"/>
              </a:lnSpc>
              <a:spcBef>
                <a:spcPts val="0"/>
              </a:spcBef>
              <a:spcAft>
                <a:spcPts val="0"/>
              </a:spcAft>
              <a:buClr>
                <a:schemeClr val="lt1"/>
              </a:buClr>
              <a:buSzPts val="450"/>
              <a:buFont typeface="Arial"/>
              <a:buNone/>
            </a:pPr>
            <a:r>
              <a:rPr lang="en-US" sz="1800" b="1" i="0" u="none" strike="noStrike" cap="none">
                <a:solidFill>
                  <a:schemeClr val="lt1"/>
                </a:solidFill>
                <a:latin typeface="Arial"/>
                <a:ea typeface="Arial"/>
                <a:cs typeface="Arial"/>
                <a:sym typeface="Arial"/>
              </a:rPr>
              <a:t>Manager</a:t>
            </a:r>
            <a:endParaRPr/>
          </a:p>
        </p:txBody>
      </p:sp>
      <p:grpSp>
        <p:nvGrpSpPr>
          <p:cNvPr id="2275" name="Google Shape;2275;p151"/>
          <p:cNvGrpSpPr/>
          <p:nvPr/>
        </p:nvGrpSpPr>
        <p:grpSpPr>
          <a:xfrm>
            <a:off x="2512968" y="2502006"/>
            <a:ext cx="1124480" cy="1626817"/>
            <a:chOff x="3140099" y="1954364"/>
            <a:chExt cx="1124480" cy="1626817"/>
          </a:xfrm>
        </p:grpSpPr>
        <p:grpSp>
          <p:nvGrpSpPr>
            <p:cNvPr id="2276" name="Google Shape;2276;p151"/>
            <p:cNvGrpSpPr/>
            <p:nvPr/>
          </p:nvGrpSpPr>
          <p:grpSpPr>
            <a:xfrm>
              <a:off x="3140099" y="1954364"/>
              <a:ext cx="1124480" cy="1626817"/>
              <a:chOff x="1485649" y="3204985"/>
              <a:chExt cx="1124480" cy="2169089"/>
            </a:xfrm>
          </p:grpSpPr>
          <p:sp>
            <p:nvSpPr>
              <p:cNvPr id="2277" name="Google Shape;2277;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278" name="Google Shape;2278;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279" name="Google Shape;2279;p151"/>
            <p:cNvGrpSpPr/>
            <p:nvPr/>
          </p:nvGrpSpPr>
          <p:grpSpPr>
            <a:xfrm>
              <a:off x="3233752" y="2042277"/>
              <a:ext cx="909363" cy="1479767"/>
              <a:chOff x="2449931" y="225721"/>
              <a:chExt cx="909363" cy="1973023"/>
            </a:xfrm>
          </p:grpSpPr>
          <p:sp>
            <p:nvSpPr>
              <p:cNvPr id="2280" name="Google Shape;2280;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1" name="Google Shape;2281;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2" name="Google Shape;2282;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3" name="Google Shape;2283;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4" name="Google Shape;2284;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5" name="Google Shape;2285;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6" name="Google Shape;2286;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7" name="Google Shape;2287;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8" name="Google Shape;2288;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9" name="Google Shape;2289;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90" name="Google Shape;2290;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91" name="Google Shape;2291;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grpSp>
        <p:nvGrpSpPr>
          <p:cNvPr id="2292" name="Google Shape;2292;p151"/>
          <p:cNvGrpSpPr/>
          <p:nvPr/>
        </p:nvGrpSpPr>
        <p:grpSpPr>
          <a:xfrm>
            <a:off x="5553036" y="2535727"/>
            <a:ext cx="1124480" cy="1626817"/>
            <a:chOff x="4590657" y="1960563"/>
            <a:chExt cx="1124480" cy="1626817"/>
          </a:xfrm>
        </p:grpSpPr>
        <p:grpSp>
          <p:nvGrpSpPr>
            <p:cNvPr id="2293" name="Google Shape;2293;p151"/>
            <p:cNvGrpSpPr/>
            <p:nvPr/>
          </p:nvGrpSpPr>
          <p:grpSpPr>
            <a:xfrm>
              <a:off x="4590657" y="1960563"/>
              <a:ext cx="1124480" cy="1626817"/>
              <a:chOff x="1485649" y="3204985"/>
              <a:chExt cx="1124480" cy="2169089"/>
            </a:xfrm>
          </p:grpSpPr>
          <p:sp>
            <p:nvSpPr>
              <p:cNvPr id="2294" name="Google Shape;2294;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295" name="Google Shape;2295;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296" name="Google Shape;2296;p151"/>
            <p:cNvGrpSpPr/>
            <p:nvPr/>
          </p:nvGrpSpPr>
          <p:grpSpPr>
            <a:xfrm>
              <a:off x="4698917" y="2044535"/>
              <a:ext cx="909363" cy="1479767"/>
              <a:chOff x="2449931" y="225721"/>
              <a:chExt cx="909363" cy="1973023"/>
            </a:xfrm>
          </p:grpSpPr>
          <p:sp>
            <p:nvSpPr>
              <p:cNvPr id="2297" name="Google Shape;2297;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98" name="Google Shape;2298;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99" name="Google Shape;2299;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0" name="Google Shape;2300;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1" name="Google Shape;2301;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2" name="Google Shape;2302;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3" name="Google Shape;2303;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4" name="Google Shape;2304;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5" name="Google Shape;2305;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6" name="Google Shape;2306;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7" name="Google Shape;2307;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8" name="Google Shape;2308;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grpSp>
        <p:nvGrpSpPr>
          <p:cNvPr id="2309" name="Google Shape;2309;p151"/>
          <p:cNvGrpSpPr/>
          <p:nvPr/>
        </p:nvGrpSpPr>
        <p:grpSpPr>
          <a:xfrm>
            <a:off x="6907601" y="2535269"/>
            <a:ext cx="1124480" cy="1626817"/>
            <a:chOff x="6019799" y="1969523"/>
            <a:chExt cx="1124480" cy="1626817"/>
          </a:xfrm>
        </p:grpSpPr>
        <p:grpSp>
          <p:nvGrpSpPr>
            <p:cNvPr id="2310" name="Google Shape;2310;p151"/>
            <p:cNvGrpSpPr/>
            <p:nvPr/>
          </p:nvGrpSpPr>
          <p:grpSpPr>
            <a:xfrm>
              <a:off x="6019799" y="1969523"/>
              <a:ext cx="1124480" cy="1626817"/>
              <a:chOff x="1485649" y="3204985"/>
              <a:chExt cx="1124480" cy="2169089"/>
            </a:xfrm>
          </p:grpSpPr>
          <p:sp>
            <p:nvSpPr>
              <p:cNvPr id="2311" name="Google Shape;2311;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312" name="Google Shape;2312;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313" name="Google Shape;2313;p151"/>
            <p:cNvGrpSpPr/>
            <p:nvPr/>
          </p:nvGrpSpPr>
          <p:grpSpPr>
            <a:xfrm>
              <a:off x="6130034" y="2065800"/>
              <a:ext cx="909363" cy="1479767"/>
              <a:chOff x="2449931" y="225721"/>
              <a:chExt cx="909363" cy="1973023"/>
            </a:xfrm>
          </p:grpSpPr>
          <p:sp>
            <p:nvSpPr>
              <p:cNvPr id="2314" name="Google Shape;2314;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15" name="Google Shape;2315;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16" name="Google Shape;2316;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17" name="Google Shape;2317;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18" name="Google Shape;2318;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19" name="Google Shape;2319;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0" name="Google Shape;2320;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1" name="Google Shape;2321;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2" name="Google Shape;2322;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3" name="Google Shape;2323;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4" name="Google Shape;2324;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5" name="Google Shape;2325;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grpSp>
        <p:nvGrpSpPr>
          <p:cNvPr id="2326" name="Google Shape;2326;p151"/>
          <p:cNvGrpSpPr/>
          <p:nvPr/>
        </p:nvGrpSpPr>
        <p:grpSpPr>
          <a:xfrm>
            <a:off x="8253750" y="2510864"/>
            <a:ext cx="701379" cy="1638300"/>
            <a:chOff x="7478671" y="1969421"/>
            <a:chExt cx="842700" cy="1638300"/>
          </a:xfrm>
        </p:grpSpPr>
        <p:sp>
          <p:nvSpPr>
            <p:cNvPr id="2327" name="Google Shape;2327;p151"/>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grpSp>
          <p:nvGrpSpPr>
            <p:cNvPr id="2328" name="Google Shape;2328;p151"/>
            <p:cNvGrpSpPr/>
            <p:nvPr/>
          </p:nvGrpSpPr>
          <p:grpSpPr>
            <a:xfrm>
              <a:off x="7610282" y="2193160"/>
              <a:ext cx="552418" cy="519116"/>
              <a:chOff x="8131740" y="4009316"/>
              <a:chExt cx="552418" cy="692154"/>
            </a:xfrm>
          </p:grpSpPr>
          <p:grpSp>
            <p:nvGrpSpPr>
              <p:cNvPr id="2329" name="Google Shape;2329;p151"/>
              <p:cNvGrpSpPr/>
              <p:nvPr/>
            </p:nvGrpSpPr>
            <p:grpSpPr>
              <a:xfrm>
                <a:off x="8131740" y="4009316"/>
                <a:ext cx="551675" cy="228589"/>
                <a:chOff x="7660968" y="1751777"/>
                <a:chExt cx="1040700" cy="450600"/>
              </a:xfrm>
            </p:grpSpPr>
            <p:sp>
              <p:nvSpPr>
                <p:cNvPr id="2330" name="Google Shape;2330;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331" name="Google Shape;2331;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2" name="Google Shape;2332;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33" name="Google Shape;2333;p151"/>
              <p:cNvGrpSpPr/>
              <p:nvPr/>
            </p:nvGrpSpPr>
            <p:grpSpPr>
              <a:xfrm>
                <a:off x="8132483" y="4472881"/>
                <a:ext cx="551675" cy="228589"/>
                <a:chOff x="7660968" y="1751777"/>
                <a:chExt cx="1040700" cy="450600"/>
              </a:xfrm>
            </p:grpSpPr>
            <p:sp>
              <p:nvSpPr>
                <p:cNvPr id="2334" name="Google Shape;2334;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335" name="Google Shape;2335;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6" name="Google Shape;2336;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nvGrpSpPr>
            <p:cNvPr id="2337" name="Google Shape;2337;p151"/>
            <p:cNvGrpSpPr/>
            <p:nvPr/>
          </p:nvGrpSpPr>
          <p:grpSpPr>
            <a:xfrm>
              <a:off x="7611025" y="2888734"/>
              <a:ext cx="552418" cy="519116"/>
              <a:chOff x="8131740" y="4009316"/>
              <a:chExt cx="552418" cy="692154"/>
            </a:xfrm>
          </p:grpSpPr>
          <p:grpSp>
            <p:nvGrpSpPr>
              <p:cNvPr id="2338" name="Google Shape;2338;p151"/>
              <p:cNvGrpSpPr/>
              <p:nvPr/>
            </p:nvGrpSpPr>
            <p:grpSpPr>
              <a:xfrm>
                <a:off x="8131740" y="4009316"/>
                <a:ext cx="551675" cy="228589"/>
                <a:chOff x="7660968" y="1751777"/>
                <a:chExt cx="1040700" cy="450600"/>
              </a:xfrm>
            </p:grpSpPr>
            <p:sp>
              <p:nvSpPr>
                <p:cNvPr id="2339" name="Google Shape;2339;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340" name="Google Shape;2340;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1" name="Google Shape;2341;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42" name="Google Shape;2342;p151"/>
              <p:cNvGrpSpPr/>
              <p:nvPr/>
            </p:nvGrpSpPr>
            <p:grpSpPr>
              <a:xfrm>
                <a:off x="8132483" y="4472881"/>
                <a:ext cx="551675" cy="228589"/>
                <a:chOff x="7660968" y="1751777"/>
                <a:chExt cx="1040700" cy="450600"/>
              </a:xfrm>
            </p:grpSpPr>
            <p:sp>
              <p:nvSpPr>
                <p:cNvPr id="2343" name="Google Shape;2343;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344" name="Google Shape;2344;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5" name="Google Shape;2345;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grpSp>
        <p:nvGrpSpPr>
          <p:cNvPr id="2346" name="Google Shape;2346;p151"/>
          <p:cNvGrpSpPr/>
          <p:nvPr/>
        </p:nvGrpSpPr>
        <p:grpSpPr>
          <a:xfrm>
            <a:off x="1194116" y="2522344"/>
            <a:ext cx="1124480" cy="1626817"/>
            <a:chOff x="3140099" y="1954364"/>
            <a:chExt cx="1124480" cy="1626817"/>
          </a:xfrm>
        </p:grpSpPr>
        <p:grpSp>
          <p:nvGrpSpPr>
            <p:cNvPr id="2347" name="Google Shape;2347;p151"/>
            <p:cNvGrpSpPr/>
            <p:nvPr/>
          </p:nvGrpSpPr>
          <p:grpSpPr>
            <a:xfrm>
              <a:off x="3140099" y="1954364"/>
              <a:ext cx="1124480" cy="1626817"/>
              <a:chOff x="1485649" y="3204985"/>
              <a:chExt cx="1124480" cy="2169089"/>
            </a:xfrm>
          </p:grpSpPr>
          <p:sp>
            <p:nvSpPr>
              <p:cNvPr id="2348" name="Google Shape;2348;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349" name="Google Shape;2349;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350" name="Google Shape;2350;p151"/>
            <p:cNvGrpSpPr/>
            <p:nvPr/>
          </p:nvGrpSpPr>
          <p:grpSpPr>
            <a:xfrm>
              <a:off x="3233752" y="2042277"/>
              <a:ext cx="909363" cy="1479767"/>
              <a:chOff x="2449931" y="225721"/>
              <a:chExt cx="909363" cy="1973023"/>
            </a:xfrm>
          </p:grpSpPr>
          <p:sp>
            <p:nvSpPr>
              <p:cNvPr id="2351" name="Google Shape;2351;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2" name="Google Shape;2352;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3" name="Google Shape;2353;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4" name="Google Shape;2354;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5" name="Google Shape;2355;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6" name="Google Shape;2356;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7" name="Google Shape;2357;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8" name="Google Shape;2358;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9" name="Google Shape;2359;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60" name="Google Shape;2360;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61" name="Google Shape;2361;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62" name="Google Shape;2362;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sp>
        <p:nvSpPr>
          <p:cNvPr id="2363" name="Google Shape;2363;p151"/>
          <p:cNvSpPr/>
          <p:nvPr/>
        </p:nvSpPr>
        <p:spPr>
          <a:xfrm rot="-5400000">
            <a:off x="545200" y="1964425"/>
            <a:ext cx="228600" cy="7014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64" name="Google Shape;2364;p151"/>
          <p:cNvSpPr txBox="1"/>
          <p:nvPr/>
        </p:nvSpPr>
        <p:spPr>
          <a:xfrm>
            <a:off x="8107647" y="1685200"/>
            <a:ext cx="9936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b="1"/>
              <a:t>Deparser</a:t>
            </a:r>
            <a:endParaRPr b="1"/>
          </a:p>
        </p:txBody>
      </p:sp>
      <p:sp>
        <p:nvSpPr>
          <p:cNvPr id="2365" name="Google Shape;2365;p151"/>
          <p:cNvSpPr txBox="1"/>
          <p:nvPr/>
        </p:nvSpPr>
        <p:spPr>
          <a:xfrm>
            <a:off x="1335225" y="1685200"/>
            <a:ext cx="23022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b="1"/>
              <a:t>Checksum Verification / </a:t>
            </a:r>
            <a:r>
              <a:rPr lang="en-US" b="1" i="0" u="none" strike="noStrike" cap="none">
                <a:solidFill>
                  <a:srgbClr val="000000"/>
                </a:solidFill>
              </a:rPr>
              <a:t>Ingress </a:t>
            </a:r>
            <a:r>
              <a:rPr lang="en-US" b="1"/>
              <a:t>Match-Action</a:t>
            </a:r>
            <a:endParaRPr b="1"/>
          </a:p>
        </p:txBody>
      </p:sp>
      <p:grpSp>
        <p:nvGrpSpPr>
          <p:cNvPr id="2366" name="Google Shape;2366;p151"/>
          <p:cNvGrpSpPr/>
          <p:nvPr/>
        </p:nvGrpSpPr>
        <p:grpSpPr>
          <a:xfrm>
            <a:off x="308802" y="2497706"/>
            <a:ext cx="722700" cy="1616700"/>
            <a:chOff x="663977" y="2864081"/>
            <a:chExt cx="722700" cy="1616700"/>
          </a:xfrm>
        </p:grpSpPr>
        <p:sp>
          <p:nvSpPr>
            <p:cNvPr id="2367" name="Google Shape;2367;p151"/>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2368" name="Google Shape;2368;p151"/>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9" name="Google Shape;2369;p151"/>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0" name="Google Shape;2370;p151"/>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1" name="Google Shape;2371;p151"/>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2" name="Google Shape;2372;p151"/>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2373" name="Google Shape;2373;p151"/>
            <p:cNvCxnSpPr>
              <a:stCxn id="2368" idx="0"/>
              <a:endCxn id="2370" idx="0"/>
            </p:cNvCxnSpPr>
            <p:nvPr/>
          </p:nvCxnSpPr>
          <p:spPr>
            <a:xfrm rot="-5400000" flipH="1">
              <a:off x="859367" y="3010356"/>
              <a:ext cx="283800" cy="305700"/>
            </a:xfrm>
            <a:prstGeom prst="curvedConnector5">
              <a:avLst>
                <a:gd name="adj1" fmla="val -32657"/>
                <a:gd name="adj2" fmla="val 115285"/>
                <a:gd name="adj3" fmla="val 91502"/>
              </a:avLst>
            </a:prstGeom>
            <a:noFill/>
            <a:ln w="12700" cap="flat" cmpd="sng">
              <a:solidFill>
                <a:srgbClr val="FF0000"/>
              </a:solidFill>
              <a:prstDash val="solid"/>
              <a:round/>
              <a:headEnd type="none" w="sm" len="sm"/>
              <a:tailEnd type="triangle" w="lg" len="lg"/>
            </a:ln>
          </p:spPr>
        </p:cxnSp>
        <p:cxnSp>
          <p:nvCxnSpPr>
            <p:cNvPr id="2374" name="Google Shape;2374;p151"/>
            <p:cNvCxnSpPr>
              <a:stCxn id="2368" idx="4"/>
              <a:endCxn id="2369"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375" name="Google Shape;2375;p151"/>
            <p:cNvCxnSpPr>
              <a:stCxn id="2370" idx="4"/>
              <a:endCxn id="2370" idx="6"/>
            </p:cNvCxnSpPr>
            <p:nvPr/>
          </p:nvCxnSpPr>
          <p:spPr>
            <a:xfrm rot="-5400000">
              <a:off x="1152606" y="3424719"/>
              <a:ext cx="117600" cy="114300"/>
            </a:xfrm>
            <a:prstGeom prst="curvedConnector4">
              <a:avLst>
                <a:gd name="adj1" fmla="val -201972"/>
                <a:gd name="adj2" fmla="val 183984"/>
              </a:avLst>
            </a:prstGeom>
            <a:noFill/>
            <a:ln w="12700" cap="flat" cmpd="sng">
              <a:solidFill>
                <a:srgbClr val="FF0000"/>
              </a:solidFill>
              <a:prstDash val="solid"/>
              <a:round/>
              <a:headEnd type="none" w="sm" len="sm"/>
              <a:tailEnd type="triangle" w="lg" len="lg"/>
            </a:ln>
          </p:spPr>
        </p:cxnSp>
        <p:cxnSp>
          <p:nvCxnSpPr>
            <p:cNvPr id="2376" name="Google Shape;2376;p151"/>
            <p:cNvCxnSpPr>
              <a:stCxn id="2370" idx="3"/>
              <a:endCxn id="2371"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377" name="Google Shape;2377;p151"/>
            <p:cNvCxnSpPr>
              <a:stCxn id="2369" idx="6"/>
              <a:endCxn id="237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378" name="Google Shape;2378;p151"/>
            <p:cNvCxnSpPr>
              <a:stCxn id="2372" idx="4"/>
              <a:endCxn id="2371" idx="4"/>
            </p:cNvCxnSpPr>
            <p:nvPr/>
          </p:nvCxnSpPr>
          <p:spPr>
            <a:xfrm rot="5400000" flipH="1">
              <a:off x="905844" y="4064540"/>
              <a:ext cx="220500" cy="328500"/>
            </a:xfrm>
            <a:prstGeom prst="curvedConnector3">
              <a:avLst>
                <a:gd name="adj1" fmla="val -42136"/>
              </a:avLst>
            </a:prstGeom>
            <a:noFill/>
            <a:ln w="12700" cap="flat" cmpd="sng">
              <a:solidFill>
                <a:srgbClr val="FF0000"/>
              </a:solidFill>
              <a:prstDash val="solid"/>
              <a:round/>
              <a:headEnd type="none" w="sm" len="sm"/>
              <a:tailEnd type="triangle" w="lg" len="lg"/>
            </a:ln>
          </p:spPr>
        </p:cxnSp>
      </p:grpSp>
      <p:sp>
        <p:nvSpPr>
          <p:cNvPr id="2379" name="Google Shape;2379;p151"/>
          <p:cNvSpPr txBox="1"/>
          <p:nvPr/>
        </p:nvSpPr>
        <p:spPr>
          <a:xfrm>
            <a:off x="253901" y="1685200"/>
            <a:ext cx="8112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b="1"/>
              <a:t>Parser</a:t>
            </a:r>
            <a:endParaRPr b="1"/>
          </a:p>
        </p:txBody>
      </p:sp>
      <p:sp>
        <p:nvSpPr>
          <p:cNvPr id="2380" name="Google Shape;2380;p151"/>
          <p:cNvSpPr txBox="1"/>
          <p:nvPr/>
        </p:nvSpPr>
        <p:spPr>
          <a:xfrm>
            <a:off x="5654375" y="1685200"/>
            <a:ext cx="23022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b="1"/>
              <a:t>Checksum Update / E</a:t>
            </a:r>
            <a:r>
              <a:rPr lang="en-US" b="1" i="0" u="none" strike="noStrike" cap="none">
                <a:solidFill>
                  <a:srgbClr val="000000"/>
                </a:solidFill>
              </a:rPr>
              <a:t>gress </a:t>
            </a:r>
            <a:r>
              <a:rPr lang="en-US" b="1"/>
              <a:t>Match-Action</a:t>
            </a:r>
            <a:endParaRPr b="1"/>
          </a:p>
        </p:txBody>
      </p:sp>
      <p:sp>
        <p:nvSpPr>
          <p:cNvPr id="2381" name="Google Shape;2381;p151"/>
          <p:cNvSpPr/>
          <p:nvPr/>
        </p:nvSpPr>
        <p:spPr>
          <a:xfrm rot="-5400000">
            <a:off x="2306475" y="1086800"/>
            <a:ext cx="228600" cy="24033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82" name="Google Shape;2382;p151"/>
          <p:cNvSpPr/>
          <p:nvPr/>
        </p:nvSpPr>
        <p:spPr>
          <a:xfrm rot="-5400000">
            <a:off x="6674325" y="1075925"/>
            <a:ext cx="228600" cy="2422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83" name="Google Shape;2383;p151"/>
          <p:cNvSpPr/>
          <p:nvPr/>
        </p:nvSpPr>
        <p:spPr>
          <a:xfrm rot="-5400000">
            <a:off x="8490138" y="1936325"/>
            <a:ext cx="228600" cy="7014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5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V1Model Standard Metadata</a:t>
            </a:r>
            <a:endParaRPr sz="2700" b="1" i="0" u="none" strike="noStrike" cap="none">
              <a:solidFill>
                <a:schemeClr val="dk1"/>
              </a:solidFill>
              <a:latin typeface="Arial"/>
              <a:ea typeface="Arial"/>
              <a:cs typeface="Arial"/>
              <a:sym typeface="Arial"/>
            </a:endParaRPr>
          </a:p>
        </p:txBody>
      </p:sp>
      <p:sp>
        <p:nvSpPr>
          <p:cNvPr id="2390" name="Google Shape;2390;p15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sz="825" b="0" i="0" u="none" strike="noStrike" cap="none">
              <a:solidFill>
                <a:srgbClr val="888888"/>
              </a:solidFill>
              <a:latin typeface="Arial"/>
              <a:ea typeface="Arial"/>
              <a:cs typeface="Arial"/>
              <a:sym typeface="Arial"/>
            </a:endParaRPr>
          </a:p>
        </p:txBody>
      </p:sp>
      <p:sp>
        <p:nvSpPr>
          <p:cNvPr id="2391" name="Google Shape;2391;p152"/>
          <p:cNvSpPr txBox="1"/>
          <p:nvPr/>
        </p:nvSpPr>
        <p:spPr>
          <a:xfrm>
            <a:off x="152400" y="742950"/>
            <a:ext cx="41649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FF"/>
                </a:solidFill>
                <a:latin typeface="Consolas"/>
                <a:ea typeface="Consolas"/>
                <a:cs typeface="Consolas"/>
                <a:sym typeface="Consolas"/>
              </a:rPr>
              <a:t>struct</a:t>
            </a:r>
            <a:r>
              <a:rPr lang="en-US" sz="1300" b="0" i="0" u="none" strike="noStrike" cap="none">
                <a:solidFill>
                  <a:srgbClr val="000000"/>
                </a:solidFill>
                <a:latin typeface="Consolas"/>
                <a:ea typeface="Consolas"/>
                <a:cs typeface="Consolas"/>
                <a:sym typeface="Consolas"/>
              </a:rPr>
              <a:t> standard_metadata_t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1" i="0" u="none" strike="noStrike" cap="none">
                <a:solidFill>
                  <a:srgbClr val="000000"/>
                </a:solidFill>
                <a:latin typeface="Consolas"/>
                <a:ea typeface="Consolas"/>
                <a:cs typeface="Consolas"/>
                <a:sym typeface="Consolas"/>
              </a:rPr>
              <a:t>   bit&lt;9&gt;  ingress_port;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1" i="0" u="none" strike="noStrike" cap="none">
                <a:solidFill>
                  <a:srgbClr val="000000"/>
                </a:solidFill>
                <a:latin typeface="Consolas"/>
                <a:ea typeface="Consolas"/>
                <a:cs typeface="Consolas"/>
                <a:sym typeface="Consolas"/>
              </a:rPr>
              <a:t>   bit&lt;9&gt;  egress_spec;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1" i="0" u="none" strike="noStrike" cap="none">
                <a:solidFill>
                  <a:srgbClr val="000000"/>
                </a:solidFill>
                <a:latin typeface="Consolas"/>
                <a:ea typeface="Consolas"/>
                <a:cs typeface="Consolas"/>
                <a:sym typeface="Consolas"/>
              </a:rPr>
              <a:t>   bit&lt;9&gt;  egress_port;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clone_spec;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instance_type;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bit&lt;1&gt;  drop;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bit&lt;16&gt; recirculate_port;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packet_length;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enq_timestamp;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bit&lt;19&gt; enq_qdepth;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deq_timedelta;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bit&lt;19&gt; deq_qdepth;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bit&lt;48&gt; ingress_global_timestamp;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lf_field_list;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bit&lt;16&gt; mcast_grp;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bit&lt;1&gt;  resubmit_flag;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bit&lt;16&gt; egress_rid;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bit&lt;1&gt;  checksum_error;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endParaRPr sz="1300" b="0" i="0" u="none" strike="noStrike" cap="none">
              <a:solidFill>
                <a:srgbClr val="000000"/>
              </a:solidFill>
              <a:latin typeface="Consolas"/>
              <a:ea typeface="Consolas"/>
              <a:cs typeface="Consolas"/>
              <a:sym typeface="Consolas"/>
            </a:endParaRPr>
          </a:p>
        </p:txBody>
      </p:sp>
      <p:sp>
        <p:nvSpPr>
          <p:cNvPr id="2392" name="Google Shape;2392;p152"/>
          <p:cNvSpPr txBox="1"/>
          <p:nvPr/>
        </p:nvSpPr>
        <p:spPr>
          <a:xfrm>
            <a:off x="4808725" y="742950"/>
            <a:ext cx="4030500" cy="4114800"/>
          </a:xfrm>
          <a:prstGeom prst="rect">
            <a:avLst/>
          </a:prstGeom>
          <a:noFill/>
          <a:ln>
            <a:noFill/>
          </a:ln>
        </p:spPr>
        <p:txBody>
          <a:bodyPr spcFirstLastPara="1" wrap="square" lIns="91425" tIns="45700" rIns="91425" bIns="45700" anchor="t" anchorCtr="0">
            <a:noAutofit/>
          </a:bodyPr>
          <a:lstStyle/>
          <a:p>
            <a:pPr marL="285750" marR="0" lvl="0" indent="-247650" algn="l" rtl="0">
              <a:lnSpc>
                <a:spcPct val="150000"/>
              </a:lnSpc>
              <a:spcBef>
                <a:spcPts val="0"/>
              </a:spcBef>
              <a:spcAft>
                <a:spcPts val="0"/>
              </a:spcAft>
              <a:buClr>
                <a:srgbClr val="000000"/>
              </a:buClr>
              <a:buSzPts val="1800"/>
              <a:buFont typeface="Arial"/>
              <a:buChar char="•"/>
            </a:pPr>
            <a:r>
              <a:rPr lang="en-US" sz="1800" b="1" i="0" u="none" strike="noStrike" cap="none">
                <a:solidFill>
                  <a:srgbClr val="000000"/>
                </a:solidFill>
                <a:latin typeface="Consolas"/>
                <a:ea typeface="Consolas"/>
                <a:cs typeface="Consolas"/>
                <a:sym typeface="Consolas"/>
              </a:rPr>
              <a:t>ingress_port</a:t>
            </a:r>
            <a:r>
              <a:rPr lang="en-US" sz="1800" b="0" i="0" u="none" strike="noStrike" cap="none">
                <a:solidFill>
                  <a:srgbClr val="000000"/>
                </a:solidFill>
                <a:latin typeface="Arial"/>
                <a:ea typeface="Arial"/>
                <a:cs typeface="Arial"/>
                <a:sym typeface="Arial"/>
              </a:rPr>
              <a:t> - the port on which the packet arrived</a:t>
            </a:r>
            <a:endParaRPr sz="1400" b="0" i="0" u="none" strike="noStrike" cap="none">
              <a:solidFill>
                <a:srgbClr val="000000"/>
              </a:solidFill>
              <a:latin typeface="Arial"/>
              <a:ea typeface="Arial"/>
              <a:cs typeface="Arial"/>
              <a:sym typeface="Arial"/>
            </a:endParaRPr>
          </a:p>
          <a:p>
            <a:pPr marL="285750" marR="0" lvl="0" indent="-247650" algn="l" rtl="0">
              <a:lnSpc>
                <a:spcPct val="150000"/>
              </a:lnSpc>
              <a:spcBef>
                <a:spcPts val="0"/>
              </a:spcBef>
              <a:spcAft>
                <a:spcPts val="0"/>
              </a:spcAft>
              <a:buClr>
                <a:srgbClr val="000000"/>
              </a:buClr>
              <a:buSzPts val="1800"/>
              <a:buFont typeface="Arial"/>
              <a:buChar char="•"/>
            </a:pPr>
            <a:r>
              <a:rPr lang="en-US" sz="1800" b="1" i="0" u="none" strike="noStrike" cap="none">
                <a:solidFill>
                  <a:srgbClr val="000000"/>
                </a:solidFill>
                <a:latin typeface="Consolas"/>
                <a:ea typeface="Consolas"/>
                <a:cs typeface="Consolas"/>
                <a:sym typeface="Consolas"/>
              </a:rPr>
              <a:t>egress_spec</a:t>
            </a:r>
            <a:r>
              <a:rPr lang="en-US" sz="1800" b="0" i="0" u="none" strike="noStrike" cap="none">
                <a:solidFill>
                  <a:srgbClr val="000000"/>
                </a:solidFill>
                <a:latin typeface="Arial"/>
                <a:ea typeface="Arial"/>
                <a:cs typeface="Arial"/>
                <a:sym typeface="Arial"/>
              </a:rPr>
              <a:t> - the port to which the packet should be sent to</a:t>
            </a:r>
            <a:endParaRPr sz="1400" b="0" i="0" u="none" strike="noStrike" cap="none">
              <a:solidFill>
                <a:srgbClr val="000000"/>
              </a:solidFill>
              <a:latin typeface="Arial"/>
              <a:ea typeface="Arial"/>
              <a:cs typeface="Arial"/>
              <a:sym typeface="Arial"/>
            </a:endParaRPr>
          </a:p>
          <a:p>
            <a:pPr marL="285750" marR="0" lvl="0" indent="-247650" algn="l" rtl="0">
              <a:lnSpc>
                <a:spcPct val="150000"/>
              </a:lnSpc>
              <a:spcBef>
                <a:spcPts val="0"/>
              </a:spcBef>
              <a:spcAft>
                <a:spcPts val="0"/>
              </a:spcAft>
              <a:buClr>
                <a:srgbClr val="000000"/>
              </a:buClr>
              <a:buSzPts val="1800"/>
              <a:buFont typeface="Arial"/>
              <a:buChar char="•"/>
            </a:pPr>
            <a:r>
              <a:rPr lang="en-US" sz="1800" b="1" i="0" u="none" strike="noStrike" cap="none">
                <a:solidFill>
                  <a:srgbClr val="000000"/>
                </a:solidFill>
                <a:latin typeface="Consolas"/>
                <a:ea typeface="Consolas"/>
                <a:cs typeface="Consolas"/>
                <a:sym typeface="Consolas"/>
              </a:rPr>
              <a:t>egress_port</a:t>
            </a:r>
            <a:r>
              <a:rPr lang="en-US" sz="1800" b="0" i="0" u="none" strike="noStrike" cap="none">
                <a:solidFill>
                  <a:srgbClr val="000000"/>
                </a:solidFill>
                <a:latin typeface="Arial"/>
                <a:ea typeface="Arial"/>
                <a:cs typeface="Arial"/>
                <a:sym typeface="Arial"/>
              </a:rPr>
              <a:t> - the port that the packet will be sent out of (read only in egress pipeline)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53"/>
          <p:cNvSpPr txBox="1">
            <a:spLocks noGrp="1"/>
          </p:cNvSpPr>
          <p:nvPr>
            <p:ph type="title"/>
          </p:nvPr>
        </p:nvSpPr>
        <p:spPr>
          <a:xfrm>
            <a:off x="152400" y="5885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Program Template (V1Model)</a:t>
            </a:r>
            <a:endParaRPr sz="2700" b="1" i="0" u="none" strike="noStrike" cap="none">
              <a:solidFill>
                <a:schemeClr val="dk1"/>
              </a:solidFill>
              <a:latin typeface="Arial"/>
              <a:ea typeface="Arial"/>
              <a:cs typeface="Arial"/>
              <a:sym typeface="Arial"/>
            </a:endParaRPr>
          </a:p>
        </p:txBody>
      </p:sp>
      <p:sp>
        <p:nvSpPr>
          <p:cNvPr id="2398" name="Google Shape;2398;p15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sz="825" b="0" i="0" u="none" strike="noStrike" cap="none">
              <a:solidFill>
                <a:srgbClr val="888888"/>
              </a:solidFill>
              <a:latin typeface="Arial"/>
              <a:ea typeface="Arial"/>
              <a:cs typeface="Arial"/>
              <a:sym typeface="Arial"/>
            </a:endParaRPr>
          </a:p>
        </p:txBody>
      </p:sp>
      <p:sp>
        <p:nvSpPr>
          <p:cNvPr id="2399" name="Google Shape;2399;p153"/>
          <p:cNvSpPr txBox="1"/>
          <p:nvPr/>
        </p:nvSpPr>
        <p:spPr>
          <a:xfrm>
            <a:off x="152400" y="742950"/>
            <a:ext cx="4164766"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#include </a:t>
            </a:r>
            <a:r>
              <a:rPr lang="en-US" sz="1000" b="0" i="0" u="none" strike="noStrike" cap="none">
                <a:solidFill>
                  <a:schemeClr val="dk1"/>
                </a:solidFill>
                <a:latin typeface="Consolas"/>
                <a:ea typeface="Consolas"/>
                <a:cs typeface="Consolas"/>
                <a:sym typeface="Consolas"/>
              </a:rPr>
              <a:t>&lt;</a:t>
            </a:r>
            <a:r>
              <a:rPr lang="en-US" sz="1000" b="0" i="0" u="none" strike="noStrike" cap="none">
                <a:solidFill>
                  <a:srgbClr val="00B050"/>
                </a:solidFill>
                <a:latin typeface="Consolas"/>
                <a:ea typeface="Consolas"/>
                <a:cs typeface="Consolas"/>
                <a:sym typeface="Consolas"/>
              </a:rPr>
              <a:t>core.p4</a:t>
            </a:r>
            <a:r>
              <a:rPr lang="en-US" sz="1000" b="0" i="0" u="none" strike="noStrike" cap="none">
                <a:solidFill>
                  <a:schemeClr val="dk1"/>
                </a:solidFill>
                <a:latin typeface="Consolas"/>
                <a:ea typeface="Consolas"/>
                <a:cs typeface="Consolas"/>
                <a:sym typeface="Consolas"/>
              </a:rPr>
              <a:t>&gt;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#include</a:t>
            </a:r>
            <a:r>
              <a:rPr lang="en-US" sz="1000" b="0" i="0" u="none" strike="noStrike" cap="none">
                <a:solidFill>
                  <a:schemeClr val="dk1"/>
                </a:solidFill>
                <a:latin typeface="Consolas"/>
                <a:ea typeface="Consolas"/>
                <a:cs typeface="Consolas"/>
                <a:sym typeface="Consolas"/>
              </a:rPr>
              <a:t> &lt;</a:t>
            </a:r>
            <a:r>
              <a:rPr lang="en-US" sz="1000" b="0" i="0" u="none" strike="noStrike" cap="none">
                <a:solidFill>
                  <a:srgbClr val="00B050"/>
                </a:solidFill>
                <a:latin typeface="Consolas"/>
                <a:ea typeface="Consolas"/>
                <a:cs typeface="Consolas"/>
                <a:sym typeface="Consolas"/>
              </a:rPr>
              <a:t>v1model.p4</a:t>
            </a:r>
            <a:r>
              <a:rPr lang="en-US" sz="1000" b="0" i="0" u="none" strike="noStrike" cap="none">
                <a:solidFill>
                  <a:schemeClr val="dk1"/>
                </a:solidFill>
                <a:latin typeface="Consolas"/>
                <a:ea typeface="Consolas"/>
                <a:cs typeface="Consolas"/>
                <a:sym typeface="Consolas"/>
              </a:rPr>
              <a:t>&gt;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HEADERS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struct </a:t>
            </a:r>
            <a:r>
              <a:rPr lang="en-US" sz="1000" b="0" i="0" u="none" strike="noStrike" cap="none">
                <a:solidFill>
                  <a:schemeClr val="dk1"/>
                </a:solidFill>
                <a:latin typeface="Consolas"/>
                <a:ea typeface="Consolas"/>
                <a:cs typeface="Consolas"/>
                <a:sym typeface="Consolas"/>
              </a:rPr>
              <a:t>metadata {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struct </a:t>
            </a:r>
            <a:r>
              <a:rPr lang="en-US" sz="1000" b="0" i="0" u="none" strike="noStrike" cap="none">
                <a:solidFill>
                  <a:schemeClr val="dk1"/>
                </a:solidFill>
                <a:latin typeface="Consolas"/>
                <a:ea typeface="Consolas"/>
                <a:cs typeface="Consolas"/>
                <a:sym typeface="Consolas"/>
              </a:rPr>
              <a:t>headers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ethernet_t   ethernet;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ipv4_t       ipv4;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PARSER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parser</a:t>
            </a:r>
            <a:r>
              <a:rPr lang="en-US" sz="1000" b="0" i="0" u="none" strike="noStrike" cap="none">
                <a:solidFill>
                  <a:schemeClr val="dk1"/>
                </a:solidFill>
                <a:latin typeface="Consolas"/>
                <a:ea typeface="Consolas"/>
                <a:cs typeface="Consolas"/>
                <a:sym typeface="Consolas"/>
              </a:rPr>
              <a:t> MyParser(packet_in packet,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out</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metadata meta,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standard_metadata_t smeta)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CHECKSUM VERIFICATION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control</a:t>
            </a:r>
            <a:r>
              <a:rPr lang="en-US" sz="1000" b="0" i="0" u="none" strike="noStrike" cap="none">
                <a:solidFill>
                  <a:schemeClr val="dk1"/>
                </a:solidFill>
                <a:latin typeface="Consolas"/>
                <a:ea typeface="Consolas"/>
                <a:cs typeface="Consolas"/>
                <a:sym typeface="Consolas"/>
              </a:rPr>
              <a:t> MyVerifyChecksum(</a:t>
            </a:r>
            <a:r>
              <a:rPr lang="en-US" sz="1000" b="0" i="0" u="none" strike="noStrike" cap="none">
                <a:solidFill>
                  <a:srgbClr val="0000FF"/>
                </a:solidFill>
                <a:latin typeface="Consolas"/>
                <a:ea typeface="Consolas"/>
                <a:cs typeface="Consolas"/>
                <a:sym typeface="Consolas"/>
              </a:rPr>
              <a:t>in</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metadata meta)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INGRESS PROCESSING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control</a:t>
            </a:r>
            <a:r>
              <a:rPr lang="en-US" sz="1000" b="0" i="0" u="none" strike="noStrike" cap="none">
                <a:solidFill>
                  <a:schemeClr val="dk1"/>
                </a:solidFill>
                <a:latin typeface="Consolas"/>
                <a:ea typeface="Consolas"/>
                <a:cs typeface="Consolas"/>
                <a:sym typeface="Consolas"/>
              </a:rPr>
              <a:t> MyIngress(</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 </a:t>
            </a:r>
            <a:r>
              <a:rPr lang="en-US" sz="1000" b="0" i="0" u="none" strike="noStrike" cap="none">
                <a:solidFill>
                  <a:schemeClr val="dk1"/>
                </a:solidFill>
                <a:latin typeface="Consolas"/>
                <a:ea typeface="Consolas"/>
                <a:cs typeface="Consolas"/>
                <a:sym typeface="Consolas"/>
              </a:rPr>
              <a:t>metadata meta,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 </a:t>
            </a:r>
            <a:r>
              <a:rPr lang="en-US" sz="1000" b="0" i="0" u="none" strike="noStrike" cap="none">
                <a:solidFill>
                  <a:schemeClr val="dk1"/>
                </a:solidFill>
                <a:latin typeface="Consolas"/>
                <a:ea typeface="Consolas"/>
                <a:cs typeface="Consolas"/>
                <a:sym typeface="Consolas"/>
              </a:rPr>
              <a:t>standard_metadata_t std_meta)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p:txBody>
      </p:sp>
      <p:sp>
        <p:nvSpPr>
          <p:cNvPr id="2400" name="Google Shape;2400;p153"/>
          <p:cNvSpPr txBox="1"/>
          <p:nvPr/>
        </p:nvSpPr>
        <p:spPr>
          <a:xfrm>
            <a:off x="4513289" y="742950"/>
            <a:ext cx="441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EGRESS PROCESSING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control</a:t>
            </a:r>
            <a:r>
              <a:rPr lang="en-US" sz="1000" b="0" i="0" u="none" strike="noStrike" cap="none">
                <a:solidFill>
                  <a:schemeClr val="dk1"/>
                </a:solidFill>
                <a:latin typeface="Consolas"/>
                <a:ea typeface="Consolas"/>
                <a:cs typeface="Consolas"/>
                <a:sym typeface="Consolas"/>
              </a:rPr>
              <a:t> MyEgress(</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metadata meta,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 </a:t>
            </a:r>
            <a:r>
              <a:rPr lang="en-US" sz="1000" b="0" i="0" u="none" strike="noStrike" cap="none">
                <a:solidFill>
                  <a:schemeClr val="dk1"/>
                </a:solidFill>
                <a:latin typeface="Consolas"/>
                <a:ea typeface="Consolas"/>
                <a:cs typeface="Consolas"/>
                <a:sym typeface="Consolas"/>
              </a:rPr>
              <a:t>standard_metadata_t std_meta)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CHECKSUM UPDATE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control</a:t>
            </a:r>
            <a:r>
              <a:rPr lang="en-US" sz="1000" b="0" i="0" u="none" strike="noStrike" cap="none">
                <a:solidFill>
                  <a:schemeClr val="dk1"/>
                </a:solidFill>
                <a:latin typeface="Consolas"/>
                <a:ea typeface="Consolas"/>
                <a:cs typeface="Consolas"/>
                <a:sym typeface="Consolas"/>
              </a:rPr>
              <a:t> MyComputeChecksum(</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 </a:t>
            </a:r>
            <a:r>
              <a:rPr lang="en-US" sz="1000" b="0" i="0" u="none" strike="noStrike" cap="none">
                <a:solidFill>
                  <a:schemeClr val="dk1"/>
                </a:solidFill>
                <a:latin typeface="Consolas"/>
                <a:ea typeface="Consolas"/>
                <a:cs typeface="Consolas"/>
                <a:sym typeface="Consolas"/>
              </a:rPr>
              <a:t>metadata meta)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DEPARSER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control </a:t>
            </a:r>
            <a:r>
              <a:rPr lang="en-US" sz="1000" b="0" i="0" u="none" strike="noStrike" cap="none">
                <a:solidFill>
                  <a:schemeClr val="dk1"/>
                </a:solidFill>
                <a:latin typeface="Consolas"/>
                <a:ea typeface="Consolas"/>
                <a:cs typeface="Consolas"/>
                <a:sym typeface="Consolas"/>
              </a:rPr>
              <a:t>MyDeparser(</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metadata meta)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SWITCH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V1Switch(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MyParser(),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MyVerifyChecksum(),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MyIngress(),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MyEgress(),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MyComputeChecksum(),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MyDeparser()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p:txBody>
      </p:sp>
      <p:sp>
        <p:nvSpPr>
          <p:cNvPr id="2401" name="Google Shape;2401;p153"/>
          <p:cNvSpPr/>
          <p:nvPr/>
        </p:nvSpPr>
        <p:spPr>
          <a:xfrm>
            <a:off x="152400" y="785350"/>
            <a:ext cx="1362900" cy="159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153"/>
          <p:cNvSpPr/>
          <p:nvPr/>
        </p:nvSpPr>
        <p:spPr>
          <a:xfrm>
            <a:off x="152400" y="937750"/>
            <a:ext cx="1528800" cy="159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153"/>
          <p:cNvSpPr/>
          <p:nvPr/>
        </p:nvSpPr>
        <p:spPr>
          <a:xfrm>
            <a:off x="152400" y="1090150"/>
            <a:ext cx="1772400" cy="923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153"/>
          <p:cNvSpPr/>
          <p:nvPr/>
        </p:nvSpPr>
        <p:spPr>
          <a:xfrm>
            <a:off x="152400" y="2013250"/>
            <a:ext cx="3622158" cy="1061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153"/>
          <p:cNvSpPr/>
          <p:nvPr/>
        </p:nvSpPr>
        <p:spPr>
          <a:xfrm>
            <a:off x="152400" y="3074950"/>
            <a:ext cx="3331800" cy="763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153"/>
          <p:cNvSpPr/>
          <p:nvPr/>
        </p:nvSpPr>
        <p:spPr>
          <a:xfrm>
            <a:off x="152400" y="3838150"/>
            <a:ext cx="3907200" cy="923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153"/>
          <p:cNvSpPr/>
          <p:nvPr/>
        </p:nvSpPr>
        <p:spPr>
          <a:xfrm>
            <a:off x="4513300" y="785350"/>
            <a:ext cx="3836700" cy="923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153"/>
          <p:cNvSpPr/>
          <p:nvPr/>
        </p:nvSpPr>
        <p:spPr>
          <a:xfrm>
            <a:off x="4513300" y="1708450"/>
            <a:ext cx="3416400" cy="763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153"/>
          <p:cNvSpPr/>
          <p:nvPr/>
        </p:nvSpPr>
        <p:spPr>
          <a:xfrm>
            <a:off x="4513300" y="2471650"/>
            <a:ext cx="2951700" cy="763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153"/>
          <p:cNvSpPr/>
          <p:nvPr/>
        </p:nvSpPr>
        <p:spPr>
          <a:xfrm>
            <a:off x="4513300" y="3234850"/>
            <a:ext cx="1624500" cy="1410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1"/>
                                        </p:tgtEl>
                                        <p:attrNameLst>
                                          <p:attrName>style.visibility</p:attrName>
                                        </p:attrNameLst>
                                      </p:cBhvr>
                                      <p:to>
                                        <p:strVal val="visible"/>
                                      </p:to>
                                    </p:set>
                                    <p:animEffect transition="in" filter="fade">
                                      <p:cBhvr>
                                        <p:cTn id="7" dur="1000"/>
                                        <p:tgtEl>
                                          <p:spTgt spid="240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
                                          </p:stCondLst>
                                        </p:cTn>
                                        <p:tgtEl>
                                          <p:spTgt spid="2401"/>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402"/>
                                        </p:tgtEl>
                                        <p:attrNameLst>
                                          <p:attrName>style.visibility</p:attrName>
                                        </p:attrNameLst>
                                      </p:cBhvr>
                                      <p:to>
                                        <p:strVal val="visible"/>
                                      </p:to>
                                    </p:set>
                                    <p:animEffect transition="in" filter="fade">
                                      <p:cBhvr>
                                        <p:cTn id="14" dur="1000"/>
                                        <p:tgtEl>
                                          <p:spTgt spid="240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40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403"/>
                                        </p:tgtEl>
                                        <p:attrNameLst>
                                          <p:attrName>style.visibility</p:attrName>
                                        </p:attrNameLst>
                                      </p:cBhvr>
                                      <p:to>
                                        <p:strVal val="visible"/>
                                      </p:to>
                                    </p:set>
                                    <p:animEffect transition="in" filter="fade">
                                      <p:cBhvr>
                                        <p:cTn id="21" dur="1000"/>
                                        <p:tgtEl>
                                          <p:spTgt spid="240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240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404"/>
                                        </p:tgtEl>
                                        <p:attrNameLst>
                                          <p:attrName>style.visibility</p:attrName>
                                        </p:attrNameLst>
                                      </p:cBhvr>
                                      <p:to>
                                        <p:strVal val="visible"/>
                                      </p:to>
                                    </p:set>
                                    <p:animEffect transition="in" filter="fade">
                                      <p:cBhvr>
                                        <p:cTn id="28" dur="1000"/>
                                        <p:tgtEl>
                                          <p:spTgt spid="240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40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405"/>
                                        </p:tgtEl>
                                        <p:attrNameLst>
                                          <p:attrName>style.visibility</p:attrName>
                                        </p:attrNameLst>
                                      </p:cBhvr>
                                      <p:to>
                                        <p:strVal val="visible"/>
                                      </p:to>
                                    </p:set>
                                    <p:animEffect transition="in" filter="fade">
                                      <p:cBhvr>
                                        <p:cTn id="35" dur="1000"/>
                                        <p:tgtEl>
                                          <p:spTgt spid="240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1"/>
                                          </p:stCondLst>
                                        </p:cTn>
                                        <p:tgtEl>
                                          <p:spTgt spid="240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406"/>
                                        </p:tgtEl>
                                        <p:attrNameLst>
                                          <p:attrName>style.visibility</p:attrName>
                                        </p:attrNameLst>
                                      </p:cBhvr>
                                      <p:to>
                                        <p:strVal val="visible"/>
                                      </p:to>
                                    </p:set>
                                    <p:animEffect transition="in" filter="fade">
                                      <p:cBhvr>
                                        <p:cTn id="42" dur="1000"/>
                                        <p:tgtEl>
                                          <p:spTgt spid="240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1"/>
                                          </p:stCondLst>
                                        </p:cTn>
                                        <p:tgtEl>
                                          <p:spTgt spid="2406"/>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07"/>
                                        </p:tgtEl>
                                        <p:attrNameLst>
                                          <p:attrName>style.visibility</p:attrName>
                                        </p:attrNameLst>
                                      </p:cBhvr>
                                      <p:to>
                                        <p:strVal val="visible"/>
                                      </p:to>
                                    </p:set>
                                    <p:animEffect transition="in" filter="fade">
                                      <p:cBhvr>
                                        <p:cTn id="49" dur="1000"/>
                                        <p:tgtEl>
                                          <p:spTgt spid="240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1"/>
                                          </p:stCondLst>
                                        </p:cTn>
                                        <p:tgtEl>
                                          <p:spTgt spid="2407"/>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2408"/>
                                        </p:tgtEl>
                                        <p:attrNameLst>
                                          <p:attrName>style.visibility</p:attrName>
                                        </p:attrNameLst>
                                      </p:cBhvr>
                                      <p:to>
                                        <p:strVal val="visible"/>
                                      </p:to>
                                    </p:set>
                                    <p:animEffect transition="in" filter="fade">
                                      <p:cBhvr>
                                        <p:cTn id="56" dur="1000"/>
                                        <p:tgtEl>
                                          <p:spTgt spid="240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1"/>
                                          </p:stCondLst>
                                        </p:cTn>
                                        <p:tgtEl>
                                          <p:spTgt spid="240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2409"/>
                                        </p:tgtEl>
                                        <p:attrNameLst>
                                          <p:attrName>style.visibility</p:attrName>
                                        </p:attrNameLst>
                                      </p:cBhvr>
                                      <p:to>
                                        <p:strVal val="visible"/>
                                      </p:to>
                                    </p:set>
                                    <p:animEffect transition="in" filter="fade">
                                      <p:cBhvr>
                                        <p:cTn id="63" dur="1000"/>
                                        <p:tgtEl>
                                          <p:spTgt spid="240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1"/>
                                          </p:stCondLst>
                                        </p:cTn>
                                        <p:tgtEl>
                                          <p:spTgt spid="240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410"/>
                                        </p:tgtEl>
                                        <p:attrNameLst>
                                          <p:attrName>style.visibility</p:attrName>
                                        </p:attrNameLst>
                                      </p:cBhvr>
                                      <p:to>
                                        <p:strVal val="visible"/>
                                      </p:to>
                                    </p:set>
                                    <p:animEffect transition="in" filter="fade">
                                      <p:cBhvr>
                                        <p:cTn id="70" dur="1000"/>
                                        <p:tgtEl>
                                          <p:spTgt spid="2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5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27</a:t>
            </a:fld>
            <a:endParaRPr sz="825" b="0" i="0" u="none" strike="noStrike" cap="none">
              <a:solidFill>
                <a:srgbClr val="888888"/>
              </a:solidFill>
              <a:latin typeface="Arial"/>
              <a:ea typeface="Arial"/>
              <a:cs typeface="Arial"/>
              <a:sym typeface="Arial"/>
            </a:endParaRPr>
          </a:p>
        </p:txBody>
      </p:sp>
      <p:sp>
        <p:nvSpPr>
          <p:cNvPr id="2417" name="Google Shape;2417;p154"/>
          <p:cNvSpPr txBox="1">
            <a:spLocks noGrp="1"/>
          </p:cNvSpPr>
          <p:nvPr>
            <p:ph type="title"/>
          </p:nvPr>
        </p:nvSpPr>
        <p:spPr>
          <a:xfrm>
            <a:off x="152400" y="5885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Hello World (V1Model)</a:t>
            </a:r>
            <a:endParaRPr sz="2700" b="1" i="0" u="none" strike="noStrike" cap="none">
              <a:solidFill>
                <a:schemeClr val="dk1"/>
              </a:solidFill>
              <a:latin typeface="Arial"/>
              <a:ea typeface="Arial"/>
              <a:cs typeface="Arial"/>
              <a:sym typeface="Arial"/>
            </a:endParaRPr>
          </a:p>
        </p:txBody>
      </p:sp>
      <p:sp>
        <p:nvSpPr>
          <p:cNvPr id="2418" name="Google Shape;2418;p154"/>
          <p:cNvSpPr txBox="1"/>
          <p:nvPr/>
        </p:nvSpPr>
        <p:spPr>
          <a:xfrm>
            <a:off x="152400" y="742950"/>
            <a:ext cx="41649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#include</a:t>
            </a:r>
            <a:r>
              <a:rPr lang="en-US" sz="1000" b="0" i="0" u="none" strike="noStrike" cap="none">
                <a:solidFill>
                  <a:srgbClr val="000000"/>
                </a:solidFill>
                <a:latin typeface="Consolas"/>
                <a:ea typeface="Consolas"/>
                <a:cs typeface="Consolas"/>
                <a:sym typeface="Consolas"/>
              </a:rPr>
              <a:t> &lt;</a:t>
            </a:r>
            <a:r>
              <a:rPr lang="en-US" sz="1000" b="0" i="0" u="none" strike="noStrike" cap="none">
                <a:solidFill>
                  <a:srgbClr val="008000"/>
                </a:solidFill>
                <a:latin typeface="Consolas"/>
                <a:ea typeface="Consolas"/>
                <a:cs typeface="Consolas"/>
                <a:sym typeface="Consolas"/>
              </a:rPr>
              <a:t>core.p4</a:t>
            </a:r>
            <a:r>
              <a:rPr lang="en-US" sz="1000" b="0" i="0" u="none" strike="noStrike" cap="none">
                <a:solidFill>
                  <a:srgbClr val="000000"/>
                </a:solidFill>
                <a:latin typeface="Consolas"/>
                <a:ea typeface="Consolas"/>
                <a:cs typeface="Consolas"/>
                <a:sym typeface="Consolas"/>
              </a:rPr>
              <a: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#include</a:t>
            </a:r>
            <a:r>
              <a:rPr lang="en-US" sz="1000" b="0" i="0" u="none" strike="noStrike" cap="none">
                <a:solidFill>
                  <a:srgbClr val="000000"/>
                </a:solidFill>
                <a:latin typeface="Consolas"/>
                <a:ea typeface="Consolas"/>
                <a:cs typeface="Consolas"/>
                <a:sym typeface="Consolas"/>
              </a:rPr>
              <a:t> &lt;</a:t>
            </a:r>
            <a:r>
              <a:rPr lang="en-US" sz="1000" b="0" i="0" u="none" strike="noStrike" cap="none">
                <a:solidFill>
                  <a:srgbClr val="008000"/>
                </a:solidFill>
                <a:latin typeface="Consolas"/>
                <a:ea typeface="Consolas"/>
                <a:cs typeface="Consolas"/>
                <a:sym typeface="Consolas"/>
              </a:rPr>
              <a:t>v1model.p4</a:t>
            </a:r>
            <a:r>
              <a:rPr lang="en-US" sz="1000" b="0" i="0" u="none" strike="noStrike" cap="none">
                <a:solidFill>
                  <a:srgbClr val="000000"/>
                </a:solidFill>
                <a:latin typeface="Consolas"/>
                <a:ea typeface="Consolas"/>
                <a:cs typeface="Consolas"/>
                <a:sym typeface="Consolas"/>
              </a:rPr>
              <a: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struct</a:t>
            </a:r>
            <a:r>
              <a:rPr lang="en-US" sz="1000" b="0" i="0" u="none" strike="noStrike" cap="none">
                <a:solidFill>
                  <a:srgbClr val="000000"/>
                </a:solidFill>
                <a:latin typeface="Consolas"/>
                <a:ea typeface="Consolas"/>
                <a:cs typeface="Consolas"/>
                <a:sym typeface="Consolas"/>
              </a:rPr>
              <a:t> 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struct</a:t>
            </a:r>
            <a:r>
              <a:rPr lang="en-US" sz="1000" b="0" i="0" u="none" strike="noStrike" cap="none">
                <a:solidFill>
                  <a:srgbClr val="000000"/>
                </a:solidFill>
                <a:latin typeface="Consolas"/>
                <a:ea typeface="Consolas"/>
                <a:cs typeface="Consolas"/>
                <a:sym typeface="Consolas"/>
              </a:rPr>
              <a:t> headers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parser</a:t>
            </a:r>
            <a:r>
              <a:rPr lang="en-US" sz="1000" b="0" i="0" u="none" strike="noStrike" cap="none">
                <a:solidFill>
                  <a:srgbClr val="000000"/>
                </a:solidFill>
                <a:latin typeface="Consolas"/>
                <a:ea typeface="Consolas"/>
                <a:cs typeface="Consolas"/>
                <a:sym typeface="Consolas"/>
              </a:rPr>
              <a:t> MyParser(packet_in packet,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out</a:t>
            </a:r>
            <a:r>
              <a:rPr lang="en-US" sz="1000" b="0" i="0" u="none" strike="noStrike" cap="none">
                <a:solidFill>
                  <a:srgbClr val="000000"/>
                </a:solidFill>
                <a:latin typeface="Consolas"/>
                <a:ea typeface="Consolas"/>
                <a:cs typeface="Consolas"/>
                <a:sym typeface="Consolas"/>
              </a:rPr>
              <a:t> headers hdr,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standard_metadata_t standard_metadata)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state</a:t>
            </a:r>
            <a:r>
              <a:rPr lang="en-US" sz="1000" b="0" i="0" u="none" strike="noStrike" cap="none">
                <a:solidFill>
                  <a:srgbClr val="000000"/>
                </a:solidFill>
                <a:latin typeface="Consolas"/>
                <a:ea typeface="Consolas"/>
                <a:cs typeface="Consolas"/>
                <a:sym typeface="Consolas"/>
              </a:rPr>
              <a:t> start { </a:t>
            </a:r>
            <a:r>
              <a:rPr lang="en-US" sz="1000" b="0" i="0" u="none" strike="noStrike" cap="none">
                <a:solidFill>
                  <a:srgbClr val="0000FF"/>
                </a:solidFill>
                <a:latin typeface="Consolas"/>
                <a:ea typeface="Consolas"/>
                <a:cs typeface="Consolas"/>
                <a:sym typeface="Consolas"/>
              </a:rPr>
              <a:t>transition</a:t>
            </a:r>
            <a:r>
              <a:rPr lang="en-US" sz="1000" b="0" i="0" u="none" strike="noStrike" cap="none">
                <a:solidFill>
                  <a:srgbClr val="000000"/>
                </a:solidFill>
                <a:latin typeface="Consolas"/>
                <a:ea typeface="Consolas"/>
                <a:cs typeface="Consolas"/>
                <a:sym typeface="Consolas"/>
              </a:rPr>
              <a:t> accept;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MyVerifyChecksum(</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 {   apply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MyIngress(</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standard_metadata_t standard_metadata)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if</a:t>
            </a:r>
            <a:r>
              <a:rPr lang="en-US" sz="1000" b="0" i="0" u="none" strike="noStrike" cap="none">
                <a:solidFill>
                  <a:srgbClr val="000000"/>
                </a:solidFill>
                <a:latin typeface="Consolas"/>
                <a:ea typeface="Consolas"/>
                <a:cs typeface="Consolas"/>
                <a:sym typeface="Consolas"/>
              </a:rPr>
              <a:t> (standard_metadata.ingress_port == 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standard_metadata.egress_spec =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 </a:t>
            </a:r>
            <a:r>
              <a:rPr lang="en-US" sz="1000" b="0" i="0" u="none" strike="noStrike" cap="none">
                <a:solidFill>
                  <a:srgbClr val="0000FF"/>
                </a:solidFill>
                <a:latin typeface="Consolas"/>
                <a:ea typeface="Consolas"/>
                <a:cs typeface="Consolas"/>
                <a:sym typeface="Consolas"/>
              </a:rPr>
              <a:t>else</a:t>
            </a: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if</a:t>
            </a:r>
            <a:r>
              <a:rPr lang="en-US" sz="1000" b="0" i="0" u="none" strike="noStrike" cap="none">
                <a:solidFill>
                  <a:srgbClr val="000000"/>
                </a:solidFill>
                <a:latin typeface="Consolas"/>
                <a:ea typeface="Consolas"/>
                <a:cs typeface="Consolas"/>
                <a:sym typeface="Consolas"/>
              </a:rPr>
              <a:t> (standard_metadata.ingress_port == 2)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standard_metadata.egress_spec =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p:txBody>
      </p:sp>
      <p:sp>
        <p:nvSpPr>
          <p:cNvPr id="2419" name="Google Shape;2419;p154"/>
          <p:cNvSpPr txBox="1"/>
          <p:nvPr/>
        </p:nvSpPr>
        <p:spPr>
          <a:xfrm>
            <a:off x="4437089" y="742950"/>
            <a:ext cx="44172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MyEgress(</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standard_metadata_t standard_metadata)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MyComputeChecksum(</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MyDeparser(packet_out packet, </a:t>
            </a:r>
            <a:r>
              <a:rPr lang="en-US" sz="1000" b="0" i="0" u="none" strike="noStrike" cap="none">
                <a:solidFill>
                  <a:srgbClr val="0000FF"/>
                </a:solidFill>
                <a:latin typeface="Consolas"/>
                <a:ea typeface="Consolas"/>
                <a:cs typeface="Consolas"/>
                <a:sym typeface="Consolas"/>
              </a:rPr>
              <a:t>in</a:t>
            </a:r>
            <a:r>
              <a:rPr lang="en-US" sz="1000" b="0" i="0" u="none" strike="noStrike" cap="none">
                <a:solidFill>
                  <a:srgbClr val="000000"/>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V1Switch(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MyParser(),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MyVerifyChecksum(),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MyIngress(),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MyEgress(),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MyComputeChecksum(),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MyDeparser()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main;</a:t>
            </a:r>
            <a:endParaRPr sz="1400" b="0" i="0" u="none" strike="noStrike" cap="none">
              <a:solidFill>
                <a:srgbClr val="000000"/>
              </a:solidFill>
              <a:latin typeface="Arial"/>
              <a:ea typeface="Arial"/>
              <a:cs typeface="Arial"/>
              <a:sym typeface="Arial"/>
            </a:endParaRPr>
          </a:p>
        </p:txBody>
      </p:sp>
      <p:sp>
        <p:nvSpPr>
          <p:cNvPr id="2420" name="Google Shape;2420;p154"/>
          <p:cNvSpPr/>
          <p:nvPr/>
        </p:nvSpPr>
        <p:spPr>
          <a:xfrm>
            <a:off x="711175" y="3812325"/>
            <a:ext cx="3472500" cy="81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sz="825" b="0" i="0" u="none" strike="noStrike" cap="none">
              <a:solidFill>
                <a:srgbClr val="888888"/>
              </a:solidFill>
              <a:latin typeface="Arial"/>
              <a:ea typeface="Arial"/>
              <a:cs typeface="Arial"/>
              <a:sym typeface="Arial"/>
            </a:endParaRPr>
          </a:p>
        </p:txBody>
      </p:sp>
      <p:sp>
        <p:nvSpPr>
          <p:cNvPr id="2427" name="Google Shape;2427;p155"/>
          <p:cNvSpPr txBox="1">
            <a:spLocks noGrp="1"/>
          </p:cNvSpPr>
          <p:nvPr>
            <p:ph type="title"/>
          </p:nvPr>
        </p:nvSpPr>
        <p:spPr>
          <a:xfrm>
            <a:off x="152400" y="5885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Hello World (V1Model)</a:t>
            </a:r>
            <a:endParaRPr sz="2700" b="1" i="0" u="none" strike="noStrike" cap="none">
              <a:solidFill>
                <a:schemeClr val="dk1"/>
              </a:solidFill>
              <a:latin typeface="Arial"/>
              <a:ea typeface="Arial"/>
              <a:cs typeface="Arial"/>
              <a:sym typeface="Arial"/>
            </a:endParaRPr>
          </a:p>
        </p:txBody>
      </p:sp>
      <p:sp>
        <p:nvSpPr>
          <p:cNvPr id="2428" name="Google Shape;2428;p155"/>
          <p:cNvSpPr txBox="1"/>
          <p:nvPr/>
        </p:nvSpPr>
        <p:spPr>
          <a:xfrm>
            <a:off x="152400" y="742950"/>
            <a:ext cx="41649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#include</a:t>
            </a:r>
            <a:r>
              <a:rPr lang="en-US" sz="1000" b="0" i="0" u="none" strike="noStrike" cap="none">
                <a:solidFill>
                  <a:srgbClr val="000000"/>
                </a:solidFill>
                <a:latin typeface="Consolas"/>
                <a:ea typeface="Consolas"/>
                <a:cs typeface="Consolas"/>
                <a:sym typeface="Consolas"/>
              </a:rPr>
              <a:t> &lt;</a:t>
            </a:r>
            <a:r>
              <a:rPr lang="en-US" sz="1000" b="0" i="0" u="none" strike="noStrike" cap="none">
                <a:solidFill>
                  <a:srgbClr val="008000"/>
                </a:solidFill>
                <a:latin typeface="Consolas"/>
                <a:ea typeface="Consolas"/>
                <a:cs typeface="Consolas"/>
                <a:sym typeface="Consolas"/>
              </a:rPr>
              <a:t>core.p4</a:t>
            </a:r>
            <a:r>
              <a:rPr lang="en-US" sz="1000" b="0" i="0" u="none" strike="noStrike" cap="none">
                <a:solidFill>
                  <a:srgbClr val="000000"/>
                </a:solidFill>
                <a:latin typeface="Consolas"/>
                <a:ea typeface="Consolas"/>
                <a:cs typeface="Consolas"/>
                <a:sym typeface="Consolas"/>
              </a:rPr>
              <a: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#include</a:t>
            </a:r>
            <a:r>
              <a:rPr lang="en-US" sz="1000" b="0" i="0" u="none" strike="noStrike" cap="none">
                <a:solidFill>
                  <a:srgbClr val="000000"/>
                </a:solidFill>
                <a:latin typeface="Consolas"/>
                <a:ea typeface="Consolas"/>
                <a:cs typeface="Consolas"/>
                <a:sym typeface="Consolas"/>
              </a:rPr>
              <a:t> &lt;</a:t>
            </a:r>
            <a:r>
              <a:rPr lang="en-US" sz="1000" b="0" i="0" u="none" strike="noStrike" cap="none">
                <a:solidFill>
                  <a:srgbClr val="008000"/>
                </a:solidFill>
                <a:latin typeface="Consolas"/>
                <a:ea typeface="Consolas"/>
                <a:cs typeface="Consolas"/>
                <a:sym typeface="Consolas"/>
              </a:rPr>
              <a:t>v1model.p4</a:t>
            </a:r>
            <a:r>
              <a:rPr lang="en-US" sz="1000" b="0" i="0" u="none" strike="noStrike" cap="none">
                <a:solidFill>
                  <a:srgbClr val="000000"/>
                </a:solidFill>
                <a:latin typeface="Consolas"/>
                <a:ea typeface="Consolas"/>
                <a:cs typeface="Consolas"/>
                <a:sym typeface="Consolas"/>
              </a:rPr>
              <a: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struct</a:t>
            </a:r>
            <a:r>
              <a:rPr lang="en-US" sz="1000" b="0" i="0" u="none" strike="noStrike" cap="none">
                <a:solidFill>
                  <a:srgbClr val="000000"/>
                </a:solidFill>
                <a:latin typeface="Consolas"/>
                <a:ea typeface="Consolas"/>
                <a:cs typeface="Consolas"/>
                <a:sym typeface="Consolas"/>
              </a:rPr>
              <a:t> 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struct</a:t>
            </a:r>
            <a:r>
              <a:rPr lang="en-US" sz="1000" b="0" i="0" u="none" strike="noStrike" cap="none">
                <a:solidFill>
                  <a:srgbClr val="000000"/>
                </a:solidFill>
                <a:latin typeface="Consolas"/>
                <a:ea typeface="Consolas"/>
                <a:cs typeface="Consolas"/>
                <a:sym typeface="Consolas"/>
              </a:rPr>
              <a:t> headers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parser</a:t>
            </a:r>
            <a:r>
              <a:rPr lang="en-US" sz="1000" b="0" i="0" u="none" strike="noStrike" cap="none">
                <a:solidFill>
                  <a:srgbClr val="000000"/>
                </a:solidFill>
                <a:latin typeface="Consolas"/>
                <a:ea typeface="Consolas"/>
                <a:cs typeface="Consolas"/>
                <a:sym typeface="Consolas"/>
              </a:rPr>
              <a:t> MyParser(packet_in packet, </a:t>
            </a:r>
            <a:r>
              <a:rPr lang="en-US" sz="1000" b="0" i="0" u="none" strike="noStrike" cap="none">
                <a:solidFill>
                  <a:srgbClr val="0000FF"/>
                </a:solidFill>
                <a:latin typeface="Consolas"/>
                <a:ea typeface="Consolas"/>
                <a:cs typeface="Consolas"/>
                <a:sym typeface="Consolas"/>
              </a:rPr>
              <a:t>out</a:t>
            </a:r>
            <a:r>
              <a:rPr lang="en-US" sz="1000" b="0" i="0" u="none" strike="noStrike" cap="none">
                <a:solidFill>
                  <a:srgbClr val="000000"/>
                </a:solidFill>
                <a:latin typeface="Consolas"/>
                <a:ea typeface="Consolas"/>
                <a:cs typeface="Consolas"/>
                <a:sym typeface="Consolas"/>
              </a:rPr>
              <a:t> headers hdr,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standard_metadata_t standard_metadata)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state</a:t>
            </a:r>
            <a:r>
              <a:rPr lang="en-US" sz="1000" b="0" i="0" u="none" strike="noStrike" cap="none">
                <a:solidFill>
                  <a:srgbClr val="000000"/>
                </a:solidFill>
                <a:latin typeface="Consolas"/>
                <a:ea typeface="Consolas"/>
                <a:cs typeface="Consolas"/>
                <a:sym typeface="Consolas"/>
              </a:rPr>
              <a:t> start { transition accept;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MyIngress(</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standard_metadata_t standard_metadata)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action</a:t>
            </a:r>
            <a:r>
              <a:rPr lang="en-US" sz="1000" b="0" i="0" u="none" strike="noStrike" cap="none">
                <a:solidFill>
                  <a:srgbClr val="000000"/>
                </a:solidFill>
                <a:latin typeface="Consolas"/>
                <a:ea typeface="Consolas"/>
                <a:cs typeface="Consolas"/>
                <a:sym typeface="Consolas"/>
              </a:rPr>
              <a:t> set_egress_spec(bit&lt;9&gt; port)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standard_metadata.egress_spec = 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table</a:t>
            </a:r>
            <a:r>
              <a:rPr lang="en-US" sz="1000" b="0" i="0" u="none" strike="noStrike" cap="none">
                <a:solidFill>
                  <a:srgbClr val="000000"/>
                </a:solidFill>
                <a:latin typeface="Consolas"/>
                <a:ea typeface="Consolas"/>
                <a:cs typeface="Consolas"/>
                <a:sym typeface="Consolas"/>
              </a:rPr>
              <a:t> forward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key</a:t>
            </a:r>
            <a:r>
              <a:rPr lang="en-US" sz="1000" b="0" i="0" u="none" strike="noStrike" cap="none">
                <a:solidFill>
                  <a:srgbClr val="000000"/>
                </a:solidFill>
                <a:latin typeface="Consolas"/>
                <a:ea typeface="Consolas"/>
                <a:cs typeface="Consolas"/>
                <a:sym typeface="Consolas"/>
              </a:rPr>
              <a:t> = { standard_metadata.ingress_port: exact;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actions</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set_egress_spec;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NoAction;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size</a:t>
            </a:r>
            <a:r>
              <a:rPr lang="en-US" sz="1000" b="0" i="0" u="none" strike="noStrike" cap="none">
                <a:solidFill>
                  <a:srgbClr val="000000"/>
                </a:solidFill>
                <a:latin typeface="Consolas"/>
                <a:ea typeface="Consolas"/>
                <a:cs typeface="Consolas"/>
                <a:sym typeface="Consolas"/>
              </a:rPr>
              <a:t> = 1024;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default_action</a:t>
            </a:r>
            <a:r>
              <a:rPr lang="en-US" sz="1000" b="0" i="0" u="none" strike="noStrike" cap="none">
                <a:solidFill>
                  <a:srgbClr val="000000"/>
                </a:solidFill>
                <a:latin typeface="Consolas"/>
                <a:ea typeface="Consolas"/>
                <a:cs typeface="Consolas"/>
                <a:sym typeface="Consolas"/>
              </a:rPr>
              <a:t> = NoAction();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forward.apply();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p:txBody>
      </p:sp>
      <p:sp>
        <p:nvSpPr>
          <p:cNvPr id="2429" name="Google Shape;2429;p155"/>
          <p:cNvSpPr txBox="1"/>
          <p:nvPr/>
        </p:nvSpPr>
        <p:spPr>
          <a:xfrm>
            <a:off x="4437089" y="742950"/>
            <a:ext cx="44172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MyEgress(</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standard_metadata_t standard_metadata)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chemeClr val="hlink"/>
              </a:buClr>
              <a:buSzPts val="1000"/>
              <a:buFont typeface="Consolas"/>
              <a:buNone/>
            </a:pPr>
            <a:r>
              <a:rPr lang="en-US" sz="1000" b="0" i="0" u="none" strike="noStrike" cap="none">
                <a:solidFill>
                  <a:schemeClr val="hlink"/>
                </a:solidFill>
                <a:latin typeface="Consolas"/>
                <a:ea typeface="Consolas"/>
                <a:cs typeface="Consolas"/>
                <a:sym typeface="Consolas"/>
              </a:rPr>
              <a:t>control</a:t>
            </a:r>
            <a:r>
              <a:rPr lang="en-US" sz="1000" b="0" i="0" u="none" strike="noStrike" cap="none">
                <a:solidFill>
                  <a:schemeClr val="dk1"/>
                </a:solidFill>
                <a:latin typeface="Consolas"/>
                <a:ea typeface="Consolas"/>
                <a:cs typeface="Consolas"/>
                <a:sym typeface="Consolas"/>
              </a:rPr>
              <a:t> MyVerifyChecksum(</a:t>
            </a:r>
            <a:r>
              <a:rPr lang="en-US" sz="1000" b="0" i="0" u="none" strike="noStrike" cap="none">
                <a:solidFill>
                  <a:schemeClr val="hlink"/>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headers hdr, </a:t>
            </a:r>
            <a:r>
              <a:rPr lang="en-US" sz="1000" b="0" i="0" u="none" strike="noStrike" cap="none">
                <a:solidFill>
                  <a:schemeClr val="hlink"/>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metadata meta) {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chemeClr val="dk1"/>
                </a:solidFill>
                <a:latin typeface="Consolas"/>
                <a:ea typeface="Consolas"/>
                <a:cs typeface="Consolas"/>
                <a:sym typeface="Consolas"/>
              </a:rPr>
              <a:t>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hlink"/>
              </a:buClr>
              <a:buSzPts val="1000"/>
              <a:buFont typeface="Consolas"/>
              <a:buNone/>
            </a:pPr>
            <a:endParaRPr sz="10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MyComputeChecksum(</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 {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MyDeparser(packet_out packet, </a:t>
            </a:r>
            <a:r>
              <a:rPr lang="en-US" sz="1000" b="0" i="0" u="none" strike="noStrike" cap="none">
                <a:solidFill>
                  <a:srgbClr val="0000FF"/>
                </a:solidFill>
                <a:latin typeface="Consolas"/>
                <a:ea typeface="Consolas"/>
                <a:cs typeface="Consolas"/>
                <a:sym typeface="Consolas"/>
              </a:rPr>
              <a:t>in</a:t>
            </a:r>
            <a:r>
              <a:rPr lang="en-US" sz="1000" b="0" i="0" u="none" strike="noStrike" cap="none">
                <a:solidFill>
                  <a:srgbClr val="000000"/>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V1Switch( MyParser(), MyVerifyChecksum(), MyIngress(), MyEgress(), MyComputeChecksum(), MyDeparser() ) main;</a:t>
            </a:r>
            <a:endParaRPr sz="1400" b="0" i="0" u="none" strike="noStrike" cap="none">
              <a:solidFill>
                <a:srgbClr val="000000"/>
              </a:solidFill>
              <a:latin typeface="Arial"/>
              <a:ea typeface="Arial"/>
              <a:cs typeface="Arial"/>
              <a:sym typeface="Arial"/>
            </a:endParaRPr>
          </a:p>
        </p:txBody>
      </p:sp>
      <p:cxnSp>
        <p:nvCxnSpPr>
          <p:cNvPr id="2430" name="Google Shape;2430;p155"/>
          <p:cNvCxnSpPr/>
          <p:nvPr/>
        </p:nvCxnSpPr>
        <p:spPr>
          <a:xfrm rot="10800000">
            <a:off x="4415701" y="3908625"/>
            <a:ext cx="461949" cy="402675"/>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1" name="Google Shape;2431;p155"/>
          <p:cNvSpPr/>
          <p:nvPr/>
        </p:nvSpPr>
        <p:spPr>
          <a:xfrm>
            <a:off x="4200951" y="3275100"/>
            <a:ext cx="214750" cy="633525"/>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155"/>
          <p:cNvSpPr/>
          <p:nvPr/>
        </p:nvSpPr>
        <p:spPr>
          <a:xfrm rot="10800000" flipH="1">
            <a:off x="4200951" y="3908625"/>
            <a:ext cx="214750" cy="633525"/>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155"/>
          <p:cNvSpPr/>
          <p:nvPr/>
        </p:nvSpPr>
        <p:spPr>
          <a:xfrm>
            <a:off x="438974" y="3228894"/>
            <a:ext cx="3740785" cy="1343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434" name="Google Shape;2434;p155"/>
          <p:cNvGraphicFramePr/>
          <p:nvPr/>
        </p:nvGraphicFramePr>
        <p:xfrm>
          <a:off x="4890000" y="3775788"/>
          <a:ext cx="3000000" cy="3000000"/>
        </p:xfrm>
        <a:graphic>
          <a:graphicData uri="http://schemas.openxmlformats.org/drawingml/2006/table">
            <a:tbl>
              <a:tblPr>
                <a:noFill/>
                <a:tableStyleId>{CB633647-EF6F-4AA5-9FCA-A79505760883}</a:tableStyleId>
              </a:tblPr>
              <a:tblGrid>
                <a:gridCol w="638150">
                  <a:extLst>
                    <a:ext uri="{9D8B030D-6E8A-4147-A177-3AD203B41FA5}">
                      <a16:colId xmlns:a16="http://schemas.microsoft.com/office/drawing/2014/main" val="20000"/>
                    </a:ext>
                  </a:extLst>
                </a:gridCol>
                <a:gridCol w="1469475">
                  <a:extLst>
                    <a:ext uri="{9D8B030D-6E8A-4147-A177-3AD203B41FA5}">
                      <a16:colId xmlns:a16="http://schemas.microsoft.com/office/drawing/2014/main" val="20001"/>
                    </a:ext>
                  </a:extLst>
                </a:gridCol>
                <a:gridCol w="996475">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Key</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Action ID</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Action Data</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10825">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1</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set_egress_spec ID</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2</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2</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set_egress_spec ID</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1</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0"/>
                                        </p:tgtEl>
                                        <p:attrNameLst>
                                          <p:attrName>style.visibility</p:attrName>
                                        </p:attrNameLst>
                                      </p:cBhvr>
                                      <p:to>
                                        <p:strVal val="visible"/>
                                      </p:to>
                                    </p:set>
                                    <p:animEffect transition="in" filter="fade">
                                      <p:cBhvr>
                                        <p:cTn id="7" dur="1000"/>
                                        <p:tgtEl>
                                          <p:spTgt spid="2430"/>
                                        </p:tgtEl>
                                      </p:cBhvr>
                                    </p:animEffect>
                                  </p:childTnLst>
                                </p:cTn>
                              </p:par>
                              <p:par>
                                <p:cTn id="8" presetID="10" presetClass="entr" presetSubtype="0" fill="hold" nodeType="withEffect">
                                  <p:stCondLst>
                                    <p:cond delay="0"/>
                                  </p:stCondLst>
                                  <p:childTnLst>
                                    <p:set>
                                      <p:cBhvr>
                                        <p:cTn id="9" dur="1" fill="hold">
                                          <p:stCondLst>
                                            <p:cond delay="0"/>
                                          </p:stCondLst>
                                        </p:cTn>
                                        <p:tgtEl>
                                          <p:spTgt spid="2431"/>
                                        </p:tgtEl>
                                        <p:attrNameLst>
                                          <p:attrName>style.visibility</p:attrName>
                                        </p:attrNameLst>
                                      </p:cBhvr>
                                      <p:to>
                                        <p:strVal val="visible"/>
                                      </p:to>
                                    </p:set>
                                    <p:animEffect transition="in" filter="fade">
                                      <p:cBhvr>
                                        <p:cTn id="10" dur="1000"/>
                                        <p:tgtEl>
                                          <p:spTgt spid="2431"/>
                                        </p:tgtEl>
                                      </p:cBhvr>
                                    </p:animEffect>
                                  </p:childTnLst>
                                </p:cTn>
                              </p:par>
                              <p:par>
                                <p:cTn id="11" presetID="10" presetClass="entr" presetSubtype="0" fill="hold" nodeType="withEffect">
                                  <p:stCondLst>
                                    <p:cond delay="0"/>
                                  </p:stCondLst>
                                  <p:childTnLst>
                                    <p:set>
                                      <p:cBhvr>
                                        <p:cTn id="12" dur="1" fill="hold">
                                          <p:stCondLst>
                                            <p:cond delay="0"/>
                                          </p:stCondLst>
                                        </p:cTn>
                                        <p:tgtEl>
                                          <p:spTgt spid="2432"/>
                                        </p:tgtEl>
                                        <p:attrNameLst>
                                          <p:attrName>style.visibility</p:attrName>
                                        </p:attrNameLst>
                                      </p:cBhvr>
                                      <p:to>
                                        <p:strVal val="visible"/>
                                      </p:to>
                                    </p:set>
                                    <p:animEffect transition="in" filter="fade">
                                      <p:cBhvr>
                                        <p:cTn id="13" dur="1000"/>
                                        <p:tgtEl>
                                          <p:spTgt spid="2432"/>
                                        </p:tgtEl>
                                      </p:cBhvr>
                                    </p:animEffect>
                                  </p:childTnLst>
                                </p:cTn>
                              </p:par>
                              <p:par>
                                <p:cTn id="14" presetID="10" presetClass="entr" presetSubtype="0" fill="hold" nodeType="withEffect">
                                  <p:stCondLst>
                                    <p:cond delay="0"/>
                                  </p:stCondLst>
                                  <p:childTnLst>
                                    <p:set>
                                      <p:cBhvr>
                                        <p:cTn id="15" dur="1" fill="hold">
                                          <p:stCondLst>
                                            <p:cond delay="0"/>
                                          </p:stCondLst>
                                        </p:cTn>
                                        <p:tgtEl>
                                          <p:spTgt spid="2434"/>
                                        </p:tgtEl>
                                        <p:attrNameLst>
                                          <p:attrName>style.visibility</p:attrName>
                                        </p:attrNameLst>
                                      </p:cBhvr>
                                      <p:to>
                                        <p:strVal val="visible"/>
                                      </p:to>
                                    </p:set>
                                    <p:animEffect transition="in" filter="fade">
                                      <p:cBhvr>
                                        <p:cTn id="16" dur="1000"/>
                                        <p:tgtEl>
                                          <p:spTgt spid="2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56"/>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Running Example: Basic Forwarding</a:t>
            </a:r>
            <a:endParaRPr sz="2700" b="1" i="0" u="none" strike="noStrike" cap="none">
              <a:solidFill>
                <a:schemeClr val="dk1"/>
              </a:solidFill>
              <a:latin typeface="Arial"/>
              <a:ea typeface="Arial"/>
              <a:cs typeface="Arial"/>
              <a:sym typeface="Arial"/>
            </a:endParaRPr>
          </a:p>
        </p:txBody>
      </p:sp>
      <p:sp>
        <p:nvSpPr>
          <p:cNvPr id="2440" name="Google Shape;2440;p156"/>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205740" marR="0" lvl="0" indent="-1333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We’ll use a simple application as a running example—a basic router—to illustrate the main features of P4</a:t>
            </a:r>
            <a:r>
              <a:rPr lang="en-US" sz="2100" b="1" i="0" u="none" strike="noStrike" cap="none" baseline="-25000">
                <a:solidFill>
                  <a:schemeClr val="dk1"/>
                </a:solidFill>
                <a:latin typeface="Arial"/>
                <a:ea typeface="Arial"/>
                <a:cs typeface="Arial"/>
                <a:sym typeface="Arial"/>
              </a:rPr>
              <a:t>16</a:t>
            </a:r>
            <a:endParaRPr sz="2100" b="1" i="0" u="none" strike="noStrike" cap="none">
              <a:solidFill>
                <a:schemeClr val="dk1"/>
              </a:solidFill>
              <a:latin typeface="Arial"/>
              <a:ea typeface="Arial"/>
              <a:cs typeface="Arial"/>
              <a:sym typeface="Arial"/>
            </a:endParaRPr>
          </a:p>
          <a:p>
            <a:pPr marL="205740" marR="0" lvl="0" indent="-167640" algn="l" rtl="0">
              <a:lnSpc>
                <a:spcPct val="100000"/>
              </a:lnSpc>
              <a:spcBef>
                <a:spcPts val="150"/>
              </a:spcBef>
              <a:spcAft>
                <a:spcPts val="0"/>
              </a:spcAft>
              <a:buClr>
                <a:srgbClr val="3F3151"/>
              </a:buClr>
              <a:buSzPts val="1400"/>
              <a:buFont typeface="Merriweather Sans"/>
              <a:buNone/>
            </a:pPr>
            <a:endParaRPr sz="1400" b="1" i="0" u="none" strike="noStrike" cap="none">
              <a:solidFill>
                <a:schemeClr val="dk1"/>
              </a:solidFill>
              <a:latin typeface="Arial"/>
              <a:ea typeface="Arial"/>
              <a:cs typeface="Arial"/>
              <a:sym typeface="Arial"/>
            </a:endParaRPr>
          </a:p>
          <a:p>
            <a:pPr marL="205740" marR="0" lvl="0" indent="-133350" algn="l" rtl="0">
              <a:lnSpc>
                <a:spcPct val="10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Basic router functionality:</a:t>
            </a:r>
            <a:endParaRPr sz="2100" b="1" i="0" u="none" strike="noStrike" cap="none">
              <a:solidFill>
                <a:schemeClr val="dk1"/>
              </a:solidFill>
              <a:latin typeface="Arial"/>
              <a:ea typeface="Arial"/>
              <a:cs typeface="Arial"/>
              <a:sym typeface="Arial"/>
            </a:endParaRPr>
          </a:p>
          <a:p>
            <a:pPr marL="411480" marR="0" lvl="1" indent="-11430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Parse Ethernet and IPv4 headers from packet</a:t>
            </a:r>
            <a:endParaRPr sz="1800" b="0" i="0" u="none" strike="noStrike" cap="none">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Find destination in IPv4 routing table</a:t>
            </a:r>
            <a:endParaRPr sz="1800" b="0" i="0" u="none" strike="noStrike" cap="none">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Update source / destination MAC addresses</a:t>
            </a:r>
            <a:endParaRPr sz="1800" b="0" i="0" u="none" strike="noStrike" cap="none">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Decrement time-to-live (TTL) field</a:t>
            </a:r>
            <a:endParaRPr sz="1800" b="0" i="0" u="none" strike="noStrike" cap="none">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Set the egress port</a:t>
            </a:r>
            <a:endParaRPr sz="1800" b="0" i="0" u="none" strike="noStrike" cap="none">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Deparse headers back into a packet</a:t>
            </a:r>
            <a:endParaRPr sz="1800" b="0" i="0" u="none" strike="noStrike" cap="none">
              <a:solidFill>
                <a:schemeClr val="dk1"/>
              </a:solidFill>
              <a:latin typeface="Arial"/>
              <a:ea typeface="Arial"/>
              <a:cs typeface="Arial"/>
              <a:sym typeface="Arial"/>
            </a:endParaRPr>
          </a:p>
          <a:p>
            <a:pPr marL="411480" marR="0" lvl="1" indent="-195580" algn="l" rtl="0">
              <a:lnSpc>
                <a:spcPct val="100000"/>
              </a:lnSpc>
              <a:spcBef>
                <a:spcPts val="112"/>
              </a:spcBef>
              <a:spcAft>
                <a:spcPts val="0"/>
              </a:spcAft>
              <a:buClr>
                <a:srgbClr val="205867"/>
              </a:buClr>
              <a:buSzPts val="1600"/>
              <a:buFont typeface="Merriweather Sans"/>
              <a:buNone/>
            </a:pPr>
            <a:endParaRPr sz="1600" b="0" i="0" u="none" strike="noStrike" cap="none">
              <a:solidFill>
                <a:schemeClr val="dk1"/>
              </a:solidFill>
              <a:latin typeface="Arial"/>
              <a:ea typeface="Arial"/>
              <a:cs typeface="Arial"/>
              <a:sym typeface="Arial"/>
            </a:endParaRPr>
          </a:p>
          <a:p>
            <a:pPr marL="205740" marR="0" lvl="0" indent="-13335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We’ve written some starter code for you (</a:t>
            </a:r>
            <a:r>
              <a:rPr lang="en-US" sz="2100" b="0" i="0" u="none" strike="noStrike" cap="none">
                <a:solidFill>
                  <a:schemeClr val="dk1"/>
                </a:solidFill>
                <a:latin typeface="Courier"/>
                <a:ea typeface="Courier"/>
                <a:cs typeface="Courier"/>
                <a:sym typeface="Courier"/>
              </a:rPr>
              <a:t>basic.p4</a:t>
            </a:r>
            <a:r>
              <a:rPr lang="en-US" sz="2100" b="1" i="0" u="none" strike="noStrike" cap="none">
                <a:solidFill>
                  <a:schemeClr val="dk1"/>
                </a:solidFill>
                <a:latin typeface="Arial"/>
                <a:ea typeface="Arial"/>
                <a:cs typeface="Arial"/>
                <a:sym typeface="Arial"/>
              </a:rPr>
              <a:t>) and implemented a static control plane</a:t>
            </a:r>
            <a:endParaRPr sz="2100" b="1" i="0" u="none" strike="noStrike" cap="none">
              <a:solidFill>
                <a:schemeClr val="dk1"/>
              </a:solidFill>
              <a:latin typeface="Arial"/>
              <a:ea typeface="Arial"/>
              <a:cs typeface="Arial"/>
              <a:sym typeface="Arial"/>
            </a:endParaRPr>
          </a:p>
        </p:txBody>
      </p:sp>
      <p:sp>
        <p:nvSpPr>
          <p:cNvPr id="2441" name="Google Shape;2441;p156"/>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29</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30"/>
          <p:cNvSpPr/>
          <p:nvPr/>
        </p:nvSpPr>
        <p:spPr>
          <a:xfrm>
            <a:off x="1505850" y="336675"/>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Introduction to Data Plane Programming</a:t>
            </a:r>
            <a:endParaRPr sz="1800" b="1">
              <a:solidFill>
                <a:srgbClr val="FFFFFF"/>
              </a:solidFill>
            </a:endParaRPr>
          </a:p>
        </p:txBody>
      </p:sp>
      <p:sp>
        <p:nvSpPr>
          <p:cNvPr id="823" name="Google Shape;823;p130"/>
          <p:cNvSpPr/>
          <p:nvPr/>
        </p:nvSpPr>
        <p:spPr>
          <a:xfrm>
            <a:off x="1505850" y="754438"/>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Language Basics</a:t>
            </a:r>
            <a:endParaRPr sz="1800" b="1">
              <a:solidFill>
                <a:srgbClr val="FFFFFF"/>
              </a:solidFill>
            </a:endParaRPr>
          </a:p>
        </p:txBody>
      </p:sp>
      <p:sp>
        <p:nvSpPr>
          <p:cNvPr id="824" name="Google Shape;824;p130"/>
          <p:cNvSpPr/>
          <p:nvPr/>
        </p:nvSpPr>
        <p:spPr>
          <a:xfrm>
            <a:off x="1505850" y="1599900"/>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Software Tools &amp; P4 Runtime</a:t>
            </a:r>
            <a:endParaRPr sz="1800" b="1">
              <a:solidFill>
                <a:srgbClr val="FFFFFF"/>
              </a:solidFill>
            </a:endParaRPr>
          </a:p>
        </p:txBody>
      </p:sp>
      <p:sp>
        <p:nvSpPr>
          <p:cNvPr id="825" name="Google Shape;825;p130"/>
          <p:cNvSpPr/>
          <p:nvPr/>
        </p:nvSpPr>
        <p:spPr>
          <a:xfrm>
            <a:off x="1505850" y="2428138"/>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Keynote (Arvind Krishnamurthy)</a:t>
            </a:r>
            <a:endParaRPr sz="1800" b="1">
              <a:solidFill>
                <a:srgbClr val="FFFFFF"/>
              </a:solidFill>
            </a:endParaRPr>
          </a:p>
        </p:txBody>
      </p:sp>
      <p:sp>
        <p:nvSpPr>
          <p:cNvPr id="826" name="Google Shape;826;p130"/>
          <p:cNvSpPr/>
          <p:nvPr/>
        </p:nvSpPr>
        <p:spPr>
          <a:xfrm>
            <a:off x="1505850" y="2846800"/>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Monitoring &amp; Debugging</a:t>
            </a:r>
            <a:endParaRPr sz="1800" b="1">
              <a:solidFill>
                <a:srgbClr val="FFFFFF"/>
              </a:solidFill>
            </a:endParaRPr>
          </a:p>
        </p:txBody>
      </p:sp>
      <p:sp>
        <p:nvSpPr>
          <p:cNvPr id="827" name="Google Shape;827;p130"/>
          <p:cNvSpPr/>
          <p:nvPr/>
        </p:nvSpPr>
        <p:spPr>
          <a:xfrm>
            <a:off x="1505850" y="3643938"/>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Advanced Data Structures</a:t>
            </a:r>
            <a:endParaRPr sz="1800" b="1">
              <a:solidFill>
                <a:srgbClr val="FFFFFF"/>
              </a:solidFill>
            </a:endParaRPr>
          </a:p>
        </p:txBody>
      </p:sp>
      <p:sp>
        <p:nvSpPr>
          <p:cNvPr id="828" name="Google Shape;828;p130"/>
          <p:cNvSpPr/>
          <p:nvPr/>
        </p:nvSpPr>
        <p:spPr>
          <a:xfrm>
            <a:off x="1505850" y="4060838"/>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Panel Discussion</a:t>
            </a:r>
            <a:endParaRPr sz="1800" b="1">
              <a:solidFill>
                <a:srgbClr val="FFFFFF"/>
              </a:solidFill>
            </a:endParaRPr>
          </a:p>
        </p:txBody>
      </p:sp>
      <p:sp>
        <p:nvSpPr>
          <p:cNvPr id="829" name="Google Shape;829;p130"/>
          <p:cNvSpPr/>
          <p:nvPr/>
        </p:nvSpPr>
        <p:spPr>
          <a:xfrm>
            <a:off x="1505850" y="4477725"/>
            <a:ext cx="6132300" cy="329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Reception </a:t>
            </a:r>
            <a:endParaRPr sz="1800" b="1">
              <a:solidFill>
                <a:srgbClr val="FFFFFF"/>
              </a:solidFill>
            </a:endParaRPr>
          </a:p>
        </p:txBody>
      </p:sp>
      <p:sp>
        <p:nvSpPr>
          <p:cNvPr id="830" name="Google Shape;830;p130"/>
          <p:cNvSpPr/>
          <p:nvPr/>
        </p:nvSpPr>
        <p:spPr>
          <a:xfrm>
            <a:off x="1505850" y="2009500"/>
            <a:ext cx="6132300" cy="329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Lunch</a:t>
            </a:r>
            <a:endParaRPr sz="1800" b="1">
              <a:solidFill>
                <a:srgbClr val="FFFFFF"/>
              </a:solidFill>
            </a:endParaRPr>
          </a:p>
        </p:txBody>
      </p:sp>
      <p:sp>
        <p:nvSpPr>
          <p:cNvPr id="831" name="Google Shape;831;p130"/>
          <p:cNvSpPr/>
          <p:nvPr/>
        </p:nvSpPr>
        <p:spPr>
          <a:xfrm>
            <a:off x="1505850" y="1172188"/>
            <a:ext cx="6132300" cy="329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Break</a:t>
            </a:r>
            <a:endParaRPr sz="1800" b="1">
              <a:solidFill>
                <a:srgbClr val="FFFFFF"/>
              </a:solidFill>
            </a:endParaRPr>
          </a:p>
        </p:txBody>
      </p:sp>
      <p:sp>
        <p:nvSpPr>
          <p:cNvPr id="832" name="Google Shape;832;p130"/>
          <p:cNvSpPr/>
          <p:nvPr/>
        </p:nvSpPr>
        <p:spPr>
          <a:xfrm>
            <a:off x="1505850" y="3246525"/>
            <a:ext cx="6132300" cy="329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Break</a:t>
            </a:r>
            <a:endParaRPr sz="1800" b="1">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sp>
        <p:nvSpPr>
          <p:cNvPr id="2446" name="Google Shape;2446;p157"/>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Basic Forwarding: Topology</a:t>
            </a:r>
            <a:endParaRPr sz="2700" b="1" i="0" u="none" strike="noStrike" cap="none">
              <a:solidFill>
                <a:schemeClr val="dk1"/>
              </a:solidFill>
              <a:latin typeface="Arial"/>
              <a:ea typeface="Arial"/>
              <a:cs typeface="Arial"/>
              <a:sym typeface="Arial"/>
            </a:endParaRPr>
          </a:p>
        </p:txBody>
      </p:sp>
      <p:sp>
        <p:nvSpPr>
          <p:cNvPr id="2447" name="Google Shape;2447;p157"/>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30</a:t>
            </a:fld>
            <a:endParaRPr sz="825" b="0" i="0" u="none" strike="noStrike" cap="none">
              <a:solidFill>
                <a:srgbClr val="888888"/>
              </a:solidFill>
              <a:latin typeface="Arial"/>
              <a:ea typeface="Arial"/>
              <a:cs typeface="Arial"/>
              <a:sym typeface="Arial"/>
            </a:endParaRPr>
          </a:p>
        </p:txBody>
      </p:sp>
      <p:cxnSp>
        <p:nvCxnSpPr>
          <p:cNvPr id="2448" name="Google Shape;2448;p157"/>
          <p:cNvCxnSpPr/>
          <p:nvPr/>
        </p:nvCxnSpPr>
        <p:spPr>
          <a:xfrm>
            <a:off x="2708601" y="1697111"/>
            <a:ext cx="3618746" cy="0"/>
          </a:xfrm>
          <a:prstGeom prst="straightConnector1">
            <a:avLst/>
          </a:prstGeom>
          <a:noFill/>
          <a:ln w="9525" cap="flat" cmpd="sng">
            <a:solidFill>
              <a:srgbClr val="A5A5A5"/>
            </a:solidFill>
            <a:prstDash val="solid"/>
            <a:round/>
            <a:headEnd type="none" w="sm" len="sm"/>
            <a:tailEnd type="none" w="sm" len="sm"/>
          </a:ln>
        </p:spPr>
      </p:cxnSp>
      <p:pic>
        <p:nvPicPr>
          <p:cNvPr id="2449" name="Google Shape;2449;p157"/>
          <p:cNvPicPr preferRelativeResize="0"/>
          <p:nvPr/>
        </p:nvPicPr>
        <p:blipFill rotWithShape="1">
          <a:blip r:embed="rId3">
            <a:alphaModFix/>
          </a:blip>
          <a:srcRect/>
          <a:stretch/>
        </p:blipFill>
        <p:spPr>
          <a:xfrm>
            <a:off x="1984007" y="1456183"/>
            <a:ext cx="724594" cy="479448"/>
          </a:xfrm>
          <a:prstGeom prst="rect">
            <a:avLst/>
          </a:prstGeom>
          <a:noFill/>
          <a:ln>
            <a:noFill/>
          </a:ln>
        </p:spPr>
      </p:pic>
      <p:pic>
        <p:nvPicPr>
          <p:cNvPr id="2450" name="Google Shape;2450;p157"/>
          <p:cNvPicPr preferRelativeResize="0"/>
          <p:nvPr/>
        </p:nvPicPr>
        <p:blipFill rotWithShape="1">
          <a:blip r:embed="rId3">
            <a:alphaModFix/>
          </a:blip>
          <a:srcRect/>
          <a:stretch/>
        </p:blipFill>
        <p:spPr>
          <a:xfrm>
            <a:off x="6327347" y="1456183"/>
            <a:ext cx="724594" cy="479448"/>
          </a:xfrm>
          <a:prstGeom prst="rect">
            <a:avLst/>
          </a:prstGeom>
          <a:noFill/>
          <a:ln>
            <a:noFill/>
          </a:ln>
        </p:spPr>
      </p:pic>
      <p:pic>
        <p:nvPicPr>
          <p:cNvPr id="2451" name="Google Shape;2451;p157"/>
          <p:cNvPicPr preferRelativeResize="0"/>
          <p:nvPr/>
        </p:nvPicPr>
        <p:blipFill rotWithShape="1">
          <a:blip r:embed="rId3">
            <a:alphaModFix/>
          </a:blip>
          <a:srcRect/>
          <a:stretch/>
        </p:blipFill>
        <p:spPr>
          <a:xfrm>
            <a:off x="4155677" y="3245164"/>
            <a:ext cx="724594" cy="479448"/>
          </a:xfrm>
          <a:prstGeom prst="rect">
            <a:avLst/>
          </a:prstGeom>
          <a:noFill/>
          <a:ln>
            <a:noFill/>
          </a:ln>
        </p:spPr>
      </p:pic>
      <p:cxnSp>
        <p:nvCxnSpPr>
          <p:cNvPr id="2452" name="Google Shape;2452;p157"/>
          <p:cNvCxnSpPr/>
          <p:nvPr/>
        </p:nvCxnSpPr>
        <p:spPr>
          <a:xfrm rot="10800000" flipH="1">
            <a:off x="4880270" y="1938038"/>
            <a:ext cx="1809373" cy="1548054"/>
          </a:xfrm>
          <a:prstGeom prst="straightConnector1">
            <a:avLst/>
          </a:prstGeom>
          <a:noFill/>
          <a:ln w="9525" cap="flat" cmpd="sng">
            <a:solidFill>
              <a:srgbClr val="A5A5A5"/>
            </a:solidFill>
            <a:prstDash val="solid"/>
            <a:round/>
            <a:headEnd type="none" w="sm" len="sm"/>
            <a:tailEnd type="none" w="sm" len="sm"/>
          </a:ln>
        </p:spPr>
      </p:cxnSp>
      <p:cxnSp>
        <p:nvCxnSpPr>
          <p:cNvPr id="2453" name="Google Shape;2453;p157"/>
          <p:cNvCxnSpPr/>
          <p:nvPr/>
        </p:nvCxnSpPr>
        <p:spPr>
          <a:xfrm>
            <a:off x="1159700" y="1276775"/>
            <a:ext cx="824400" cy="342900"/>
          </a:xfrm>
          <a:prstGeom prst="straightConnector1">
            <a:avLst/>
          </a:prstGeom>
          <a:noFill/>
          <a:ln w="9525" cap="flat" cmpd="sng">
            <a:solidFill>
              <a:srgbClr val="A5A5A5"/>
            </a:solidFill>
            <a:prstDash val="solid"/>
            <a:round/>
            <a:headEnd type="none" w="sm" len="sm"/>
            <a:tailEnd type="none" w="sm" len="sm"/>
          </a:ln>
        </p:spPr>
      </p:cxnSp>
      <p:grpSp>
        <p:nvGrpSpPr>
          <p:cNvPr id="2454" name="Google Shape;2454;p157"/>
          <p:cNvGrpSpPr/>
          <p:nvPr/>
        </p:nvGrpSpPr>
        <p:grpSpPr>
          <a:xfrm>
            <a:off x="321851" y="1113251"/>
            <a:ext cx="788275" cy="283872"/>
            <a:chOff x="12523788" y="-511175"/>
            <a:chExt cx="13454062" cy="4845051"/>
          </a:xfrm>
        </p:grpSpPr>
        <p:sp>
          <p:nvSpPr>
            <p:cNvPr id="2455" name="Google Shape;2455;p157"/>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56" name="Google Shape;2456;p157"/>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57" name="Google Shape;2457;p157"/>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58" name="Google Shape;2458;p157"/>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59" name="Google Shape;2459;p157"/>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0" name="Google Shape;2460;p157"/>
            <p:cNvSpPr/>
            <p:nvPr/>
          </p:nvSpPr>
          <p:spPr>
            <a:xfrm>
              <a:off x="13247688" y="1601788"/>
              <a:ext cx="10782300" cy="1912938"/>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1" name="Google Shape;2461;p157"/>
            <p:cNvSpPr/>
            <p:nvPr/>
          </p:nvSpPr>
          <p:spPr>
            <a:xfrm>
              <a:off x="13247688" y="1601788"/>
              <a:ext cx="5389562" cy="1912938"/>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2" name="Google Shape;2462;p157"/>
            <p:cNvSpPr/>
            <p:nvPr/>
          </p:nvSpPr>
          <p:spPr>
            <a:xfrm>
              <a:off x="13874750" y="2247900"/>
              <a:ext cx="604837" cy="619125"/>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grpSp>
        <p:nvGrpSpPr>
          <p:cNvPr id="2463" name="Google Shape;2463;p157"/>
          <p:cNvGrpSpPr/>
          <p:nvPr/>
        </p:nvGrpSpPr>
        <p:grpSpPr>
          <a:xfrm>
            <a:off x="4123836" y="4184269"/>
            <a:ext cx="788275" cy="283872"/>
            <a:chOff x="12523788" y="-511175"/>
            <a:chExt cx="13454062" cy="4845051"/>
          </a:xfrm>
        </p:grpSpPr>
        <p:sp>
          <p:nvSpPr>
            <p:cNvPr id="2464" name="Google Shape;2464;p157"/>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5" name="Google Shape;2465;p157"/>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6" name="Google Shape;2466;p157"/>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7" name="Google Shape;2467;p157"/>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8" name="Google Shape;2468;p157"/>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9" name="Google Shape;2469;p157"/>
            <p:cNvSpPr/>
            <p:nvPr/>
          </p:nvSpPr>
          <p:spPr>
            <a:xfrm>
              <a:off x="13247688" y="1601788"/>
              <a:ext cx="10782300" cy="1912938"/>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0" name="Google Shape;2470;p157"/>
            <p:cNvSpPr/>
            <p:nvPr/>
          </p:nvSpPr>
          <p:spPr>
            <a:xfrm>
              <a:off x="13247688" y="1601788"/>
              <a:ext cx="5389562" cy="1912938"/>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1" name="Google Shape;2471;p157"/>
            <p:cNvSpPr/>
            <p:nvPr/>
          </p:nvSpPr>
          <p:spPr>
            <a:xfrm>
              <a:off x="13874750" y="2247900"/>
              <a:ext cx="604837" cy="619125"/>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grpSp>
        <p:nvGrpSpPr>
          <p:cNvPr id="2472" name="Google Shape;2472;p157"/>
          <p:cNvGrpSpPr/>
          <p:nvPr/>
        </p:nvGrpSpPr>
        <p:grpSpPr>
          <a:xfrm>
            <a:off x="7772619" y="1077116"/>
            <a:ext cx="788275" cy="283872"/>
            <a:chOff x="12523788" y="-511175"/>
            <a:chExt cx="13454062" cy="4845051"/>
          </a:xfrm>
        </p:grpSpPr>
        <p:sp>
          <p:nvSpPr>
            <p:cNvPr id="2473" name="Google Shape;2473;p157"/>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4" name="Google Shape;2474;p157"/>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5" name="Google Shape;2475;p157"/>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6" name="Google Shape;2476;p157"/>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7" name="Google Shape;2477;p157"/>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8" name="Google Shape;2478;p157"/>
            <p:cNvSpPr/>
            <p:nvPr/>
          </p:nvSpPr>
          <p:spPr>
            <a:xfrm>
              <a:off x="13247688" y="1601788"/>
              <a:ext cx="10782300" cy="1912938"/>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9" name="Google Shape;2479;p157"/>
            <p:cNvSpPr/>
            <p:nvPr/>
          </p:nvSpPr>
          <p:spPr>
            <a:xfrm>
              <a:off x="13247688" y="1601788"/>
              <a:ext cx="5389562" cy="1912938"/>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80" name="Google Shape;2480;p157"/>
            <p:cNvSpPr/>
            <p:nvPr/>
          </p:nvSpPr>
          <p:spPr>
            <a:xfrm>
              <a:off x="13874750" y="2247900"/>
              <a:ext cx="604837" cy="619125"/>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cxnSp>
        <p:nvCxnSpPr>
          <p:cNvPr id="2481" name="Google Shape;2481;p157"/>
          <p:cNvCxnSpPr>
            <a:endCxn id="2451" idx="1"/>
          </p:cNvCxnSpPr>
          <p:nvPr/>
        </p:nvCxnSpPr>
        <p:spPr>
          <a:xfrm>
            <a:off x="2587877" y="1889788"/>
            <a:ext cx="1567800" cy="1595100"/>
          </a:xfrm>
          <a:prstGeom prst="straightConnector1">
            <a:avLst/>
          </a:prstGeom>
          <a:noFill/>
          <a:ln w="9525" cap="flat" cmpd="sng">
            <a:solidFill>
              <a:srgbClr val="A5A5A5"/>
            </a:solidFill>
            <a:prstDash val="solid"/>
            <a:round/>
            <a:headEnd type="none" w="sm" len="sm"/>
            <a:tailEnd type="none" w="sm" len="sm"/>
          </a:ln>
        </p:spPr>
      </p:cxnSp>
      <p:cxnSp>
        <p:nvCxnSpPr>
          <p:cNvPr id="2482" name="Google Shape;2482;p157"/>
          <p:cNvCxnSpPr>
            <a:endCxn id="2452" idx="3"/>
          </p:cNvCxnSpPr>
          <p:nvPr/>
        </p:nvCxnSpPr>
        <p:spPr>
          <a:xfrm flipH="1">
            <a:off x="7052019" y="1360990"/>
            <a:ext cx="720600" cy="336000"/>
          </a:xfrm>
          <a:prstGeom prst="straightConnector1">
            <a:avLst/>
          </a:prstGeom>
          <a:noFill/>
          <a:ln w="9525" cap="flat" cmpd="sng">
            <a:solidFill>
              <a:srgbClr val="A5A5A5"/>
            </a:solidFill>
            <a:prstDash val="solid"/>
            <a:round/>
            <a:headEnd type="none" w="sm" len="sm"/>
            <a:tailEnd type="none" w="sm" len="sm"/>
          </a:ln>
        </p:spPr>
      </p:cxnSp>
      <p:cxnSp>
        <p:nvCxnSpPr>
          <p:cNvPr id="2483" name="Google Shape;2483;p157"/>
          <p:cNvCxnSpPr>
            <a:stCxn id="2455" idx="2"/>
            <a:endCxn id="2481" idx="4"/>
          </p:cNvCxnSpPr>
          <p:nvPr/>
        </p:nvCxnSpPr>
        <p:spPr>
          <a:xfrm>
            <a:off x="4517974" y="3727019"/>
            <a:ext cx="0" cy="457200"/>
          </a:xfrm>
          <a:prstGeom prst="straightConnector1">
            <a:avLst/>
          </a:prstGeom>
          <a:noFill/>
          <a:ln w="9525" cap="flat" cmpd="sng">
            <a:solidFill>
              <a:srgbClr val="A5A5A5"/>
            </a:solidFill>
            <a:prstDash val="solid"/>
            <a:round/>
            <a:headEnd type="none" w="sm" len="sm"/>
            <a:tailEnd type="none" w="sm" len="sm"/>
          </a:ln>
        </p:spPr>
      </p:cxnSp>
      <p:sp>
        <p:nvSpPr>
          <p:cNvPr id="2484" name="Google Shape;2484;p157"/>
          <p:cNvSpPr txBox="1"/>
          <p:nvPr/>
        </p:nvSpPr>
        <p:spPr>
          <a:xfrm>
            <a:off x="1911871" y="1840942"/>
            <a:ext cx="484365" cy="3757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s1</a:t>
            </a:r>
            <a:endParaRPr sz="1400" b="0" i="0" u="none" strike="noStrike" cap="none">
              <a:solidFill>
                <a:srgbClr val="000000"/>
              </a:solidFill>
              <a:latin typeface="Arial"/>
              <a:ea typeface="Arial"/>
              <a:cs typeface="Arial"/>
              <a:sym typeface="Arial"/>
            </a:endParaRPr>
          </a:p>
        </p:txBody>
      </p:sp>
      <p:sp>
        <p:nvSpPr>
          <p:cNvPr id="2485" name="Google Shape;2485;p157"/>
          <p:cNvSpPr txBox="1"/>
          <p:nvPr/>
        </p:nvSpPr>
        <p:spPr>
          <a:xfrm>
            <a:off x="152400" y="1413613"/>
            <a:ext cx="1127177" cy="61482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h1</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(10.0.1.1)</a:t>
            </a:r>
            <a:endParaRPr sz="1400" b="0" i="0" u="none" strike="noStrike" cap="none">
              <a:solidFill>
                <a:srgbClr val="000000"/>
              </a:solidFill>
              <a:latin typeface="Arial"/>
              <a:ea typeface="Arial"/>
              <a:cs typeface="Arial"/>
              <a:sym typeface="Arial"/>
            </a:endParaRPr>
          </a:p>
        </p:txBody>
      </p:sp>
      <p:sp>
        <p:nvSpPr>
          <p:cNvPr id="2486" name="Google Shape;2486;p157"/>
          <p:cNvSpPr txBox="1"/>
          <p:nvPr/>
        </p:nvSpPr>
        <p:spPr>
          <a:xfrm>
            <a:off x="4659084" y="3558064"/>
            <a:ext cx="484365" cy="3757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s3</a:t>
            </a:r>
            <a:endParaRPr sz="1400" b="0" i="0" u="none" strike="noStrike" cap="none">
              <a:solidFill>
                <a:srgbClr val="000000"/>
              </a:solidFill>
              <a:latin typeface="Arial"/>
              <a:ea typeface="Arial"/>
              <a:cs typeface="Arial"/>
              <a:sym typeface="Arial"/>
            </a:endParaRPr>
          </a:p>
        </p:txBody>
      </p:sp>
      <p:sp>
        <p:nvSpPr>
          <p:cNvPr id="2487" name="Google Shape;2487;p157"/>
          <p:cNvSpPr txBox="1"/>
          <p:nvPr/>
        </p:nvSpPr>
        <p:spPr>
          <a:xfrm>
            <a:off x="6770487" y="1865675"/>
            <a:ext cx="484365" cy="3757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s2</a:t>
            </a:r>
            <a:endParaRPr sz="1400" b="0" i="0" u="none" strike="noStrike" cap="none">
              <a:solidFill>
                <a:srgbClr val="000000"/>
              </a:solidFill>
              <a:latin typeface="Arial"/>
              <a:ea typeface="Arial"/>
              <a:cs typeface="Arial"/>
              <a:sym typeface="Arial"/>
            </a:endParaRPr>
          </a:p>
        </p:txBody>
      </p:sp>
      <p:sp>
        <p:nvSpPr>
          <p:cNvPr id="2488" name="Google Shape;2488;p157"/>
          <p:cNvSpPr txBox="1"/>
          <p:nvPr/>
        </p:nvSpPr>
        <p:spPr>
          <a:xfrm>
            <a:off x="7603171" y="1424408"/>
            <a:ext cx="1127177" cy="61482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h2</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(10.0.2.2)</a:t>
            </a:r>
            <a:endParaRPr sz="1400" b="0" i="0" u="none" strike="noStrike" cap="none">
              <a:solidFill>
                <a:srgbClr val="000000"/>
              </a:solidFill>
              <a:latin typeface="Arial"/>
              <a:ea typeface="Arial"/>
              <a:cs typeface="Arial"/>
              <a:sym typeface="Arial"/>
            </a:endParaRPr>
          </a:p>
        </p:txBody>
      </p:sp>
      <p:sp>
        <p:nvSpPr>
          <p:cNvPr id="2489" name="Google Shape;2489;p157"/>
          <p:cNvSpPr/>
          <p:nvPr/>
        </p:nvSpPr>
        <p:spPr>
          <a:xfrm>
            <a:off x="1164197" y="1246114"/>
            <a:ext cx="6583799" cy="383650"/>
          </a:xfrm>
          <a:custGeom>
            <a:avLst/>
            <a:gdLst/>
            <a:ahLst/>
            <a:cxnLst/>
            <a:rect l="l" t="t" r="r" b="b"/>
            <a:pathLst>
              <a:path w="120000" h="120000" extrusionOk="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490" name="Google Shape;2490;p157"/>
          <p:cNvSpPr txBox="1"/>
          <p:nvPr/>
        </p:nvSpPr>
        <p:spPr>
          <a:xfrm>
            <a:off x="3954342" y="4471527"/>
            <a:ext cx="1127177" cy="61482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h3</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(10.0.3.3)</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58"/>
          <p:cNvSpPr txBox="1">
            <a:spLocks noGrp="1"/>
          </p:cNvSpPr>
          <p:nvPr>
            <p:ph type="body" idx="1"/>
          </p:nvPr>
        </p:nvSpPr>
        <p:spPr>
          <a:xfrm>
            <a:off x="152401" y="742950"/>
            <a:ext cx="2935574"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typedef </a:t>
            </a:r>
            <a:r>
              <a:rPr lang="en-US" sz="1100" b="0" i="0" u="none" strike="noStrike" cap="none">
                <a:solidFill>
                  <a:schemeClr val="dk1"/>
                </a:solidFill>
                <a:latin typeface="Consolas"/>
                <a:ea typeface="Consolas"/>
                <a:cs typeface="Consolas"/>
                <a:sym typeface="Consolas"/>
              </a:rPr>
              <a:t>bit&lt;48&gt; macAddr_t;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typedef </a:t>
            </a:r>
            <a:r>
              <a:rPr lang="en-US" sz="1100" b="0" i="0" u="none" strike="noStrike" cap="none">
                <a:solidFill>
                  <a:schemeClr val="dk1"/>
                </a:solidFill>
                <a:latin typeface="Consolas"/>
                <a:ea typeface="Consolas"/>
                <a:cs typeface="Consolas"/>
                <a:sym typeface="Consolas"/>
              </a:rPr>
              <a:t>bit&lt;32&gt; ip4Addr_t;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header</a:t>
            </a:r>
            <a:r>
              <a:rPr lang="en-US" sz="1100" b="0" i="0" u="none" strike="noStrike" cap="none">
                <a:solidFill>
                  <a:schemeClr val="dk1"/>
                </a:solidFill>
                <a:latin typeface="Consolas"/>
                <a:ea typeface="Consolas"/>
                <a:cs typeface="Consolas"/>
                <a:sym typeface="Consolas"/>
              </a:rPr>
              <a:t> ethernet_t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macAddr_t dstAddr;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macAddr_t srcAddr;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bit&lt;16&gt;   etherType;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header</a:t>
            </a:r>
            <a:r>
              <a:rPr lang="en-US" sz="1100" b="0" i="0" u="none" strike="noStrike" cap="none">
                <a:solidFill>
                  <a:schemeClr val="dk1"/>
                </a:solidFill>
                <a:latin typeface="Consolas"/>
                <a:ea typeface="Consolas"/>
                <a:cs typeface="Consolas"/>
                <a:sym typeface="Consolas"/>
              </a:rPr>
              <a:t> ipv4_t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bit&lt;4&gt;    version;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bit&lt;4&gt;    ihl;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bit&lt;8&gt;    diffserv;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bit&lt;16&gt;   totalLen;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bit&lt;16&gt;   identification;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bit&lt;3&gt;    flags;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bit&lt;13&gt;   fragOffset;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bit&lt;8&gt;    ttl;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bit&lt;8&gt;    protocol;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bit&lt;16&gt;   hdrChecksum;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ip4Addr_t srcAddr;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ip4Addr_t dstAddr;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90000"/>
              </a:lnSpc>
              <a:spcBef>
                <a:spcPts val="225"/>
              </a:spcBef>
              <a:spcAft>
                <a:spcPts val="0"/>
              </a:spcAft>
              <a:buClr>
                <a:srgbClr val="3F3151"/>
              </a:buClr>
              <a:buSzPts val="275"/>
              <a:buFont typeface="Merriweather Sans"/>
              <a:buNone/>
            </a:pPr>
            <a:endParaRPr sz="1100" b="0" i="0" u="none" strike="noStrike" cap="none">
              <a:solidFill>
                <a:schemeClr val="dk1"/>
              </a:solidFill>
              <a:latin typeface="Arial"/>
              <a:ea typeface="Arial"/>
              <a:cs typeface="Arial"/>
              <a:sym typeface="Arial"/>
            </a:endParaRPr>
          </a:p>
        </p:txBody>
      </p:sp>
      <p:sp>
        <p:nvSpPr>
          <p:cNvPr id="2497" name="Google Shape;2497;p158"/>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US" sz="2400" b="1" i="0" u="none" strike="noStrike" cap="none">
                <a:solidFill>
                  <a:schemeClr val="dk1"/>
                </a:solidFill>
                <a:latin typeface="Arial"/>
                <a:ea typeface="Arial"/>
                <a:cs typeface="Arial"/>
                <a:sym typeface="Arial"/>
              </a:rPr>
              <a:t>P4</a:t>
            </a:r>
            <a:r>
              <a:rPr lang="en-US" sz="2400" b="1" i="0" u="none" strike="noStrike" cap="none" baseline="-25000">
                <a:solidFill>
                  <a:schemeClr val="dk1"/>
                </a:solidFill>
                <a:latin typeface="Arial"/>
                <a:ea typeface="Arial"/>
                <a:cs typeface="Arial"/>
                <a:sym typeface="Arial"/>
              </a:rPr>
              <a:t>16</a:t>
            </a:r>
            <a:r>
              <a:rPr lang="en-US" sz="2400" b="1" i="0" u="none" strike="noStrike" cap="none">
                <a:solidFill>
                  <a:schemeClr val="dk1"/>
                </a:solidFill>
                <a:latin typeface="Arial"/>
                <a:ea typeface="Arial"/>
                <a:cs typeface="Arial"/>
                <a:sym typeface="Arial"/>
              </a:rPr>
              <a:t> Types (Basic and Header Types)</a:t>
            </a:r>
            <a:endParaRPr sz="2700" b="1" i="0" u="none" strike="noStrike" cap="none">
              <a:solidFill>
                <a:schemeClr val="dk1"/>
              </a:solidFill>
              <a:latin typeface="Arial"/>
              <a:ea typeface="Arial"/>
              <a:cs typeface="Arial"/>
              <a:sym typeface="Arial"/>
            </a:endParaRPr>
          </a:p>
        </p:txBody>
      </p:sp>
      <p:sp>
        <p:nvSpPr>
          <p:cNvPr id="2498" name="Google Shape;2498;p158"/>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31</a:t>
            </a:fld>
            <a:endParaRPr sz="825" b="0" i="0" u="none" strike="noStrike" cap="none">
              <a:solidFill>
                <a:srgbClr val="888888"/>
              </a:solidFill>
              <a:latin typeface="Arial"/>
              <a:ea typeface="Arial"/>
              <a:cs typeface="Arial"/>
              <a:sym typeface="Arial"/>
            </a:endParaRPr>
          </a:p>
        </p:txBody>
      </p:sp>
      <p:sp>
        <p:nvSpPr>
          <p:cNvPr id="2499" name="Google Shape;2499;p158"/>
          <p:cNvSpPr txBox="1">
            <a:spLocks noGrp="1"/>
          </p:cNvSpPr>
          <p:nvPr>
            <p:ph type="body" idx="2"/>
          </p:nvPr>
        </p:nvSpPr>
        <p:spPr>
          <a:xfrm>
            <a:off x="3462728" y="742950"/>
            <a:ext cx="5393406"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Merriweather Sans"/>
              <a:buNone/>
            </a:pPr>
            <a:r>
              <a:rPr lang="en-US" sz="1600" b="1" i="0" u="none" strike="noStrike" cap="none">
                <a:solidFill>
                  <a:schemeClr val="dk1"/>
                </a:solidFill>
                <a:latin typeface="Arial"/>
                <a:ea typeface="Arial"/>
                <a:cs typeface="Arial"/>
                <a:sym typeface="Arial"/>
              </a:rPr>
              <a:t>Basic Types</a:t>
            </a:r>
            <a:endParaRPr sz="1500" b="1" i="0" u="none" strike="noStrike" cap="none">
              <a:solidFill>
                <a:schemeClr val="dk1"/>
              </a:solidFill>
              <a:latin typeface="Arial"/>
              <a:ea typeface="Arial"/>
              <a:cs typeface="Arial"/>
              <a:sym typeface="Arial"/>
            </a:endParaRPr>
          </a:p>
          <a:p>
            <a:pPr marL="173736" marR="0" lvl="0" indent="-173736" algn="l" rtl="0">
              <a:lnSpc>
                <a:spcPct val="100000"/>
              </a:lnSpc>
              <a:spcBef>
                <a:spcPts val="131"/>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bit&lt;n&gt;</a:t>
            </a:r>
            <a:r>
              <a:rPr lang="en-US" sz="1600" b="0" i="0" u="none" strike="noStrike" cap="none">
                <a:solidFill>
                  <a:schemeClr val="dk1"/>
                </a:solidFill>
                <a:latin typeface="Arial"/>
                <a:ea typeface="Arial"/>
                <a:cs typeface="Arial"/>
                <a:sym typeface="Arial"/>
              </a:rPr>
              <a:t>: Unsigned integer (bitstring) of size n</a:t>
            </a:r>
            <a:endParaRPr sz="1500" b="1" i="0" u="none" strike="noStrike" cap="none">
              <a:solidFill>
                <a:schemeClr val="dk1"/>
              </a:solidFill>
              <a:latin typeface="Arial"/>
              <a:ea typeface="Arial"/>
              <a:cs typeface="Arial"/>
              <a:sym typeface="Arial"/>
            </a:endParaRPr>
          </a:p>
          <a:p>
            <a:pPr marL="173736" marR="0" lvl="0" indent="-173736" algn="l" rtl="0">
              <a:lnSpc>
                <a:spcPct val="100000"/>
              </a:lnSpc>
              <a:spcBef>
                <a:spcPts val="131"/>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bit</a:t>
            </a:r>
            <a:r>
              <a:rPr lang="en-US" sz="1600" b="0" i="0" u="none" strike="noStrike" cap="none">
                <a:solidFill>
                  <a:schemeClr val="dk1"/>
                </a:solidFill>
                <a:latin typeface="Arial"/>
                <a:ea typeface="Arial"/>
                <a:cs typeface="Arial"/>
                <a:sym typeface="Arial"/>
              </a:rPr>
              <a:t> is the same as </a:t>
            </a:r>
            <a:r>
              <a:rPr lang="en-US" sz="1600" b="1" i="0" u="none" strike="noStrike" cap="none">
                <a:solidFill>
                  <a:schemeClr val="dk1"/>
                </a:solidFill>
                <a:latin typeface="Arial"/>
                <a:ea typeface="Arial"/>
                <a:cs typeface="Arial"/>
                <a:sym typeface="Arial"/>
              </a:rPr>
              <a:t>bit&lt;1&gt;</a:t>
            </a:r>
            <a:endParaRPr sz="1500" b="1" i="0" u="none" strike="noStrike" cap="none">
              <a:solidFill>
                <a:schemeClr val="dk1"/>
              </a:solidFill>
              <a:latin typeface="Arial"/>
              <a:ea typeface="Arial"/>
              <a:cs typeface="Arial"/>
              <a:sym typeface="Arial"/>
            </a:endParaRPr>
          </a:p>
          <a:p>
            <a:pPr marL="173736" marR="0" lvl="0" indent="-173736" algn="l" rtl="0">
              <a:lnSpc>
                <a:spcPct val="100000"/>
              </a:lnSpc>
              <a:spcBef>
                <a:spcPts val="94"/>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int&lt;n&gt;</a:t>
            </a:r>
            <a:r>
              <a:rPr lang="en-US" sz="1600" b="0" i="0" u="none" strike="noStrike" cap="none">
                <a:solidFill>
                  <a:schemeClr val="dk1"/>
                </a:solidFill>
                <a:latin typeface="Arial"/>
                <a:ea typeface="Arial"/>
                <a:cs typeface="Arial"/>
                <a:sym typeface="Arial"/>
              </a:rPr>
              <a:t>: Signed integer of size n (&gt;=2)</a:t>
            </a:r>
            <a:endParaRPr sz="1500" b="1" i="0" u="none" strike="noStrike" cap="none">
              <a:solidFill>
                <a:schemeClr val="dk1"/>
              </a:solidFill>
              <a:latin typeface="Arial"/>
              <a:ea typeface="Arial"/>
              <a:cs typeface="Arial"/>
              <a:sym typeface="Arial"/>
            </a:endParaRPr>
          </a:p>
          <a:p>
            <a:pPr marL="173736" marR="0" lvl="0" indent="-173736" algn="l" rtl="0">
              <a:lnSpc>
                <a:spcPct val="100000"/>
              </a:lnSpc>
              <a:spcBef>
                <a:spcPts val="112"/>
              </a:spcBef>
              <a:spcAft>
                <a:spcPts val="0"/>
              </a:spcAft>
              <a:buClr>
                <a:schemeClr val="dk1"/>
              </a:buClr>
              <a:buSzPts val="1600"/>
              <a:buFont typeface="Arial"/>
              <a:buChar char="•"/>
            </a:pPr>
            <a:r>
              <a:rPr lang="en-US" sz="1600" b="1" i="0" u="none" strike="noStrike" cap="none">
                <a:solidFill>
                  <a:schemeClr val="dk1"/>
                </a:solidFill>
                <a:latin typeface="Arial"/>
                <a:ea typeface="Arial"/>
                <a:cs typeface="Arial"/>
                <a:sym typeface="Arial"/>
              </a:rPr>
              <a:t>varbit&lt;n&gt;</a:t>
            </a:r>
            <a:r>
              <a:rPr lang="en-US" sz="1600" b="0" i="0" u="none" strike="noStrike" cap="none">
                <a:solidFill>
                  <a:schemeClr val="dk1"/>
                </a:solidFill>
                <a:latin typeface="Arial"/>
                <a:ea typeface="Arial"/>
                <a:cs typeface="Arial"/>
                <a:sym typeface="Arial"/>
              </a:rPr>
              <a:t>: Variable-length bitstring</a:t>
            </a:r>
            <a:endParaRPr sz="1500" b="1" i="0" u="none" strike="noStrike" cap="none">
              <a:solidFill>
                <a:schemeClr val="dk1"/>
              </a:solidFill>
              <a:latin typeface="Arial"/>
              <a:ea typeface="Arial"/>
              <a:cs typeface="Arial"/>
              <a:sym typeface="Arial"/>
            </a:endParaRPr>
          </a:p>
          <a:p>
            <a:pPr marL="173736" marR="0" lvl="0" indent="-173736" algn="l" rtl="0">
              <a:lnSpc>
                <a:spcPct val="100000"/>
              </a:lnSpc>
              <a:spcBef>
                <a:spcPts val="112"/>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400"/>
              <a:buFont typeface="Merriweather Sans"/>
              <a:buNone/>
            </a:pPr>
            <a:r>
              <a:rPr lang="en-US" sz="1600" b="1" i="0" u="none" strike="noStrike" cap="none">
                <a:solidFill>
                  <a:schemeClr val="dk1"/>
                </a:solidFill>
                <a:latin typeface="Arial"/>
                <a:ea typeface="Arial"/>
                <a:cs typeface="Arial"/>
                <a:sym typeface="Arial"/>
              </a:rPr>
              <a:t>Header Types: </a:t>
            </a:r>
            <a:r>
              <a:rPr lang="en-US" sz="1600" b="0" i="0" u="none" strike="noStrike" cap="none">
                <a:solidFill>
                  <a:schemeClr val="dk1"/>
                </a:solidFill>
                <a:latin typeface="Arial"/>
                <a:ea typeface="Arial"/>
                <a:cs typeface="Arial"/>
                <a:sym typeface="Arial"/>
              </a:rPr>
              <a:t>Ordered collection of members</a:t>
            </a:r>
            <a:endParaRPr sz="1500" b="1" i="0" u="none" strike="noStrike" cap="none">
              <a:solidFill>
                <a:schemeClr val="dk1"/>
              </a:solidFill>
              <a:latin typeface="Arial"/>
              <a:ea typeface="Arial"/>
              <a:cs typeface="Arial"/>
              <a:sym typeface="Arial"/>
            </a:endParaRPr>
          </a:p>
          <a:p>
            <a:pPr marL="173736" marR="0" lvl="2" indent="-173736" algn="l" rtl="0">
              <a:lnSpc>
                <a:spcPct val="100000"/>
              </a:lnSpc>
              <a:spcBef>
                <a:spcPts val="76"/>
              </a:spcBef>
              <a:spcAft>
                <a:spcPts val="0"/>
              </a:spcAft>
              <a:buClr>
                <a:srgbClr val="1F1828"/>
              </a:buClr>
              <a:buSzPts val="1600"/>
              <a:buFont typeface="Arial"/>
              <a:buChar char="•"/>
            </a:pPr>
            <a:r>
              <a:rPr lang="en-US" sz="1600" b="0" i="0" u="none" strike="noStrike" cap="none">
                <a:solidFill>
                  <a:schemeClr val="dk1"/>
                </a:solidFill>
                <a:latin typeface="Arial"/>
                <a:ea typeface="Arial"/>
                <a:cs typeface="Arial"/>
                <a:sym typeface="Arial"/>
              </a:rPr>
              <a:t>Can contain </a:t>
            </a:r>
            <a:r>
              <a:rPr lang="en-US" sz="1600" b="1" i="0" u="none" strike="noStrike" cap="none">
                <a:solidFill>
                  <a:schemeClr val="dk1"/>
                </a:solidFill>
                <a:latin typeface="Arial"/>
                <a:ea typeface="Arial"/>
                <a:cs typeface="Arial"/>
                <a:sym typeface="Arial"/>
              </a:rPr>
              <a:t>bit&lt;n&gt;</a:t>
            </a:r>
            <a:r>
              <a:rPr lang="en-US" sz="1600" b="0" i="0" u="none" strike="noStrike" cap="none">
                <a:solidFill>
                  <a:schemeClr val="dk1"/>
                </a:solidFill>
                <a:latin typeface="Arial"/>
                <a:ea typeface="Arial"/>
                <a:cs typeface="Arial"/>
                <a:sym typeface="Arial"/>
              </a:rPr>
              <a:t>,</a:t>
            </a:r>
            <a:r>
              <a:rPr lang="en-US" sz="1600" b="1" i="0" u="none" strike="noStrike" cap="none">
                <a:solidFill>
                  <a:schemeClr val="dk1"/>
                </a:solidFill>
                <a:latin typeface="Arial"/>
                <a:ea typeface="Arial"/>
                <a:cs typeface="Arial"/>
                <a:sym typeface="Arial"/>
              </a:rPr>
              <a:t> int&lt;n&gt;</a:t>
            </a:r>
            <a:r>
              <a:rPr lang="en-US" sz="1600" b="0" i="0" u="none" strike="noStrike" cap="none">
                <a:solidFill>
                  <a:schemeClr val="dk1"/>
                </a:solidFill>
                <a:latin typeface="Arial"/>
                <a:ea typeface="Arial"/>
                <a:cs typeface="Arial"/>
                <a:sym typeface="Arial"/>
              </a:rPr>
              <a:t>, and </a:t>
            </a:r>
            <a:r>
              <a:rPr lang="en-US" sz="1600" b="1" i="0" u="none" strike="noStrike" cap="none">
                <a:solidFill>
                  <a:schemeClr val="dk1"/>
                </a:solidFill>
                <a:latin typeface="Arial"/>
                <a:ea typeface="Arial"/>
                <a:cs typeface="Arial"/>
                <a:sym typeface="Arial"/>
              </a:rPr>
              <a:t>varbit&lt;n&gt;</a:t>
            </a:r>
            <a:endParaRPr sz="1200" b="0" i="0" u="none" strike="noStrike" cap="none">
              <a:solidFill>
                <a:schemeClr val="dk1"/>
              </a:solidFill>
              <a:latin typeface="Arial"/>
              <a:ea typeface="Arial"/>
              <a:cs typeface="Arial"/>
              <a:sym typeface="Arial"/>
            </a:endParaRPr>
          </a:p>
          <a:p>
            <a:pPr marL="173736" marR="0" lvl="2" indent="-173736" algn="l" rtl="0">
              <a:lnSpc>
                <a:spcPct val="100000"/>
              </a:lnSpc>
              <a:spcBef>
                <a:spcPts val="94"/>
              </a:spcBef>
              <a:spcAft>
                <a:spcPts val="0"/>
              </a:spcAft>
              <a:buClr>
                <a:srgbClr val="1F1828"/>
              </a:buClr>
              <a:buSzPts val="1600"/>
              <a:buFont typeface="Arial"/>
              <a:buChar char="•"/>
            </a:pPr>
            <a:r>
              <a:rPr lang="en-US" sz="1600" b="0" i="0" u="none" strike="noStrike" cap="none">
                <a:solidFill>
                  <a:schemeClr val="dk1"/>
                </a:solidFill>
                <a:latin typeface="Arial"/>
                <a:ea typeface="Arial"/>
                <a:cs typeface="Arial"/>
                <a:sym typeface="Arial"/>
              </a:rPr>
              <a:t>Byte-aligned</a:t>
            </a:r>
            <a:endParaRPr sz="1200" b="0" i="0" u="none" strike="noStrike" cap="none">
              <a:solidFill>
                <a:schemeClr val="dk1"/>
              </a:solidFill>
              <a:latin typeface="Arial"/>
              <a:ea typeface="Arial"/>
              <a:cs typeface="Arial"/>
              <a:sym typeface="Arial"/>
            </a:endParaRPr>
          </a:p>
          <a:p>
            <a:pPr marL="173736" marR="0" lvl="2" indent="-173736" algn="l" rtl="0">
              <a:lnSpc>
                <a:spcPct val="100000"/>
              </a:lnSpc>
              <a:spcBef>
                <a:spcPts val="76"/>
              </a:spcBef>
              <a:spcAft>
                <a:spcPts val="0"/>
              </a:spcAft>
              <a:buClr>
                <a:srgbClr val="1F1828"/>
              </a:buClr>
              <a:buSzPts val="1600"/>
              <a:buFont typeface="Arial"/>
              <a:buChar char="•"/>
            </a:pPr>
            <a:r>
              <a:rPr lang="en-US" sz="1600" b="0" i="0" u="none" strike="noStrike" cap="none">
                <a:solidFill>
                  <a:schemeClr val="dk1"/>
                </a:solidFill>
                <a:latin typeface="Arial"/>
                <a:ea typeface="Arial"/>
                <a:cs typeface="Arial"/>
                <a:sym typeface="Arial"/>
              </a:rPr>
              <a:t>Can be valid or invalid</a:t>
            </a:r>
            <a:endParaRPr sz="1200" b="0" i="0" u="none" strike="noStrike" cap="none">
              <a:solidFill>
                <a:schemeClr val="dk1"/>
              </a:solidFill>
              <a:latin typeface="Arial"/>
              <a:ea typeface="Arial"/>
              <a:cs typeface="Arial"/>
              <a:sym typeface="Arial"/>
            </a:endParaRPr>
          </a:p>
          <a:p>
            <a:pPr marL="173736" marR="0" lvl="2" indent="-173736" algn="l" rtl="0">
              <a:lnSpc>
                <a:spcPct val="100000"/>
              </a:lnSpc>
              <a:spcBef>
                <a:spcPts val="76"/>
              </a:spcBef>
              <a:spcAft>
                <a:spcPts val="0"/>
              </a:spcAft>
              <a:buClr>
                <a:srgbClr val="1F1828"/>
              </a:buClr>
              <a:buSzPts val="1600"/>
              <a:buFont typeface="Arial"/>
              <a:buChar char="•"/>
            </a:pPr>
            <a:r>
              <a:rPr lang="en-US" sz="1600" b="0" i="0" u="none" strike="noStrike" cap="none">
                <a:solidFill>
                  <a:schemeClr val="dk1"/>
                </a:solidFill>
                <a:latin typeface="Arial"/>
                <a:ea typeface="Arial"/>
                <a:cs typeface="Arial"/>
                <a:sym typeface="Arial"/>
              </a:rPr>
              <a:t>Provides several operations to test and set validity bit: </a:t>
            </a:r>
            <a:r>
              <a:rPr lang="en-US" sz="1600" b="1" i="0" u="none" strike="noStrike" cap="none">
                <a:solidFill>
                  <a:schemeClr val="dk1"/>
                </a:solidFill>
                <a:latin typeface="Arial"/>
                <a:ea typeface="Arial"/>
                <a:cs typeface="Arial"/>
                <a:sym typeface="Arial"/>
              </a:rPr>
              <a:t>isValid()</a:t>
            </a:r>
            <a:r>
              <a:rPr lang="en-US" sz="1600" b="0" i="0" u="none" strike="noStrike" cap="none">
                <a:solidFill>
                  <a:schemeClr val="dk1"/>
                </a:solidFill>
                <a:latin typeface="Arial"/>
                <a:ea typeface="Arial"/>
                <a:cs typeface="Arial"/>
                <a:sym typeface="Arial"/>
              </a:rPr>
              <a:t>,</a:t>
            </a:r>
            <a:r>
              <a:rPr lang="en-US" sz="1600" b="1" i="0" u="none" strike="noStrike" cap="none">
                <a:solidFill>
                  <a:schemeClr val="dk1"/>
                </a:solidFill>
                <a:latin typeface="Arial"/>
                <a:ea typeface="Arial"/>
                <a:cs typeface="Arial"/>
                <a:sym typeface="Arial"/>
              </a:rPr>
              <a:t> setValid()</a:t>
            </a:r>
            <a:r>
              <a:rPr lang="en-US" sz="1600" b="0" i="0" u="none" strike="noStrike" cap="none">
                <a:solidFill>
                  <a:schemeClr val="dk1"/>
                </a:solidFill>
                <a:latin typeface="Arial"/>
                <a:ea typeface="Arial"/>
                <a:cs typeface="Arial"/>
                <a:sym typeface="Arial"/>
              </a:rPr>
              <a:t>, and</a:t>
            </a:r>
            <a:r>
              <a:rPr lang="en-US" sz="1600" b="1" i="0" u="none" strike="noStrike" cap="none">
                <a:solidFill>
                  <a:schemeClr val="dk1"/>
                </a:solidFill>
                <a:latin typeface="Arial"/>
                <a:ea typeface="Arial"/>
                <a:cs typeface="Arial"/>
                <a:sym typeface="Arial"/>
              </a:rPr>
              <a:t> setInvalid()</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76"/>
              </a:spcBef>
              <a:spcAft>
                <a:spcPts val="0"/>
              </a:spcAft>
              <a:buClr>
                <a:srgbClr val="3F3151"/>
              </a:buClr>
              <a:buSzPts val="1500"/>
              <a:buFont typeface="Merriweather Sans"/>
              <a:buNone/>
            </a:pPr>
            <a:endParaRPr sz="1600" b="1" i="0" u="none" strike="noStrike" cap="none">
              <a:solidFill>
                <a:schemeClr val="dk1"/>
              </a:solidFill>
              <a:latin typeface="Arial"/>
              <a:ea typeface="Arial"/>
              <a:cs typeface="Arial"/>
              <a:sym typeface="Arial"/>
            </a:endParaRPr>
          </a:p>
          <a:p>
            <a:pPr marL="0" marR="0" lvl="0" indent="0" algn="l" rtl="0">
              <a:lnSpc>
                <a:spcPct val="100000"/>
              </a:lnSpc>
              <a:spcBef>
                <a:spcPts val="112"/>
              </a:spcBef>
              <a:spcAft>
                <a:spcPts val="0"/>
              </a:spcAft>
              <a:buClr>
                <a:srgbClr val="3F3151"/>
              </a:buClr>
              <a:buSzPts val="1500"/>
              <a:buFont typeface="Merriweather Sans"/>
              <a:buNone/>
            </a:pPr>
            <a:r>
              <a:rPr lang="en-US" sz="1600" b="1" i="0" u="none" strike="noStrike" cap="none">
                <a:solidFill>
                  <a:schemeClr val="dk1"/>
                </a:solidFill>
                <a:latin typeface="Arial"/>
                <a:ea typeface="Arial"/>
                <a:cs typeface="Arial"/>
                <a:sym typeface="Arial"/>
              </a:rPr>
              <a:t>Typedef</a:t>
            </a:r>
            <a:r>
              <a:rPr lang="en-US" sz="1700" b="1" i="0" u="none" strike="noStrike" cap="none">
                <a:solidFill>
                  <a:schemeClr val="dk1"/>
                </a:solidFill>
                <a:latin typeface="Arial"/>
                <a:ea typeface="Arial"/>
                <a:cs typeface="Arial"/>
                <a:sym typeface="Arial"/>
              </a:rPr>
              <a:t>: </a:t>
            </a:r>
            <a:r>
              <a:rPr lang="en-US" sz="1700" b="0" i="0" u="none" strike="noStrike" cap="none">
                <a:solidFill>
                  <a:schemeClr val="dk1"/>
                </a:solidFill>
                <a:latin typeface="Arial"/>
                <a:ea typeface="Arial"/>
                <a:cs typeface="Arial"/>
                <a:sym typeface="Arial"/>
              </a:rPr>
              <a:t>Alternative name for a type</a:t>
            </a:r>
            <a:endParaRPr sz="1500" b="1" i="0" u="none" strike="noStrike" cap="none">
              <a:solidFill>
                <a:schemeClr val="dk1"/>
              </a:solidFill>
              <a:latin typeface="Arial"/>
              <a:ea typeface="Arial"/>
              <a:cs typeface="Arial"/>
              <a:sym typeface="Arial"/>
            </a:endParaRPr>
          </a:p>
        </p:txBody>
      </p:sp>
      <p:sp>
        <p:nvSpPr>
          <p:cNvPr id="2500" name="Google Shape;2500;p158"/>
          <p:cNvSpPr/>
          <p:nvPr/>
        </p:nvSpPr>
        <p:spPr>
          <a:xfrm>
            <a:off x="1981200" y="2876550"/>
            <a:ext cx="304799" cy="1523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159"/>
          <p:cNvSpPr txBox="1">
            <a:spLocks noGrp="1"/>
          </p:cNvSpPr>
          <p:nvPr>
            <p:ph type="body" idx="1"/>
          </p:nvPr>
        </p:nvSpPr>
        <p:spPr>
          <a:xfrm>
            <a:off x="152401" y="742950"/>
            <a:ext cx="2935574"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275"/>
              <a:buFont typeface="Merriweather Sans"/>
              <a:buNone/>
            </a:pPr>
            <a:r>
              <a:rPr lang="en-US" sz="1100" b="0" i="0" u="none" strike="noStrike" cap="none">
                <a:solidFill>
                  <a:srgbClr val="C00000"/>
                </a:solidFill>
                <a:latin typeface="Consolas"/>
                <a:ea typeface="Consolas"/>
                <a:cs typeface="Consolas"/>
                <a:sym typeface="Consolas"/>
              </a:rPr>
              <a:t>/* Architecture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struct </a:t>
            </a:r>
            <a:r>
              <a:rPr lang="en-US" sz="1100" b="0" i="0" u="none" strike="noStrike" cap="none">
                <a:solidFill>
                  <a:schemeClr val="dk1"/>
                </a:solidFill>
                <a:latin typeface="Consolas"/>
                <a:ea typeface="Consolas"/>
                <a:cs typeface="Consolas"/>
                <a:sym typeface="Consolas"/>
              </a:rPr>
              <a:t>standard_metadata_t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bit&lt;9&gt;  ingress_port;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bit&lt;9&gt;  egress_spec;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bit&lt;9&gt;  egress_port;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bit&lt;32&gt; clone_spec;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bit&lt;32&gt; instance_type;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bit&lt;1&gt;  drop;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bit&lt;16&gt; recirculate_port;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bit&lt;32&gt; packet_length;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endParaRPr sz="11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C00000"/>
                </a:solidFill>
                <a:latin typeface="Consolas"/>
                <a:ea typeface="Consolas"/>
                <a:cs typeface="Consolas"/>
                <a:sym typeface="Consolas"/>
              </a:rPr>
              <a:t>/* User program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struct </a:t>
            </a:r>
            <a:r>
              <a:rPr lang="en-US" sz="1100" b="0" i="0" u="none" strike="noStrike" cap="none">
                <a:solidFill>
                  <a:schemeClr val="dk1"/>
                </a:solidFill>
                <a:latin typeface="Consolas"/>
                <a:ea typeface="Consolas"/>
                <a:cs typeface="Consolas"/>
                <a:sym typeface="Consolas"/>
              </a:rPr>
              <a:t>metadata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struct </a:t>
            </a:r>
            <a:r>
              <a:rPr lang="en-US" sz="1100" b="0" i="0" u="none" strike="noStrike" cap="none">
                <a:solidFill>
                  <a:schemeClr val="dk1"/>
                </a:solidFill>
                <a:latin typeface="Consolas"/>
                <a:ea typeface="Consolas"/>
                <a:cs typeface="Consolas"/>
                <a:sym typeface="Consolas"/>
              </a:rPr>
              <a:t>headers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ethernet_t   ethernet;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ipv4_t       ipv4;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p:txBody>
      </p:sp>
      <p:sp>
        <p:nvSpPr>
          <p:cNvPr id="2507" name="Google Shape;2507;p159"/>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US" sz="2400" b="1" i="0" u="none" strike="noStrike" cap="none">
                <a:solidFill>
                  <a:schemeClr val="dk1"/>
                </a:solidFill>
                <a:latin typeface="Arial"/>
                <a:ea typeface="Arial"/>
                <a:cs typeface="Arial"/>
                <a:sym typeface="Arial"/>
              </a:rPr>
              <a:t>P4</a:t>
            </a:r>
            <a:r>
              <a:rPr lang="en-US" sz="2400" b="1" i="0" u="none" strike="noStrike" cap="none" baseline="-25000">
                <a:solidFill>
                  <a:schemeClr val="dk1"/>
                </a:solidFill>
                <a:latin typeface="Arial"/>
                <a:ea typeface="Arial"/>
                <a:cs typeface="Arial"/>
                <a:sym typeface="Arial"/>
              </a:rPr>
              <a:t>16</a:t>
            </a:r>
            <a:r>
              <a:rPr lang="en-US" sz="2400" b="1" i="0" u="none" strike="noStrike" cap="none">
                <a:solidFill>
                  <a:schemeClr val="dk1"/>
                </a:solidFill>
                <a:latin typeface="Arial"/>
                <a:ea typeface="Arial"/>
                <a:cs typeface="Arial"/>
                <a:sym typeface="Arial"/>
              </a:rPr>
              <a:t> Types (Other Types)</a:t>
            </a:r>
            <a:endParaRPr sz="2700" b="1" i="0" u="none" strike="noStrike" cap="none">
              <a:solidFill>
                <a:schemeClr val="dk1"/>
              </a:solidFill>
              <a:latin typeface="Arial"/>
              <a:ea typeface="Arial"/>
              <a:cs typeface="Arial"/>
              <a:sym typeface="Arial"/>
            </a:endParaRPr>
          </a:p>
        </p:txBody>
      </p:sp>
      <p:sp>
        <p:nvSpPr>
          <p:cNvPr id="2508" name="Google Shape;2508;p159"/>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32</a:t>
            </a:fld>
            <a:endParaRPr sz="825" b="0" i="0" u="none" strike="noStrike" cap="none">
              <a:solidFill>
                <a:srgbClr val="888888"/>
              </a:solidFill>
              <a:latin typeface="Arial"/>
              <a:ea typeface="Arial"/>
              <a:cs typeface="Arial"/>
              <a:sym typeface="Arial"/>
            </a:endParaRPr>
          </a:p>
        </p:txBody>
      </p:sp>
      <p:sp>
        <p:nvSpPr>
          <p:cNvPr id="2509" name="Google Shape;2509;p159"/>
          <p:cNvSpPr txBox="1">
            <a:spLocks noGrp="1"/>
          </p:cNvSpPr>
          <p:nvPr>
            <p:ph type="body" idx="2"/>
          </p:nvPr>
        </p:nvSpPr>
        <p:spPr>
          <a:xfrm>
            <a:off x="3210875" y="742950"/>
            <a:ext cx="5781000" cy="4114800"/>
          </a:xfrm>
          <a:prstGeom prst="rect">
            <a:avLst/>
          </a:prstGeom>
          <a:noFill/>
          <a:ln>
            <a:noFill/>
          </a:ln>
        </p:spPr>
        <p:txBody>
          <a:bodyPr spcFirstLastPara="1" wrap="square" lIns="91425" tIns="45700" rIns="91425" bIns="45700" anchor="t" anchorCtr="0">
            <a:noAutofit/>
          </a:bodyPr>
          <a:lstStyle/>
          <a:p>
            <a:pPr marL="34291" marR="0" lvl="0" indent="-34291" algn="l" rtl="0">
              <a:lnSpc>
                <a:spcPct val="150000"/>
              </a:lnSpc>
              <a:spcBef>
                <a:spcPts val="0"/>
              </a:spcBef>
              <a:spcAft>
                <a:spcPts val="0"/>
              </a:spcAft>
              <a:buClr>
                <a:srgbClr val="3F3151"/>
              </a:buClr>
              <a:buSzPts val="475"/>
              <a:buFont typeface="Merriweather Sans"/>
              <a:buNone/>
            </a:pPr>
            <a:r>
              <a:rPr lang="en-US" sz="1900" b="1" i="0" u="none" strike="noStrike" cap="none">
                <a:solidFill>
                  <a:schemeClr val="dk1"/>
                </a:solidFill>
                <a:latin typeface="Arial"/>
                <a:ea typeface="Arial"/>
                <a:cs typeface="Arial"/>
                <a:sym typeface="Arial"/>
              </a:rPr>
              <a:t>Other useful types</a:t>
            </a:r>
            <a:endParaRPr sz="1500" b="1" i="0" u="none" strike="noStrike" cap="none">
              <a:solidFill>
                <a:schemeClr val="dk1"/>
              </a:solidFill>
              <a:latin typeface="Arial"/>
              <a:ea typeface="Arial"/>
              <a:cs typeface="Arial"/>
              <a:sym typeface="Arial"/>
            </a:endParaRPr>
          </a:p>
          <a:p>
            <a:pPr marL="491490" marR="0" lvl="1" indent="-292061" algn="l" rtl="0">
              <a:lnSpc>
                <a:spcPct val="150000"/>
              </a:lnSpc>
              <a:spcBef>
                <a:spcPts val="94"/>
              </a:spcBef>
              <a:spcAft>
                <a:spcPts val="0"/>
              </a:spcAft>
              <a:buClr>
                <a:srgbClr val="205867"/>
              </a:buClr>
              <a:buSzPts val="1700"/>
              <a:buFont typeface="Arial"/>
              <a:buChar char="•"/>
            </a:pPr>
            <a:r>
              <a:rPr lang="en-US" sz="1700" b="1" i="0" u="none" strike="noStrike" cap="none">
                <a:solidFill>
                  <a:schemeClr val="dk1"/>
                </a:solidFill>
                <a:latin typeface="Arial"/>
                <a:ea typeface="Arial"/>
                <a:cs typeface="Arial"/>
                <a:sym typeface="Arial"/>
              </a:rPr>
              <a:t>Struct</a:t>
            </a:r>
            <a:r>
              <a:rPr lang="en-US" sz="1700" b="0" i="0" u="none" strike="noStrike" cap="none">
                <a:solidFill>
                  <a:schemeClr val="dk1"/>
                </a:solidFill>
                <a:latin typeface="Arial"/>
                <a:ea typeface="Arial"/>
                <a:cs typeface="Arial"/>
                <a:sym typeface="Arial"/>
              </a:rPr>
              <a:t>: Unordered collection of members (with no alignment restrictions)</a:t>
            </a:r>
            <a:endParaRPr sz="1350" b="0" i="0" u="none" strike="noStrike" cap="none">
              <a:solidFill>
                <a:schemeClr val="dk1"/>
              </a:solidFill>
              <a:latin typeface="Arial"/>
              <a:ea typeface="Arial"/>
              <a:cs typeface="Arial"/>
              <a:sym typeface="Arial"/>
            </a:endParaRPr>
          </a:p>
          <a:p>
            <a:pPr marL="491490" marR="0" lvl="1" indent="-292061" algn="l" rtl="0">
              <a:lnSpc>
                <a:spcPct val="150000"/>
              </a:lnSpc>
              <a:spcBef>
                <a:spcPts val="76"/>
              </a:spcBef>
              <a:spcAft>
                <a:spcPts val="0"/>
              </a:spcAft>
              <a:buClr>
                <a:srgbClr val="205867"/>
              </a:buClr>
              <a:buSzPts val="1700"/>
              <a:buFont typeface="Arial"/>
              <a:buChar char="•"/>
            </a:pPr>
            <a:r>
              <a:rPr lang="en-US" sz="1700" b="1" i="0" u="none" strike="noStrike" cap="none">
                <a:solidFill>
                  <a:schemeClr val="dk1"/>
                </a:solidFill>
                <a:latin typeface="Arial"/>
                <a:ea typeface="Arial"/>
                <a:cs typeface="Arial"/>
                <a:sym typeface="Arial"/>
              </a:rPr>
              <a:t>Header Stack: </a:t>
            </a:r>
            <a:r>
              <a:rPr lang="en-US" sz="1700" b="0" i="0" u="none" strike="noStrike" cap="none">
                <a:solidFill>
                  <a:schemeClr val="dk1"/>
                </a:solidFill>
                <a:latin typeface="Arial"/>
                <a:ea typeface="Arial"/>
                <a:cs typeface="Arial"/>
                <a:sym typeface="Arial"/>
              </a:rPr>
              <a:t>array of headers</a:t>
            </a:r>
            <a:endParaRPr sz="1350" b="0" i="0" u="none" strike="noStrike" cap="none">
              <a:solidFill>
                <a:schemeClr val="dk1"/>
              </a:solidFill>
              <a:latin typeface="Arial"/>
              <a:ea typeface="Arial"/>
              <a:cs typeface="Arial"/>
              <a:sym typeface="Arial"/>
            </a:endParaRPr>
          </a:p>
          <a:p>
            <a:pPr marL="491490" marR="0" lvl="1" indent="-292061" algn="l" rtl="0">
              <a:lnSpc>
                <a:spcPct val="150000"/>
              </a:lnSpc>
              <a:spcBef>
                <a:spcPts val="76"/>
              </a:spcBef>
              <a:spcAft>
                <a:spcPts val="0"/>
              </a:spcAft>
              <a:buClr>
                <a:srgbClr val="205867"/>
              </a:buClr>
              <a:buSzPts val="1700"/>
              <a:buFont typeface="Arial"/>
              <a:buChar char="•"/>
            </a:pPr>
            <a:r>
              <a:rPr lang="en-US" sz="1700" b="1" i="0" u="none" strike="noStrike" cap="none">
                <a:solidFill>
                  <a:schemeClr val="dk1"/>
                </a:solidFill>
                <a:latin typeface="Arial"/>
                <a:ea typeface="Arial"/>
                <a:cs typeface="Arial"/>
                <a:sym typeface="Arial"/>
              </a:rPr>
              <a:t>Header Union:</a:t>
            </a:r>
            <a:r>
              <a:rPr lang="en-US" sz="1700" b="0" i="0" u="none" strike="noStrike" cap="none">
                <a:solidFill>
                  <a:schemeClr val="dk1"/>
                </a:solidFill>
                <a:latin typeface="Arial"/>
                <a:ea typeface="Arial"/>
                <a:cs typeface="Arial"/>
                <a:sym typeface="Arial"/>
              </a:rPr>
              <a:t> one of several headers</a:t>
            </a:r>
            <a:endParaRPr sz="1350" b="0" i="0" u="none" strike="noStrike" cap="none">
              <a:solidFill>
                <a:schemeClr val="dk1"/>
              </a:solidFill>
              <a:latin typeface="Arial"/>
              <a:ea typeface="Arial"/>
              <a:cs typeface="Arial"/>
              <a:sym typeface="Arial"/>
            </a:endParaRPr>
          </a:p>
        </p:txBody>
      </p:sp>
      <p:sp>
        <p:nvSpPr>
          <p:cNvPr id="2510" name="Google Shape;2510;p159"/>
          <p:cNvSpPr/>
          <p:nvPr/>
        </p:nvSpPr>
        <p:spPr>
          <a:xfrm>
            <a:off x="1981200" y="2876550"/>
            <a:ext cx="304799" cy="1523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160"/>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Parsers</a:t>
            </a:r>
            <a:endParaRPr sz="2700" b="1" i="0" u="none" strike="noStrike" cap="none">
              <a:solidFill>
                <a:schemeClr val="dk1"/>
              </a:solidFill>
              <a:latin typeface="Arial"/>
              <a:ea typeface="Arial"/>
              <a:cs typeface="Arial"/>
              <a:sym typeface="Arial"/>
            </a:endParaRPr>
          </a:p>
        </p:txBody>
      </p:sp>
      <p:sp>
        <p:nvSpPr>
          <p:cNvPr id="2516" name="Google Shape;2516;p160"/>
          <p:cNvSpPr txBox="1">
            <a:spLocks noGrp="1"/>
          </p:cNvSpPr>
          <p:nvPr>
            <p:ph type="body" idx="1"/>
          </p:nvPr>
        </p:nvSpPr>
        <p:spPr>
          <a:xfrm>
            <a:off x="152398" y="742950"/>
            <a:ext cx="5613687"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Parsers are functions that map packets into headers and metadata, written in a state machine style</a:t>
            </a: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Every parser has three predefined states</a:t>
            </a:r>
            <a:endParaRPr sz="2100" b="1" i="0" u="none" strike="noStrike" cap="none">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start</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accept</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reject</a:t>
            </a:r>
            <a:endParaRPr sz="1800" b="0" i="0" u="none" strike="noStrike" cap="none">
              <a:solidFill>
                <a:schemeClr val="dk1"/>
              </a:solidFill>
              <a:latin typeface="Arial"/>
              <a:ea typeface="Arial"/>
              <a:cs typeface="Arial"/>
              <a:sym typeface="Arial"/>
            </a:endParaRPr>
          </a:p>
          <a:p>
            <a:pPr marL="205740" marR="0" lvl="0" indent="-205740" algn="l" rtl="0">
              <a:lnSpc>
                <a:spcPct val="100000"/>
              </a:lnSpc>
              <a:spcBef>
                <a:spcPts val="113"/>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Other states may be defined by the programmer</a:t>
            </a: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13"/>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In each state, execute zero or more statements, and then transition to another state (loops are OK)</a:t>
            </a:r>
            <a:endParaRPr sz="2100" b="1" i="0" u="none" strike="noStrike" cap="none">
              <a:solidFill>
                <a:schemeClr val="dk1"/>
              </a:solidFill>
              <a:latin typeface="Arial"/>
              <a:ea typeface="Arial"/>
              <a:cs typeface="Arial"/>
              <a:sym typeface="Arial"/>
            </a:endParaRPr>
          </a:p>
        </p:txBody>
      </p:sp>
      <p:sp>
        <p:nvSpPr>
          <p:cNvPr id="2517" name="Google Shape;2517;p160"/>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33</a:t>
            </a:fld>
            <a:endParaRPr sz="825" b="0" i="0" u="none" strike="noStrike" cap="none">
              <a:solidFill>
                <a:srgbClr val="888888"/>
              </a:solidFill>
              <a:latin typeface="Arial"/>
              <a:ea typeface="Arial"/>
              <a:cs typeface="Arial"/>
              <a:sym typeface="Arial"/>
            </a:endParaRPr>
          </a:p>
        </p:txBody>
      </p:sp>
      <p:sp>
        <p:nvSpPr>
          <p:cNvPr id="2518" name="Google Shape;2518;p160"/>
          <p:cNvSpPr/>
          <p:nvPr/>
        </p:nvSpPr>
        <p:spPr>
          <a:xfrm>
            <a:off x="6855972" y="985758"/>
            <a:ext cx="609599" cy="609599"/>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416"/>
              <a:buFont typeface="Arial"/>
              <a:buNone/>
            </a:pPr>
            <a:r>
              <a:rPr lang="en-US" sz="1665" b="0" i="0" u="none" strike="noStrike" cap="none">
                <a:solidFill>
                  <a:schemeClr val="lt1"/>
                </a:solidFill>
                <a:latin typeface="Arial"/>
                <a:ea typeface="Arial"/>
                <a:cs typeface="Arial"/>
                <a:sym typeface="Arial"/>
              </a:rPr>
              <a:t>start</a:t>
            </a:r>
            <a:endParaRPr sz="1400" b="0" i="0" u="none" strike="noStrike" cap="none">
              <a:solidFill>
                <a:srgbClr val="000000"/>
              </a:solidFill>
              <a:latin typeface="Arial"/>
              <a:ea typeface="Arial"/>
              <a:cs typeface="Arial"/>
              <a:sym typeface="Arial"/>
            </a:endParaRPr>
          </a:p>
        </p:txBody>
      </p:sp>
      <p:sp>
        <p:nvSpPr>
          <p:cNvPr id="2519" name="Google Shape;2519;p160"/>
          <p:cNvSpPr/>
          <p:nvPr/>
        </p:nvSpPr>
        <p:spPr>
          <a:xfrm>
            <a:off x="5981700" y="4019550"/>
            <a:ext cx="609599" cy="609599"/>
          </a:xfrm>
          <a:prstGeom prst="ellipse">
            <a:avLst/>
          </a:prstGeom>
          <a:solidFill>
            <a:schemeClr val="accent3"/>
          </a:solidFill>
          <a:ln w="25400" cap="flat" cmpd="sng">
            <a:solidFill>
              <a:srgbClr val="718840"/>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75"/>
              <a:buFont typeface="Arial"/>
              <a:buNone/>
            </a:pPr>
            <a:r>
              <a:rPr lang="en-US" sz="1100" b="0" i="0" u="none" strike="noStrike" cap="none">
                <a:solidFill>
                  <a:schemeClr val="lt1"/>
                </a:solidFill>
                <a:latin typeface="Arial"/>
                <a:ea typeface="Arial"/>
                <a:cs typeface="Arial"/>
                <a:sym typeface="Arial"/>
              </a:rPr>
              <a:t>accept</a:t>
            </a:r>
            <a:endParaRPr sz="1400" b="0" i="0" u="none" strike="noStrike" cap="none">
              <a:solidFill>
                <a:srgbClr val="000000"/>
              </a:solidFill>
              <a:latin typeface="Arial"/>
              <a:ea typeface="Arial"/>
              <a:cs typeface="Arial"/>
              <a:sym typeface="Arial"/>
            </a:endParaRPr>
          </a:p>
        </p:txBody>
      </p:sp>
      <p:sp>
        <p:nvSpPr>
          <p:cNvPr id="2520" name="Google Shape;2520;p160"/>
          <p:cNvSpPr/>
          <p:nvPr/>
        </p:nvSpPr>
        <p:spPr>
          <a:xfrm>
            <a:off x="7772400" y="4017705"/>
            <a:ext cx="609599" cy="609599"/>
          </a:xfrm>
          <a:prstGeom prst="ellipse">
            <a:avLst/>
          </a:prstGeom>
          <a:solidFill>
            <a:schemeClr val="accent2"/>
          </a:solidFill>
          <a:ln w="25400" cap="flat" cmpd="sng">
            <a:solidFill>
              <a:srgbClr val="8C3A38"/>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80000"/>
              </a:lnSpc>
              <a:spcBef>
                <a:spcPts val="0"/>
              </a:spcBef>
              <a:spcAft>
                <a:spcPts val="0"/>
              </a:spcAft>
              <a:buClr>
                <a:schemeClr val="lt1"/>
              </a:buClr>
              <a:buSzPts val="315"/>
              <a:buFont typeface="Arial"/>
              <a:buNone/>
            </a:pPr>
            <a:r>
              <a:rPr lang="en-US" sz="1260" b="0" i="0" u="none" strike="noStrike" cap="none">
                <a:solidFill>
                  <a:schemeClr val="lt1"/>
                </a:solidFill>
                <a:latin typeface="Arial"/>
                <a:ea typeface="Arial"/>
                <a:cs typeface="Arial"/>
                <a:sym typeface="Arial"/>
              </a:rPr>
              <a:t>reject</a:t>
            </a:r>
            <a:endParaRPr sz="1400" b="0" i="0" u="none" strike="noStrike" cap="none">
              <a:solidFill>
                <a:srgbClr val="000000"/>
              </a:solidFill>
              <a:latin typeface="Arial"/>
              <a:ea typeface="Arial"/>
              <a:cs typeface="Arial"/>
              <a:sym typeface="Arial"/>
            </a:endParaRPr>
          </a:p>
        </p:txBody>
      </p:sp>
      <p:grpSp>
        <p:nvGrpSpPr>
          <p:cNvPr id="2521" name="Google Shape;2521;p160"/>
          <p:cNvGrpSpPr/>
          <p:nvPr/>
        </p:nvGrpSpPr>
        <p:grpSpPr>
          <a:xfrm>
            <a:off x="6169653" y="2106110"/>
            <a:ext cx="2057399" cy="1465660"/>
            <a:chOff x="6169653" y="2106110"/>
            <a:chExt cx="2057399" cy="1465660"/>
          </a:xfrm>
        </p:grpSpPr>
        <p:sp>
          <p:nvSpPr>
            <p:cNvPr id="2522" name="Google Shape;2522;p160"/>
            <p:cNvSpPr/>
            <p:nvPr/>
          </p:nvSpPr>
          <p:spPr>
            <a:xfrm>
              <a:off x="6169653" y="2106110"/>
              <a:ext cx="2057399" cy="1465660"/>
            </a:xfrm>
            <a:prstGeom prst="cloud">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23" name="Google Shape;2523;p160"/>
            <p:cNvSpPr/>
            <p:nvPr/>
          </p:nvSpPr>
          <p:spPr>
            <a:xfrm>
              <a:off x="7084053" y="2319549"/>
              <a:ext cx="228600" cy="23552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4" name="Google Shape;2524;p160"/>
            <p:cNvSpPr/>
            <p:nvPr/>
          </p:nvSpPr>
          <p:spPr>
            <a:xfrm>
              <a:off x="6551173" y="2687296"/>
              <a:ext cx="228600" cy="23552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5" name="Google Shape;2525;p160"/>
            <p:cNvSpPr/>
            <p:nvPr/>
          </p:nvSpPr>
          <p:spPr>
            <a:xfrm>
              <a:off x="7236972" y="2603411"/>
              <a:ext cx="228600" cy="23552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6" name="Google Shape;2526;p160"/>
            <p:cNvSpPr/>
            <p:nvPr/>
          </p:nvSpPr>
          <p:spPr>
            <a:xfrm>
              <a:off x="6703314" y="2958781"/>
              <a:ext cx="228600" cy="23552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7" name="Google Shape;2527;p160"/>
            <p:cNvSpPr/>
            <p:nvPr/>
          </p:nvSpPr>
          <p:spPr>
            <a:xfrm>
              <a:off x="7213367" y="3039977"/>
              <a:ext cx="228600" cy="23552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2528" name="Google Shape;2528;p160"/>
            <p:cNvCxnSpPr>
              <a:stCxn id="2523" idx="6"/>
              <a:endCxn id="2525" idx="7"/>
            </p:cNvCxnSpPr>
            <p:nvPr/>
          </p:nvCxnSpPr>
          <p:spPr>
            <a:xfrm>
              <a:off x="7312653" y="2437313"/>
              <a:ext cx="119400" cy="200700"/>
            </a:xfrm>
            <a:prstGeom prst="curvedConnector2">
              <a:avLst/>
            </a:prstGeom>
            <a:noFill/>
            <a:ln w="12700" cap="flat" cmpd="sng">
              <a:solidFill>
                <a:srgbClr val="FF0000"/>
              </a:solidFill>
              <a:prstDash val="solid"/>
              <a:round/>
              <a:headEnd type="none" w="sm" len="sm"/>
              <a:tailEnd type="triangle" w="lg" len="lg"/>
            </a:ln>
          </p:spPr>
        </p:cxnSp>
        <p:cxnSp>
          <p:nvCxnSpPr>
            <p:cNvPr id="2529" name="Google Shape;2529;p160"/>
            <p:cNvCxnSpPr>
              <a:stCxn id="2523" idx="4"/>
              <a:endCxn id="2524" idx="0"/>
            </p:cNvCxnSpPr>
            <p:nvPr/>
          </p:nvCxnSpPr>
          <p:spPr>
            <a:xfrm rot="5400000">
              <a:off x="6865803" y="2354827"/>
              <a:ext cx="132300" cy="5328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530" name="Google Shape;2530;p160"/>
            <p:cNvCxnSpPr>
              <a:stCxn id="2525" idx="4"/>
              <a:endCxn id="2525" idx="6"/>
            </p:cNvCxnSpPr>
            <p:nvPr/>
          </p:nvCxnSpPr>
          <p:spPr>
            <a:xfrm rot="-5400000">
              <a:off x="7349472" y="2722839"/>
              <a:ext cx="117900" cy="114300"/>
            </a:xfrm>
            <a:prstGeom prst="curvedConnector4">
              <a:avLst>
                <a:gd name="adj1" fmla="val -112714"/>
                <a:gd name="adj2" fmla="val 274193"/>
              </a:avLst>
            </a:prstGeom>
            <a:noFill/>
            <a:ln w="12700" cap="flat" cmpd="sng">
              <a:solidFill>
                <a:srgbClr val="FF0000"/>
              </a:solidFill>
              <a:prstDash val="solid"/>
              <a:round/>
              <a:headEnd type="none" w="sm" len="sm"/>
              <a:tailEnd type="triangle" w="lg" len="lg"/>
            </a:ln>
          </p:spPr>
        </p:cxnSp>
        <p:cxnSp>
          <p:nvCxnSpPr>
            <p:cNvPr id="2531" name="Google Shape;2531;p160"/>
            <p:cNvCxnSpPr>
              <a:stCxn id="2525" idx="3"/>
              <a:endCxn id="2526" idx="6"/>
            </p:cNvCxnSpPr>
            <p:nvPr/>
          </p:nvCxnSpPr>
          <p:spPr>
            <a:xfrm rot="5400000">
              <a:off x="6965200" y="2771297"/>
              <a:ext cx="272100" cy="338400"/>
            </a:xfrm>
            <a:prstGeom prst="curvedConnector2">
              <a:avLst/>
            </a:prstGeom>
            <a:noFill/>
            <a:ln w="12700" cap="flat" cmpd="sng">
              <a:solidFill>
                <a:srgbClr val="FF0000"/>
              </a:solidFill>
              <a:prstDash val="solid"/>
              <a:round/>
              <a:headEnd type="none" w="sm" len="sm"/>
              <a:tailEnd type="triangle" w="lg" len="lg"/>
            </a:ln>
          </p:spPr>
        </p:cxnSp>
        <p:cxnSp>
          <p:nvCxnSpPr>
            <p:cNvPr id="2532" name="Google Shape;2532;p160"/>
            <p:cNvCxnSpPr>
              <a:stCxn id="2524" idx="6"/>
              <a:endCxn id="2527" idx="0"/>
            </p:cNvCxnSpPr>
            <p:nvPr/>
          </p:nvCxnSpPr>
          <p:spPr>
            <a:xfrm>
              <a:off x="6779773" y="2805060"/>
              <a:ext cx="547800" cy="234900"/>
            </a:xfrm>
            <a:prstGeom prst="curvedConnector2">
              <a:avLst/>
            </a:prstGeom>
            <a:noFill/>
            <a:ln w="12700" cap="flat" cmpd="sng">
              <a:solidFill>
                <a:srgbClr val="FF0000"/>
              </a:solidFill>
              <a:prstDash val="solid"/>
              <a:round/>
              <a:headEnd type="none" w="sm" len="sm"/>
              <a:tailEnd type="triangle" w="lg" len="lg"/>
            </a:ln>
          </p:spPr>
        </p:cxnSp>
        <p:cxnSp>
          <p:nvCxnSpPr>
            <p:cNvPr id="2533" name="Google Shape;2533;p160"/>
            <p:cNvCxnSpPr>
              <a:stCxn id="2527" idx="4"/>
              <a:endCxn id="2526" idx="4"/>
            </p:cNvCxnSpPr>
            <p:nvPr/>
          </p:nvCxnSpPr>
          <p:spPr>
            <a:xfrm rot="5400000" flipH="1">
              <a:off x="7032017" y="2979855"/>
              <a:ext cx="81300" cy="510000"/>
            </a:xfrm>
            <a:prstGeom prst="curvedConnector3">
              <a:avLst>
                <a:gd name="adj1" fmla="val -119373"/>
              </a:avLst>
            </a:prstGeom>
            <a:noFill/>
            <a:ln w="12700" cap="flat" cmpd="sng">
              <a:solidFill>
                <a:srgbClr val="FF0000"/>
              </a:solidFill>
              <a:prstDash val="solid"/>
              <a:round/>
              <a:headEnd type="none" w="sm" len="sm"/>
              <a:tailEnd type="triangle" w="lg" len="lg"/>
            </a:ln>
          </p:spPr>
        </p:cxnSp>
      </p:grpSp>
      <p:sp>
        <p:nvSpPr>
          <p:cNvPr id="2534" name="Google Shape;2534;p160"/>
          <p:cNvSpPr/>
          <p:nvPr/>
        </p:nvSpPr>
        <p:spPr>
          <a:xfrm rot="5400000">
            <a:off x="6935692" y="1743488"/>
            <a:ext cx="450161" cy="2357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35" name="Google Shape;2535;p160"/>
          <p:cNvSpPr/>
          <p:nvPr/>
        </p:nvSpPr>
        <p:spPr>
          <a:xfrm rot="1800000">
            <a:off x="6491271" y="3563922"/>
            <a:ext cx="200058" cy="473133"/>
          </a:xfrm>
          <a:prstGeom prst="down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36" name="Google Shape;2536;p160"/>
          <p:cNvSpPr/>
          <p:nvPr/>
        </p:nvSpPr>
        <p:spPr>
          <a:xfrm rot="-1800000">
            <a:off x="7719749" y="3537990"/>
            <a:ext cx="200058" cy="473133"/>
          </a:xfrm>
          <a:prstGeom prst="downArrow">
            <a:avLst>
              <a:gd name="adj1" fmla="val 50000"/>
              <a:gd name="adj2" fmla="val 500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1"/>
        <p:cNvGrpSpPr/>
        <p:nvPr/>
      </p:nvGrpSpPr>
      <p:grpSpPr>
        <a:xfrm>
          <a:off x="0" y="0"/>
          <a:ext cx="0" cy="0"/>
          <a:chOff x="0" y="0"/>
          <a:chExt cx="0" cy="0"/>
        </a:xfrm>
      </p:grpSpPr>
      <p:sp>
        <p:nvSpPr>
          <p:cNvPr id="2542" name="Google Shape;2542;p161"/>
          <p:cNvSpPr/>
          <p:nvPr/>
        </p:nvSpPr>
        <p:spPr>
          <a:xfrm>
            <a:off x="7620000" y="1338215"/>
            <a:ext cx="838199" cy="644754"/>
          </a:xfrm>
          <a:prstGeom prst="right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43" name="Google Shape;2543;p161"/>
          <p:cNvSpPr/>
          <p:nvPr/>
        </p:nvSpPr>
        <p:spPr>
          <a:xfrm>
            <a:off x="7620000" y="2108183"/>
            <a:ext cx="838199" cy="644754"/>
          </a:xfrm>
          <a:prstGeom prst="right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44" name="Google Shape;2544;p161"/>
          <p:cNvSpPr txBox="1">
            <a:spLocks noGrp="1"/>
          </p:cNvSpPr>
          <p:nvPr>
            <p:ph type="body" idx="1"/>
          </p:nvPr>
        </p:nvSpPr>
        <p:spPr>
          <a:xfrm>
            <a:off x="152400" y="742950"/>
            <a:ext cx="44195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275"/>
              <a:buFont typeface="Merriweather Sans"/>
              <a:buNone/>
            </a:pPr>
            <a:r>
              <a:rPr lang="en-US" sz="1100" b="0" i="0" u="none" strike="noStrike" cap="none">
                <a:solidFill>
                  <a:srgbClr val="C00000"/>
                </a:solidFill>
                <a:latin typeface="Consolas"/>
                <a:ea typeface="Consolas"/>
                <a:cs typeface="Consolas"/>
                <a:sym typeface="Consolas"/>
              </a:rPr>
              <a:t>/* From core.p4 */</a:t>
            </a:r>
            <a:endParaRPr sz="900" b="0" i="0" u="none" strike="noStrike" cap="none">
              <a:solidFill>
                <a:schemeClr val="dk1"/>
              </a:solidFill>
              <a:latin typeface="Arial"/>
              <a:ea typeface="Arial"/>
              <a:cs typeface="Arial"/>
              <a:sym typeface="Arial"/>
            </a:endParaRPr>
          </a:p>
          <a:p>
            <a:pPr marL="0" marR="0" lvl="0" indent="0" algn="l" rtl="0">
              <a:lnSpc>
                <a:spcPct val="90000"/>
              </a:lnSpc>
              <a:spcBef>
                <a:spcPts val="225"/>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extern</a:t>
            </a:r>
            <a:r>
              <a:rPr lang="en-US" sz="1100" b="0" i="0" u="none" strike="noStrike" cap="none">
                <a:solidFill>
                  <a:schemeClr val="dk1"/>
                </a:solidFill>
                <a:latin typeface="Consolas"/>
                <a:ea typeface="Consolas"/>
                <a:cs typeface="Consolas"/>
                <a:sym typeface="Consolas"/>
              </a:rPr>
              <a:t> packet_in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75"/>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void extract&lt;T&gt;(</a:t>
            </a:r>
            <a:r>
              <a:rPr lang="en-US" sz="1100" b="0" i="0" u="none" strike="noStrike" cap="none">
                <a:solidFill>
                  <a:srgbClr val="0744B8"/>
                </a:solidFill>
                <a:latin typeface="Consolas"/>
                <a:ea typeface="Consolas"/>
                <a:cs typeface="Consolas"/>
                <a:sym typeface="Consolas"/>
              </a:rPr>
              <a:t>out</a:t>
            </a:r>
            <a:r>
              <a:rPr lang="en-US" sz="1100" b="0" i="0" u="none" strike="noStrike" cap="none">
                <a:solidFill>
                  <a:schemeClr val="dk1"/>
                </a:solidFill>
                <a:latin typeface="Consolas"/>
                <a:ea typeface="Consolas"/>
                <a:cs typeface="Consolas"/>
                <a:sym typeface="Consolas"/>
              </a:rPr>
              <a:t> T hdr);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void extract&lt;T&gt;(</a:t>
            </a:r>
            <a:r>
              <a:rPr lang="en-US" sz="1100" b="0" i="0" u="none" strike="noStrike" cap="none">
                <a:solidFill>
                  <a:srgbClr val="0744B8"/>
                </a:solidFill>
                <a:latin typeface="Consolas"/>
                <a:ea typeface="Consolas"/>
                <a:cs typeface="Consolas"/>
                <a:sym typeface="Consolas"/>
              </a:rPr>
              <a:t>out</a:t>
            </a:r>
            <a:r>
              <a:rPr lang="en-US" sz="1100" b="0" i="0" u="none" strike="noStrike" cap="none">
                <a:solidFill>
                  <a:schemeClr val="dk1"/>
                </a:solidFill>
                <a:latin typeface="Consolas"/>
                <a:ea typeface="Consolas"/>
                <a:cs typeface="Consolas"/>
                <a:sym typeface="Consolas"/>
              </a:rPr>
              <a:t> T variableSizeHeader,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r>
              <a:rPr lang="en-US" sz="1100" b="0" i="0" u="none" strike="noStrike" cap="none">
                <a:solidFill>
                  <a:srgbClr val="0744B8"/>
                </a:solidFill>
                <a:latin typeface="Consolas"/>
                <a:ea typeface="Consolas"/>
                <a:cs typeface="Consolas"/>
                <a:sym typeface="Consolas"/>
              </a:rPr>
              <a:t>in</a:t>
            </a:r>
            <a:r>
              <a:rPr lang="en-US" sz="1100" b="0" i="0" u="none" strike="noStrike" cap="none">
                <a:solidFill>
                  <a:schemeClr val="dk1"/>
                </a:solidFill>
                <a:latin typeface="Consolas"/>
                <a:ea typeface="Consolas"/>
                <a:cs typeface="Consolas"/>
                <a:sym typeface="Consolas"/>
              </a:rPr>
              <a:t> bit&lt;32&gt; variableFieldSizeInBits);</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T lookahead&lt;T&gt;();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void advance(</a:t>
            </a:r>
            <a:r>
              <a:rPr lang="en-US" sz="1100" b="0" i="0" u="none" strike="noStrike" cap="none">
                <a:solidFill>
                  <a:srgbClr val="0744B8"/>
                </a:solidFill>
                <a:latin typeface="Consolas"/>
                <a:ea typeface="Consolas"/>
                <a:cs typeface="Consolas"/>
                <a:sym typeface="Consolas"/>
              </a:rPr>
              <a:t>in</a:t>
            </a:r>
            <a:r>
              <a:rPr lang="en-US" sz="1100" b="0" i="0" u="none" strike="noStrike" cap="none">
                <a:solidFill>
                  <a:schemeClr val="dk1"/>
                </a:solidFill>
                <a:latin typeface="Consolas"/>
                <a:ea typeface="Consolas"/>
                <a:cs typeface="Consolas"/>
                <a:sym typeface="Consolas"/>
              </a:rPr>
              <a:t> bit&lt;32&gt; sizeInBits);</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bit&lt;32&gt; length();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C00000"/>
                </a:solidFill>
                <a:latin typeface="Consolas"/>
                <a:ea typeface="Consolas"/>
                <a:cs typeface="Consolas"/>
                <a:sym typeface="Consolas"/>
              </a:rPr>
              <a:t>/* User Program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parser</a:t>
            </a:r>
            <a:r>
              <a:rPr lang="en-US" sz="1100" b="0" i="0" u="none" strike="noStrike" cap="none">
                <a:solidFill>
                  <a:schemeClr val="dk1"/>
                </a:solidFill>
                <a:latin typeface="Consolas"/>
                <a:ea typeface="Consolas"/>
                <a:cs typeface="Consolas"/>
                <a:sym typeface="Consolas"/>
              </a:rPr>
              <a:t> MyParser(packet_in packet,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r>
              <a:rPr lang="en-US" sz="1100" b="0" i="0" u="none" strike="noStrike" cap="none">
                <a:solidFill>
                  <a:srgbClr val="0744B8"/>
                </a:solidFill>
                <a:latin typeface="Consolas"/>
                <a:ea typeface="Consolas"/>
                <a:cs typeface="Consolas"/>
                <a:sym typeface="Consolas"/>
              </a:rPr>
              <a:t>out</a:t>
            </a:r>
            <a:r>
              <a:rPr lang="en-US" sz="1100" b="0" i="0" u="none" strike="noStrike" cap="none">
                <a:solidFill>
                  <a:schemeClr val="dk1"/>
                </a:solidFill>
                <a:latin typeface="Consolas"/>
                <a:ea typeface="Consolas"/>
                <a:cs typeface="Consolas"/>
                <a:sym typeface="Consolas"/>
              </a:rPr>
              <a:t> headers hdr,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r>
              <a:rPr lang="en-US" sz="1100" b="0" i="0" u="none" strike="noStrike" cap="none">
                <a:solidFill>
                  <a:srgbClr val="0744B8"/>
                </a:solidFill>
                <a:latin typeface="Consolas"/>
                <a:ea typeface="Consolas"/>
                <a:cs typeface="Consolas"/>
                <a:sym typeface="Consolas"/>
              </a:rPr>
              <a:t>inout </a:t>
            </a:r>
            <a:r>
              <a:rPr lang="en-US" sz="1100" b="0" i="0" u="none" strike="noStrike" cap="none">
                <a:solidFill>
                  <a:schemeClr val="dk1"/>
                </a:solidFill>
                <a:latin typeface="Consolas"/>
                <a:ea typeface="Consolas"/>
                <a:cs typeface="Consolas"/>
                <a:sym typeface="Consolas"/>
              </a:rPr>
              <a:t>metadata meta,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r>
              <a:rPr lang="en-US" sz="1100" b="0" i="0" u="none" strike="noStrike" cap="none">
                <a:solidFill>
                  <a:srgbClr val="0744B8"/>
                </a:solidFill>
                <a:latin typeface="Consolas"/>
                <a:ea typeface="Consolas"/>
                <a:cs typeface="Consolas"/>
                <a:sym typeface="Consolas"/>
              </a:rPr>
              <a:t>inout </a:t>
            </a:r>
            <a:r>
              <a:rPr lang="en-US" sz="1100" b="0" i="0" u="none" strike="noStrike" cap="none">
                <a:solidFill>
                  <a:schemeClr val="dk1"/>
                </a:solidFill>
                <a:latin typeface="Consolas"/>
                <a:ea typeface="Consolas"/>
                <a:cs typeface="Consolas"/>
                <a:sym typeface="Consolas"/>
              </a:rPr>
              <a:t>standard_metadata_t std_meta)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endParaRPr sz="11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r>
              <a:rPr lang="en-US" sz="1100" b="0" i="0" u="none" strike="noStrike" cap="none">
                <a:solidFill>
                  <a:srgbClr val="0744B8"/>
                </a:solidFill>
                <a:latin typeface="Consolas"/>
                <a:ea typeface="Consolas"/>
                <a:cs typeface="Consolas"/>
                <a:sym typeface="Consolas"/>
              </a:rPr>
              <a:t>state</a:t>
            </a:r>
            <a:r>
              <a:rPr lang="en-US" sz="1100" b="0" i="0" u="none" strike="noStrike" cap="none">
                <a:solidFill>
                  <a:schemeClr val="dk1"/>
                </a:solidFill>
                <a:latin typeface="Consolas"/>
                <a:ea typeface="Consolas"/>
                <a:cs typeface="Consolas"/>
                <a:sym typeface="Consolas"/>
              </a:rPr>
              <a:t> start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packet.extract(hdr.ethernet);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r>
              <a:rPr lang="en-US" sz="1100" b="0" i="0" u="none" strike="noStrike" cap="none">
                <a:solidFill>
                  <a:srgbClr val="0744B8"/>
                </a:solidFill>
                <a:latin typeface="Consolas"/>
                <a:ea typeface="Consolas"/>
                <a:cs typeface="Consolas"/>
                <a:sym typeface="Consolas"/>
              </a:rPr>
              <a:t>transition</a:t>
            </a:r>
            <a:r>
              <a:rPr lang="en-US" sz="1100" b="0" i="0" u="none" strike="noStrike" cap="none">
                <a:solidFill>
                  <a:schemeClr val="dk1"/>
                </a:solidFill>
                <a:latin typeface="Consolas"/>
                <a:ea typeface="Consolas"/>
                <a:cs typeface="Consolas"/>
                <a:sym typeface="Consolas"/>
              </a:rPr>
              <a:t> accept;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endParaRPr sz="11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90000"/>
              </a:lnSpc>
              <a:spcBef>
                <a:spcPts val="225"/>
              </a:spcBef>
              <a:spcAft>
                <a:spcPts val="0"/>
              </a:spcAft>
              <a:buClr>
                <a:srgbClr val="3F3151"/>
              </a:buClr>
              <a:buSzPts val="275"/>
              <a:buFont typeface="Merriweather Sans"/>
              <a:buNone/>
            </a:pPr>
            <a:endParaRPr sz="1100" b="1" i="0" u="none" strike="noStrike" cap="none">
              <a:solidFill>
                <a:schemeClr val="dk1"/>
              </a:solidFill>
              <a:latin typeface="Consolas"/>
              <a:ea typeface="Consolas"/>
              <a:cs typeface="Consolas"/>
              <a:sym typeface="Consolas"/>
            </a:endParaRPr>
          </a:p>
        </p:txBody>
      </p:sp>
      <p:sp>
        <p:nvSpPr>
          <p:cNvPr id="2545" name="Google Shape;2545;p161"/>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Parsers (V1Model)</a:t>
            </a:r>
            <a:endParaRPr sz="2700" b="1" i="0" u="none" strike="noStrike" cap="none">
              <a:solidFill>
                <a:schemeClr val="dk1"/>
              </a:solidFill>
              <a:latin typeface="Arial"/>
              <a:ea typeface="Arial"/>
              <a:cs typeface="Arial"/>
              <a:sym typeface="Arial"/>
            </a:endParaRPr>
          </a:p>
        </p:txBody>
      </p:sp>
      <p:sp>
        <p:nvSpPr>
          <p:cNvPr id="2546" name="Google Shape;2546;p161"/>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34</a:t>
            </a:fld>
            <a:endParaRPr sz="825" b="0" i="0" u="none" strike="noStrike" cap="none">
              <a:solidFill>
                <a:srgbClr val="888888"/>
              </a:solidFill>
              <a:latin typeface="Arial"/>
              <a:ea typeface="Arial"/>
              <a:cs typeface="Arial"/>
              <a:sym typeface="Arial"/>
            </a:endParaRPr>
          </a:p>
        </p:txBody>
      </p:sp>
      <p:sp>
        <p:nvSpPr>
          <p:cNvPr id="2547" name="Google Shape;2547;p161"/>
          <p:cNvSpPr/>
          <p:nvPr/>
        </p:nvSpPr>
        <p:spPr>
          <a:xfrm>
            <a:off x="5943600" y="1079578"/>
            <a:ext cx="1676399" cy="2891461"/>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MyParser</a:t>
            </a:r>
            <a:endParaRPr sz="1400" b="0" i="0" u="none" strike="noStrike" cap="none">
              <a:solidFill>
                <a:srgbClr val="000000"/>
              </a:solidFill>
              <a:latin typeface="Arial"/>
              <a:ea typeface="Arial"/>
              <a:cs typeface="Arial"/>
              <a:sym typeface="Arial"/>
            </a:endParaRPr>
          </a:p>
        </p:txBody>
      </p:sp>
      <p:sp>
        <p:nvSpPr>
          <p:cNvPr id="2548" name="Google Shape;2548;p161"/>
          <p:cNvSpPr/>
          <p:nvPr/>
        </p:nvSpPr>
        <p:spPr>
          <a:xfrm>
            <a:off x="5084087" y="3539292"/>
            <a:ext cx="838199" cy="304799"/>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49" name="Google Shape;2549;p161"/>
          <p:cNvSpPr txBox="1"/>
          <p:nvPr/>
        </p:nvSpPr>
        <p:spPr>
          <a:xfrm>
            <a:off x="6248400" y="3568548"/>
            <a:ext cx="1066800" cy="246300"/>
          </a:xfrm>
          <a:prstGeom prst="rect">
            <a:avLst/>
          </a:prstGeom>
          <a:noFill/>
          <a:ln>
            <a:noFill/>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standard_meta</a:t>
            </a:r>
            <a:endParaRPr sz="1400" b="0" i="0" u="none" strike="noStrike" cap="none">
              <a:solidFill>
                <a:srgbClr val="000000"/>
              </a:solidFill>
              <a:latin typeface="Arial"/>
              <a:ea typeface="Arial"/>
              <a:cs typeface="Arial"/>
              <a:sym typeface="Arial"/>
            </a:endParaRPr>
          </a:p>
        </p:txBody>
      </p:sp>
      <p:sp>
        <p:nvSpPr>
          <p:cNvPr id="2550" name="Google Shape;2550;p161"/>
          <p:cNvSpPr txBox="1"/>
          <p:nvPr/>
        </p:nvSpPr>
        <p:spPr>
          <a:xfrm>
            <a:off x="7265131" y="1537480"/>
            <a:ext cx="354868" cy="246220"/>
          </a:xfrm>
          <a:prstGeom prst="rect">
            <a:avLst/>
          </a:prstGeom>
          <a:noFill/>
          <a:ln>
            <a:noFill/>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hdr</a:t>
            </a:r>
            <a:endParaRPr sz="1400" b="0" i="0" u="none" strike="noStrike" cap="none">
              <a:solidFill>
                <a:srgbClr val="000000"/>
              </a:solidFill>
              <a:latin typeface="Arial"/>
              <a:ea typeface="Arial"/>
              <a:cs typeface="Arial"/>
              <a:sym typeface="Arial"/>
            </a:endParaRPr>
          </a:p>
        </p:txBody>
      </p:sp>
      <p:sp>
        <p:nvSpPr>
          <p:cNvPr id="2551" name="Google Shape;2551;p161"/>
          <p:cNvSpPr/>
          <p:nvPr/>
        </p:nvSpPr>
        <p:spPr>
          <a:xfrm>
            <a:off x="5084087" y="2122161"/>
            <a:ext cx="838199" cy="644754"/>
          </a:xfrm>
          <a:prstGeom prst="right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52" name="Google Shape;2552;p161"/>
          <p:cNvSpPr txBox="1"/>
          <p:nvPr/>
        </p:nvSpPr>
        <p:spPr>
          <a:xfrm>
            <a:off x="5936494" y="2304950"/>
            <a:ext cx="435245" cy="246220"/>
          </a:xfrm>
          <a:prstGeom prst="rect">
            <a:avLst/>
          </a:prstGeom>
          <a:noFill/>
          <a:ln>
            <a:noFill/>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meta</a:t>
            </a:r>
            <a:endParaRPr sz="1400" b="0" i="0" u="none" strike="noStrike" cap="none">
              <a:solidFill>
                <a:srgbClr val="000000"/>
              </a:solidFill>
              <a:latin typeface="Arial"/>
              <a:ea typeface="Arial"/>
              <a:cs typeface="Arial"/>
              <a:sym typeface="Arial"/>
            </a:endParaRPr>
          </a:p>
        </p:txBody>
      </p:sp>
      <p:sp>
        <p:nvSpPr>
          <p:cNvPr id="2553" name="Google Shape;2553;p161"/>
          <p:cNvSpPr/>
          <p:nvPr/>
        </p:nvSpPr>
        <p:spPr>
          <a:xfrm>
            <a:off x="5084087" y="1527467"/>
            <a:ext cx="838199" cy="381582"/>
          </a:xfrm>
          <a:prstGeom prst="notchedRightArrow">
            <a:avLst>
              <a:gd name="adj1" fmla="val 50000"/>
              <a:gd name="adj2" fmla="val 50000"/>
            </a:avLst>
          </a:prstGeom>
          <a:solidFill>
            <a:schemeClr val="accent5"/>
          </a:solidFill>
          <a:ln w="25400" cap="flat" cmpd="sng">
            <a:solidFill>
              <a:srgbClr val="367D90"/>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54" name="Google Shape;2554;p161"/>
          <p:cNvSpPr txBox="1"/>
          <p:nvPr/>
        </p:nvSpPr>
        <p:spPr>
          <a:xfrm>
            <a:off x="5933589" y="1528786"/>
            <a:ext cx="728743" cy="246220"/>
          </a:xfrm>
          <a:prstGeom prst="rect">
            <a:avLst/>
          </a:prstGeom>
          <a:noFill/>
          <a:ln>
            <a:noFill/>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packet_in</a:t>
            </a:r>
            <a:endParaRPr sz="1400" b="0" i="0" u="none" strike="noStrike" cap="none">
              <a:solidFill>
                <a:srgbClr val="000000"/>
              </a:solidFill>
              <a:latin typeface="Arial"/>
              <a:ea typeface="Arial"/>
              <a:cs typeface="Arial"/>
              <a:sym typeface="Arial"/>
            </a:endParaRPr>
          </a:p>
        </p:txBody>
      </p:sp>
      <p:sp>
        <p:nvSpPr>
          <p:cNvPr id="2555" name="Google Shape;2555;p161"/>
          <p:cNvSpPr/>
          <p:nvPr/>
        </p:nvSpPr>
        <p:spPr>
          <a:xfrm>
            <a:off x="7641313" y="3562998"/>
            <a:ext cx="838199" cy="304799"/>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56" name="Google Shape;2556;p161"/>
          <p:cNvSpPr/>
          <p:nvPr/>
        </p:nvSpPr>
        <p:spPr>
          <a:xfrm>
            <a:off x="3702157" y="2706921"/>
            <a:ext cx="1587300" cy="454800"/>
          </a:xfrm>
          <a:prstGeom prst="wedgeRoundRectCallout">
            <a:avLst>
              <a:gd name="adj1" fmla="val 57980"/>
              <a:gd name="adj2" fmla="val -115698"/>
              <a:gd name="adj3" fmla="val 16667"/>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55"/>
              <a:buFont typeface="Arial"/>
              <a:buNone/>
            </a:pPr>
            <a:r>
              <a:rPr lang="en-US" sz="1020" b="0" i="0" u="none" strike="noStrike" cap="none">
                <a:solidFill>
                  <a:schemeClr val="dk1"/>
                </a:solidFill>
                <a:latin typeface="Arial"/>
                <a:ea typeface="Arial"/>
                <a:cs typeface="Arial"/>
                <a:sym typeface="Arial"/>
              </a:rPr>
              <a:t>The platform Initializes User Metadata to 0</a:t>
            </a:r>
            <a:endParaRPr sz="1400" b="0" i="0" u="none" strike="noStrike" cap="none">
              <a:solidFill>
                <a:srgbClr val="000000"/>
              </a:solidFill>
              <a:latin typeface="Arial"/>
              <a:ea typeface="Arial"/>
              <a:cs typeface="Arial"/>
              <a:sym typeface="Arial"/>
            </a:endParaRPr>
          </a:p>
        </p:txBody>
      </p:sp>
      <p:sp>
        <p:nvSpPr>
          <p:cNvPr id="2557" name="Google Shape;2557;p161"/>
          <p:cNvSpPr txBox="1"/>
          <p:nvPr/>
        </p:nvSpPr>
        <p:spPr>
          <a:xfrm>
            <a:off x="7104932" y="2307400"/>
            <a:ext cx="435300" cy="246300"/>
          </a:xfrm>
          <a:prstGeom prst="rect">
            <a:avLst/>
          </a:prstGeom>
          <a:noFill/>
          <a:ln>
            <a:noFill/>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meta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162"/>
          <p:cNvSpPr txBox="1">
            <a:spLocks noGrp="1"/>
          </p:cNvSpPr>
          <p:nvPr>
            <p:ph type="body" idx="1"/>
          </p:nvPr>
        </p:nvSpPr>
        <p:spPr>
          <a:xfrm>
            <a:off x="152400" y="742950"/>
            <a:ext cx="4599482"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state</a:t>
            </a:r>
            <a:r>
              <a:rPr lang="en-US" sz="1400" b="0" i="0" u="none" strike="noStrike" cap="none">
                <a:solidFill>
                  <a:schemeClr val="dk1"/>
                </a:solidFill>
                <a:latin typeface="Consolas"/>
                <a:ea typeface="Consolas"/>
                <a:cs typeface="Consolas"/>
                <a:sym typeface="Consolas"/>
              </a:rPr>
              <a:t> start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transition</a:t>
            </a:r>
            <a:r>
              <a:rPr lang="en-US" sz="1400" b="0" i="0" u="none" strike="noStrike" cap="none">
                <a:solidFill>
                  <a:schemeClr val="dk1"/>
                </a:solidFill>
                <a:latin typeface="Consolas"/>
                <a:ea typeface="Consolas"/>
                <a:cs typeface="Consolas"/>
                <a:sym typeface="Consolas"/>
              </a:rPr>
              <a:t> parse_ethernet;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state</a:t>
            </a:r>
            <a:r>
              <a:rPr lang="en-US" sz="1400" b="0" i="0" u="none" strike="noStrike" cap="none">
                <a:solidFill>
                  <a:schemeClr val="dk1"/>
                </a:solidFill>
                <a:latin typeface="Consolas"/>
                <a:ea typeface="Consolas"/>
                <a:cs typeface="Consolas"/>
                <a:sym typeface="Consolas"/>
              </a:rPr>
              <a:t> parse_ethernet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packet.extract(hdr.ethernet);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transition</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select</a:t>
            </a:r>
            <a:r>
              <a:rPr lang="en-US" sz="1400" b="0" i="0" u="none" strike="noStrike" cap="none">
                <a:solidFill>
                  <a:schemeClr val="dk1"/>
                </a:solidFill>
                <a:latin typeface="Consolas"/>
                <a:ea typeface="Consolas"/>
                <a:cs typeface="Consolas"/>
                <a:sym typeface="Consolas"/>
              </a:rPr>
              <a:t>(hdr.ethernet.etherType)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0x800: parse_ipv4;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default: accept;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564" name="Google Shape;2564;p162"/>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Select Statement</a:t>
            </a:r>
            <a:endParaRPr sz="2700" b="1" i="0" u="none" strike="noStrike" cap="none">
              <a:solidFill>
                <a:schemeClr val="dk1"/>
              </a:solidFill>
              <a:latin typeface="Arial"/>
              <a:ea typeface="Arial"/>
              <a:cs typeface="Arial"/>
              <a:sym typeface="Arial"/>
            </a:endParaRPr>
          </a:p>
        </p:txBody>
      </p:sp>
      <p:sp>
        <p:nvSpPr>
          <p:cNvPr id="2565" name="Google Shape;2565;p162"/>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35</a:t>
            </a:fld>
            <a:endParaRPr sz="825" b="0" i="0" u="none" strike="noStrike" cap="none">
              <a:solidFill>
                <a:srgbClr val="888888"/>
              </a:solidFill>
              <a:latin typeface="Arial"/>
              <a:ea typeface="Arial"/>
              <a:cs typeface="Arial"/>
              <a:sym typeface="Arial"/>
            </a:endParaRPr>
          </a:p>
        </p:txBody>
      </p:sp>
      <p:sp>
        <p:nvSpPr>
          <p:cNvPr id="2566" name="Google Shape;2566;p162"/>
          <p:cNvSpPr txBox="1"/>
          <p:nvPr/>
        </p:nvSpPr>
        <p:spPr>
          <a:xfrm>
            <a:off x="4811842" y="709614"/>
            <a:ext cx="4257207"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Arial"/>
              <a:buNone/>
            </a:pPr>
            <a:r>
              <a:rPr lang="en-US" sz="1600" b="1" i="0" u="none" strike="noStrike" cap="none">
                <a:solidFill>
                  <a:schemeClr val="dk1"/>
                </a:solidFill>
                <a:latin typeface="Arial"/>
                <a:ea typeface="Arial"/>
                <a:cs typeface="Arial"/>
                <a:sym typeface="Arial"/>
              </a:rPr>
              <a:t>P4</a:t>
            </a:r>
            <a:r>
              <a:rPr lang="en-US" sz="1600" b="1" i="0" u="none" strike="noStrike" cap="none" baseline="-25000">
                <a:solidFill>
                  <a:schemeClr val="dk1"/>
                </a:solidFill>
                <a:latin typeface="Arial"/>
                <a:ea typeface="Arial"/>
                <a:cs typeface="Arial"/>
                <a:sym typeface="Arial"/>
              </a:rPr>
              <a:t>16</a:t>
            </a:r>
            <a:r>
              <a:rPr lang="en-US" sz="1600" b="1" i="0" u="none" strike="noStrike" cap="none">
                <a:solidFill>
                  <a:schemeClr val="dk1"/>
                </a:solidFill>
                <a:latin typeface="Arial"/>
                <a:ea typeface="Arial"/>
                <a:cs typeface="Arial"/>
                <a:sym typeface="Arial"/>
              </a:rPr>
              <a:t> has a </a:t>
            </a:r>
            <a:r>
              <a:rPr lang="en-US" sz="1600" b="0" i="0" u="none" strike="noStrike" cap="none">
                <a:solidFill>
                  <a:schemeClr val="dk1"/>
                </a:solidFill>
                <a:latin typeface="Consolas"/>
                <a:ea typeface="Consolas"/>
                <a:cs typeface="Consolas"/>
                <a:sym typeface="Consolas"/>
              </a:rPr>
              <a:t>select</a:t>
            </a:r>
            <a:r>
              <a:rPr lang="en-US" sz="1600" b="1" i="0" u="none" strike="noStrike" cap="none">
                <a:solidFill>
                  <a:schemeClr val="dk1"/>
                </a:solidFill>
                <a:latin typeface="Arial"/>
                <a:ea typeface="Arial"/>
                <a:cs typeface="Arial"/>
                <a:sym typeface="Arial"/>
              </a:rPr>
              <a:t> statement that can be used to branch in a parser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400"/>
              <a:buFont typeface="Arial"/>
              <a:buNone/>
            </a:pPr>
            <a:endParaRPr sz="1600" b="1" i="0" u="none" strike="noStrike" cap="none">
              <a:solidFill>
                <a:schemeClr val="dk1"/>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400"/>
              <a:buFont typeface="Arial"/>
              <a:buNone/>
            </a:pPr>
            <a:r>
              <a:rPr lang="en-US" sz="1600" b="1" i="0" u="none" strike="noStrike" cap="none">
                <a:solidFill>
                  <a:schemeClr val="dk1"/>
                </a:solidFill>
                <a:latin typeface="Arial"/>
                <a:ea typeface="Arial"/>
                <a:cs typeface="Arial"/>
                <a:sym typeface="Arial"/>
              </a:rPr>
              <a:t>Similar to </a:t>
            </a:r>
            <a:r>
              <a:rPr lang="en-US" sz="1600" b="0" i="0" u="none" strike="noStrike" cap="none">
                <a:solidFill>
                  <a:schemeClr val="dk1"/>
                </a:solidFill>
                <a:latin typeface="Consolas"/>
                <a:ea typeface="Consolas"/>
                <a:cs typeface="Consolas"/>
                <a:sym typeface="Consolas"/>
              </a:rPr>
              <a:t>case</a:t>
            </a:r>
            <a:r>
              <a:rPr lang="en-US" sz="1600" b="1" i="0" u="none" strike="noStrike" cap="none">
                <a:solidFill>
                  <a:schemeClr val="dk1"/>
                </a:solidFill>
                <a:latin typeface="Arial"/>
                <a:ea typeface="Arial"/>
                <a:cs typeface="Arial"/>
                <a:sym typeface="Arial"/>
              </a:rPr>
              <a:t> statements in C or Java, but without “fall-through behavior”—i.e., </a:t>
            </a:r>
            <a:r>
              <a:rPr lang="en-US" sz="1600" b="0" i="0" u="none" strike="noStrike" cap="none">
                <a:solidFill>
                  <a:schemeClr val="dk1"/>
                </a:solidFill>
                <a:latin typeface="Consolas"/>
                <a:ea typeface="Consolas"/>
                <a:cs typeface="Consolas"/>
                <a:sym typeface="Consolas"/>
              </a:rPr>
              <a:t>break </a:t>
            </a:r>
            <a:r>
              <a:rPr lang="en-US" sz="1600" b="1" i="0" u="none" strike="noStrike" cap="none">
                <a:solidFill>
                  <a:schemeClr val="dk1"/>
                </a:solidFill>
                <a:latin typeface="Arial"/>
                <a:ea typeface="Arial"/>
                <a:cs typeface="Arial"/>
                <a:sym typeface="Arial"/>
              </a:rPr>
              <a:t>statements are not needed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400"/>
              <a:buFont typeface="Arial"/>
              <a:buNone/>
            </a:pPr>
            <a:endParaRPr sz="16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400"/>
              <a:buFont typeface="Arial"/>
              <a:buNone/>
            </a:pPr>
            <a:r>
              <a:rPr lang="en-US" sz="1600" b="1" i="0" u="none" strike="noStrike" cap="none">
                <a:solidFill>
                  <a:schemeClr val="dk1"/>
                </a:solidFill>
                <a:latin typeface="Arial"/>
                <a:ea typeface="Arial"/>
                <a:cs typeface="Arial"/>
                <a:sym typeface="Arial"/>
              </a:rPr>
              <a:t>In parsers it is often necessary to branch based on some of the bits just parsed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1600"/>
              <a:buFont typeface="Arial"/>
              <a:buNone/>
            </a:pPr>
            <a:endParaRPr sz="1600" b="1" i="0" u="none" strike="noStrike" cap="none">
              <a:solidFill>
                <a:schemeClr val="dk1"/>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400"/>
              <a:buFont typeface="Arial"/>
              <a:buNone/>
            </a:pPr>
            <a:r>
              <a:rPr lang="en-US" sz="1600" b="1" i="0" u="none" strike="noStrike" cap="none">
                <a:solidFill>
                  <a:schemeClr val="dk1"/>
                </a:solidFill>
                <a:latin typeface="Arial"/>
                <a:ea typeface="Arial"/>
                <a:cs typeface="Arial"/>
                <a:sym typeface="Arial"/>
              </a:rPr>
              <a:t>For example, etherType determines the format of the rest of the packet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1600"/>
              <a:buFont typeface="Arial"/>
              <a:buNone/>
            </a:pPr>
            <a:endParaRPr sz="1600" b="1" i="0" u="none" strike="noStrike" cap="none">
              <a:solidFill>
                <a:schemeClr val="dk1"/>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400"/>
              <a:buFont typeface="Arial"/>
              <a:buNone/>
            </a:pPr>
            <a:r>
              <a:rPr lang="en-US" sz="1600" b="1" i="0" u="none" strike="noStrike" cap="none">
                <a:solidFill>
                  <a:schemeClr val="dk1"/>
                </a:solidFill>
                <a:latin typeface="Arial"/>
                <a:ea typeface="Arial"/>
                <a:cs typeface="Arial"/>
                <a:sym typeface="Arial"/>
              </a:rPr>
              <a:t>Match patterns can either be literals or simple computations such as masks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163"/>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sz="2700" b="1" i="0" u="none" strike="noStrike" cap="none">
              <a:solidFill>
                <a:schemeClr val="dk1"/>
              </a:solidFill>
              <a:latin typeface="Arial"/>
              <a:ea typeface="Arial"/>
              <a:cs typeface="Arial"/>
              <a:sym typeface="Arial"/>
            </a:endParaRPr>
          </a:p>
        </p:txBody>
      </p:sp>
      <p:sp>
        <p:nvSpPr>
          <p:cNvPr id="2572" name="Google Shape;2572;p16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36</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64"/>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Controls</a:t>
            </a:r>
            <a:endParaRPr sz="2700" b="1" i="0" u="none" strike="noStrike" cap="none">
              <a:solidFill>
                <a:schemeClr val="dk1"/>
              </a:solidFill>
              <a:latin typeface="Arial"/>
              <a:ea typeface="Arial"/>
              <a:cs typeface="Arial"/>
              <a:sym typeface="Arial"/>
            </a:endParaRPr>
          </a:p>
        </p:txBody>
      </p:sp>
      <p:sp>
        <p:nvSpPr>
          <p:cNvPr id="2578" name="Google Shape;2578;p164"/>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Similar to C functions (without loops)</a:t>
            </a:r>
            <a:endParaRPr sz="2100" b="1" i="0" u="none" strike="noStrike" cap="none">
              <a:solidFill>
                <a:schemeClr val="dk1"/>
              </a:solidFill>
              <a:latin typeface="Arial"/>
              <a:ea typeface="Arial"/>
              <a:cs typeface="Arial"/>
              <a:sym typeface="Arial"/>
            </a:endParaRPr>
          </a:p>
          <a:p>
            <a:pPr marL="411480" marR="0" lvl="1" indent="-322580" algn="l" rtl="0">
              <a:lnSpc>
                <a:spcPct val="100000"/>
              </a:lnSpc>
              <a:spcBef>
                <a:spcPts val="131"/>
              </a:spcBef>
              <a:spcAft>
                <a:spcPts val="0"/>
              </a:spcAft>
              <a:buClr>
                <a:srgbClr val="205867"/>
              </a:buClr>
              <a:buSzPts val="1800"/>
              <a:buFont typeface="Merriweather Sans"/>
              <a:buNone/>
            </a:pPr>
            <a:endParaRPr sz="1800" b="0"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Can declare variables, create tables, instantiate externs, etc.</a:t>
            </a: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Functionality specified by code in </a:t>
            </a:r>
            <a:r>
              <a:rPr lang="en-US" sz="2100" b="0" i="0" u="none" strike="noStrike" cap="none">
                <a:solidFill>
                  <a:schemeClr val="dk1"/>
                </a:solidFill>
                <a:latin typeface="Consolas"/>
                <a:ea typeface="Consolas"/>
                <a:cs typeface="Consolas"/>
                <a:sym typeface="Consolas"/>
              </a:rPr>
              <a:t>apply</a:t>
            </a:r>
            <a:r>
              <a:rPr lang="en-US" sz="2100" b="1" i="0" u="none" strike="noStrike" cap="none">
                <a:solidFill>
                  <a:schemeClr val="dk1"/>
                </a:solidFill>
                <a:latin typeface="Arial"/>
                <a:ea typeface="Arial"/>
                <a:cs typeface="Arial"/>
                <a:sym typeface="Arial"/>
              </a:rPr>
              <a:t> statement</a:t>
            </a: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Represent all kinds of processing that are expressible as DAG:</a:t>
            </a:r>
            <a:endParaRPr sz="2100" b="1" i="0" u="none" strike="noStrike" cap="none">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Match-Action Pipelines</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Deparsers</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Additional forms of packet processing (updating checksums)</a:t>
            </a:r>
            <a:endParaRPr sz="1800" b="0" i="0" u="none" strike="noStrike" cap="none">
              <a:solidFill>
                <a:schemeClr val="dk1"/>
              </a:solidFill>
              <a:latin typeface="Arial"/>
              <a:ea typeface="Arial"/>
              <a:cs typeface="Arial"/>
              <a:sym typeface="Arial"/>
            </a:endParaRPr>
          </a:p>
          <a:p>
            <a:pPr marL="411480" marR="0" lvl="1" indent="-322580" algn="l" rtl="0">
              <a:lnSpc>
                <a:spcPct val="100000"/>
              </a:lnSpc>
              <a:spcBef>
                <a:spcPts val="112"/>
              </a:spcBef>
              <a:spcAft>
                <a:spcPts val="0"/>
              </a:spcAft>
              <a:buClr>
                <a:srgbClr val="205867"/>
              </a:buClr>
              <a:buSzPts val="1800"/>
              <a:buFont typeface="Merriweather Sans"/>
              <a:buNone/>
            </a:pPr>
            <a:endParaRPr sz="1800" b="0"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Interfaces with other blocks are governed by user- and architecture-specified types (typically headers and metadata)</a:t>
            </a:r>
            <a:endParaRPr sz="2100" b="1" i="0" u="none" strike="noStrike" cap="none">
              <a:solidFill>
                <a:schemeClr val="dk1"/>
              </a:solidFill>
              <a:latin typeface="Arial"/>
              <a:ea typeface="Arial"/>
              <a:cs typeface="Arial"/>
              <a:sym typeface="Arial"/>
            </a:endParaRPr>
          </a:p>
        </p:txBody>
      </p:sp>
      <p:sp>
        <p:nvSpPr>
          <p:cNvPr id="2579" name="Google Shape;2579;p164"/>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37</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p165"/>
          <p:cNvSpPr txBox="1">
            <a:spLocks noGrp="1"/>
          </p:cNvSpPr>
          <p:nvPr>
            <p:ph type="body" idx="1"/>
          </p:nvPr>
        </p:nvSpPr>
        <p:spPr>
          <a:xfrm>
            <a:off x="152399" y="774577"/>
            <a:ext cx="5393961"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control</a:t>
            </a:r>
            <a:r>
              <a:rPr lang="en-US" sz="1350" b="0" i="0" u="none" strike="noStrike" cap="none">
                <a:solidFill>
                  <a:schemeClr val="dk1"/>
                </a:solidFill>
                <a:latin typeface="Consolas"/>
                <a:ea typeface="Consolas"/>
                <a:cs typeface="Consolas"/>
                <a:sym typeface="Consolas"/>
              </a:rPr>
              <a:t> MyIngress(</a:t>
            </a:r>
            <a:r>
              <a:rPr lang="en-US" sz="1350" b="0" i="0" u="none" strike="noStrike" cap="none">
                <a:solidFill>
                  <a:srgbClr val="0744B8"/>
                </a:solidFill>
                <a:latin typeface="Consolas"/>
                <a:ea typeface="Consolas"/>
                <a:cs typeface="Consolas"/>
                <a:sym typeface="Consolas"/>
              </a:rPr>
              <a:t>inout </a:t>
            </a:r>
            <a:r>
              <a:rPr lang="en-US" sz="1350" b="0" i="0" u="none" strike="noStrike" cap="none">
                <a:solidFill>
                  <a:schemeClr val="dk1"/>
                </a:solidFill>
                <a:latin typeface="Consolas"/>
                <a:ea typeface="Consolas"/>
                <a:cs typeface="Consolas"/>
                <a:sym typeface="Consolas"/>
              </a:rPr>
              <a:t>headers hdr,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0744B8"/>
                </a:solidFill>
                <a:latin typeface="Consolas"/>
                <a:ea typeface="Consolas"/>
                <a:cs typeface="Consolas"/>
                <a:sym typeface="Consolas"/>
              </a:rPr>
              <a:t>inout </a:t>
            </a:r>
            <a:r>
              <a:rPr lang="en-US" sz="1350" b="0" i="0" u="none" strike="noStrike" cap="none">
                <a:solidFill>
                  <a:schemeClr val="dk1"/>
                </a:solidFill>
                <a:latin typeface="Consolas"/>
                <a:ea typeface="Consolas"/>
                <a:cs typeface="Consolas"/>
                <a:sym typeface="Consolas"/>
              </a:rPr>
              <a:t>metadata meta,</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0744B8"/>
                </a:solidFill>
                <a:latin typeface="Consolas"/>
                <a:ea typeface="Consolas"/>
                <a:cs typeface="Consolas"/>
                <a:sym typeface="Consolas"/>
              </a:rPr>
              <a:t>inout </a:t>
            </a:r>
            <a:r>
              <a:rPr lang="en-US" sz="1350" b="0" i="0" u="none" strike="noStrike" cap="none">
                <a:solidFill>
                  <a:schemeClr val="dk1"/>
                </a:solidFill>
                <a:latin typeface="Consolas"/>
                <a:ea typeface="Consolas"/>
                <a:cs typeface="Consolas"/>
                <a:sym typeface="Consolas"/>
              </a:rPr>
              <a:t>standard_metadata_t std_meta)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C00000"/>
                </a:solidFill>
                <a:latin typeface="Consolas"/>
                <a:ea typeface="Consolas"/>
                <a:cs typeface="Consolas"/>
                <a:sym typeface="Consolas"/>
              </a:rPr>
              <a:t>/* Declarations region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bit&lt;48&gt; tmp;</a:t>
            </a:r>
            <a:endParaRPr/>
          </a:p>
          <a:p>
            <a:pPr marL="0" marR="0" lvl="0" indent="0" algn="l" rtl="0">
              <a:lnSpc>
                <a:spcPct val="100000"/>
              </a:lnSpc>
              <a:spcBef>
                <a:spcPts val="150"/>
              </a:spcBef>
              <a:spcAft>
                <a:spcPts val="0"/>
              </a:spcAft>
              <a:buClr>
                <a:srgbClr val="3F3151"/>
              </a:buClr>
              <a:buSzPts val="338"/>
              <a:buFont typeface="Merriweather Sans"/>
              <a:buNone/>
            </a:pP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0744B8"/>
                </a:solidFill>
                <a:latin typeface="Consolas"/>
                <a:ea typeface="Consolas"/>
                <a:cs typeface="Consolas"/>
                <a:sym typeface="Consolas"/>
              </a:rPr>
              <a:t>apply</a:t>
            </a:r>
            <a:r>
              <a:rPr lang="en-US" sz="1350" b="0" i="0" u="none" strike="noStrike" cap="none">
                <a:solidFill>
                  <a:schemeClr val="dk1"/>
                </a:solidFill>
                <a:latin typeface="Consolas"/>
                <a:ea typeface="Consolas"/>
                <a:cs typeface="Consolas"/>
                <a:sym typeface="Consolas"/>
              </a:rPr>
              <a:t>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C00000"/>
                </a:solidFill>
                <a:latin typeface="Consolas"/>
                <a:ea typeface="Consolas"/>
                <a:cs typeface="Consolas"/>
                <a:sym typeface="Consolas"/>
              </a:rPr>
              <a:t>/* Control Flow */</a:t>
            </a:r>
            <a:endParaRPr sz="900" b="0" i="0" u="none" strike="noStrike" cap="none">
              <a:solidFill>
                <a:srgbClr val="C00000"/>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tmp = hdr.ethernet.dstAddr;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hdr.ethernet.dstAddr = hdr.ethernet.srcAddr;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hdr.ethernet.srcAddr = tmp;</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std_meta.egress_spec = std_meta.ingress_port;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586" name="Google Shape;2586;p165"/>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Example: Reflector (V1Model)</a:t>
            </a:r>
            <a:endParaRPr sz="2700" b="1" i="0" u="none" strike="noStrike" cap="none">
              <a:solidFill>
                <a:schemeClr val="dk1"/>
              </a:solidFill>
              <a:latin typeface="Arial"/>
              <a:ea typeface="Arial"/>
              <a:cs typeface="Arial"/>
              <a:sym typeface="Arial"/>
            </a:endParaRPr>
          </a:p>
        </p:txBody>
      </p:sp>
      <p:sp>
        <p:nvSpPr>
          <p:cNvPr id="2587" name="Google Shape;2587;p165"/>
          <p:cNvSpPr txBox="1"/>
          <p:nvPr/>
        </p:nvSpPr>
        <p:spPr>
          <a:xfrm>
            <a:off x="5651292" y="709614"/>
            <a:ext cx="3417757"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00"/>
              <a:buFont typeface="Arial"/>
              <a:buNone/>
            </a:pPr>
            <a:r>
              <a:rPr lang="en-US" sz="2000" b="1" i="0" u="none" strike="noStrike" cap="none">
                <a:solidFill>
                  <a:schemeClr val="dk1"/>
                </a:solidFill>
                <a:latin typeface="Arial"/>
                <a:ea typeface="Arial"/>
                <a:cs typeface="Arial"/>
                <a:sym typeface="Arial"/>
              </a:rPr>
              <a:t>Desired Behavior: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2000"/>
              <a:buFont typeface="Arial"/>
              <a:buNone/>
            </a:pPr>
            <a:endParaRPr sz="2000" b="1" i="0" u="none" strike="noStrike" cap="none">
              <a:solidFill>
                <a:schemeClr val="dk1"/>
              </a:solidFill>
              <a:latin typeface="Arial"/>
              <a:ea typeface="Arial"/>
              <a:cs typeface="Arial"/>
              <a:sym typeface="Arial"/>
            </a:endParaRPr>
          </a:p>
          <a:p>
            <a:pPr marL="285750" marR="0" lvl="0" indent="-285750" algn="l" rtl="0">
              <a:lnSpc>
                <a:spcPct val="100000"/>
              </a:lnSpc>
              <a:spcBef>
                <a:spcPts val="112"/>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Swap source and destination MAC addresses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12"/>
              </a:spcBef>
              <a:spcAft>
                <a:spcPts val="0"/>
              </a:spcAft>
              <a:buClr>
                <a:schemeClr val="dk1"/>
              </a:buClr>
              <a:buSzPts val="2000"/>
              <a:buFont typeface="Arial"/>
              <a:buNone/>
            </a:pPr>
            <a:endParaRPr sz="2000" b="1" i="0" u="none" strike="noStrike" cap="none">
              <a:solidFill>
                <a:schemeClr val="dk1"/>
              </a:solidFill>
              <a:latin typeface="Arial"/>
              <a:ea typeface="Arial"/>
              <a:cs typeface="Arial"/>
              <a:sym typeface="Arial"/>
            </a:endParaRPr>
          </a:p>
          <a:p>
            <a:pPr marL="285750" marR="0" lvl="0" indent="-285750" algn="l" rtl="0">
              <a:lnSpc>
                <a:spcPct val="100000"/>
              </a:lnSpc>
              <a:spcBef>
                <a:spcPts val="112"/>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Bounce the packet back out on the physical port that it came into the switch 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66"/>
          <p:cNvSpPr txBox="1">
            <a:spLocks noGrp="1"/>
          </p:cNvSpPr>
          <p:nvPr>
            <p:ph type="body" idx="1"/>
          </p:nvPr>
        </p:nvSpPr>
        <p:spPr>
          <a:xfrm>
            <a:off x="152399" y="774577"/>
            <a:ext cx="5079168"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25"/>
              <a:buFont typeface="Merriweather Sans"/>
              <a:buNone/>
            </a:pPr>
            <a:r>
              <a:rPr lang="en-US" sz="1300" b="0" i="0" u="none" strike="noStrike" cap="none">
                <a:solidFill>
                  <a:srgbClr val="0744B8"/>
                </a:solidFill>
                <a:latin typeface="Consolas"/>
                <a:ea typeface="Consolas"/>
                <a:cs typeface="Consolas"/>
                <a:sym typeface="Consolas"/>
              </a:rPr>
              <a:t>control </a:t>
            </a:r>
            <a:r>
              <a:rPr lang="en-US" sz="1300" b="0" i="0" u="none" strike="noStrike" cap="none">
                <a:solidFill>
                  <a:schemeClr val="dk1"/>
                </a:solidFill>
                <a:latin typeface="Consolas"/>
                <a:ea typeface="Consolas"/>
                <a:cs typeface="Consolas"/>
                <a:sym typeface="Consolas"/>
              </a:rPr>
              <a:t>MyIngress(</a:t>
            </a:r>
            <a:r>
              <a:rPr lang="en-US" sz="1300" b="0" i="0" u="none" strike="noStrike" cap="none">
                <a:solidFill>
                  <a:srgbClr val="0744B8"/>
                </a:solidFill>
                <a:latin typeface="Consolas"/>
                <a:ea typeface="Consolas"/>
                <a:cs typeface="Consolas"/>
                <a:sym typeface="Consolas"/>
              </a:rPr>
              <a:t>inout </a:t>
            </a:r>
            <a:r>
              <a:rPr lang="en-US" sz="1300" b="0" i="0" u="none" strike="noStrike" cap="none">
                <a:solidFill>
                  <a:schemeClr val="dk1"/>
                </a:solidFill>
                <a:latin typeface="Consolas"/>
                <a:ea typeface="Consolas"/>
                <a:cs typeface="Consolas"/>
                <a:sym typeface="Consolas"/>
              </a:rPr>
              <a:t>headers hdr,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r>
              <a:rPr lang="en-US" sz="1300" b="0" i="0" u="none" strike="noStrike" cap="none">
                <a:solidFill>
                  <a:srgbClr val="0744B8"/>
                </a:solidFill>
                <a:latin typeface="Consolas"/>
                <a:ea typeface="Consolas"/>
                <a:cs typeface="Consolas"/>
                <a:sym typeface="Consolas"/>
              </a:rPr>
              <a:t>inout </a:t>
            </a:r>
            <a:r>
              <a:rPr lang="en-US" sz="1300" b="0" i="0" u="none" strike="noStrike" cap="none">
                <a:solidFill>
                  <a:schemeClr val="dk1"/>
                </a:solidFill>
                <a:latin typeface="Consolas"/>
                <a:ea typeface="Consolas"/>
                <a:cs typeface="Consolas"/>
                <a:sym typeface="Consolas"/>
              </a:rPr>
              <a:t>metadata meta,</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r>
              <a:rPr lang="en-US" sz="1300" b="0" i="0" u="none" strike="noStrike" cap="none">
                <a:solidFill>
                  <a:srgbClr val="0744B8"/>
                </a:solidFill>
                <a:latin typeface="Consolas"/>
                <a:ea typeface="Consolas"/>
                <a:cs typeface="Consolas"/>
                <a:sym typeface="Consolas"/>
              </a:rPr>
              <a:t>inout </a:t>
            </a:r>
            <a:r>
              <a:rPr lang="en-US" sz="1300" b="0" i="0" u="none" strike="noStrike" cap="none">
                <a:solidFill>
                  <a:schemeClr val="dk1"/>
                </a:solidFill>
                <a:latin typeface="Consolas"/>
                <a:ea typeface="Consolas"/>
                <a:cs typeface="Consolas"/>
                <a:sym typeface="Consolas"/>
              </a:rPr>
              <a:t>standard_metadata_t std_meta)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endParaRPr sz="13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r>
              <a:rPr lang="en-US" sz="1300" b="0" i="0" u="none" strike="noStrike" cap="none">
                <a:solidFill>
                  <a:srgbClr val="0744B8"/>
                </a:solidFill>
                <a:latin typeface="Consolas"/>
                <a:ea typeface="Consolas"/>
                <a:cs typeface="Consolas"/>
                <a:sym typeface="Consolas"/>
              </a:rPr>
              <a:t>action</a:t>
            </a:r>
            <a:r>
              <a:rPr lang="en-US" sz="1300" b="0" i="0" u="none" strike="noStrike" cap="none">
                <a:solidFill>
                  <a:schemeClr val="dk1"/>
                </a:solidFill>
                <a:latin typeface="Consolas"/>
                <a:ea typeface="Consolas"/>
                <a:cs typeface="Consolas"/>
                <a:sym typeface="Consolas"/>
              </a:rPr>
              <a:t> swap_mac(</a:t>
            </a:r>
            <a:r>
              <a:rPr lang="en-US" sz="1300" b="0" i="0" u="none" strike="noStrike" cap="none">
                <a:solidFill>
                  <a:srgbClr val="0744B8"/>
                </a:solidFill>
                <a:latin typeface="Consolas"/>
                <a:ea typeface="Consolas"/>
                <a:cs typeface="Consolas"/>
                <a:sym typeface="Consolas"/>
              </a:rPr>
              <a:t>inout</a:t>
            </a:r>
            <a:r>
              <a:rPr lang="en-US" sz="1300" b="0" i="0" u="none" strike="noStrike" cap="none">
                <a:solidFill>
                  <a:schemeClr val="dk1"/>
                </a:solidFill>
                <a:latin typeface="Consolas"/>
                <a:ea typeface="Consolas"/>
                <a:cs typeface="Consolas"/>
                <a:sym typeface="Consolas"/>
              </a:rPr>
              <a:t> bit&lt;48&gt; src,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r>
              <a:rPr lang="en-US" sz="1300" b="0" i="0" u="none" strike="noStrike" cap="none">
                <a:solidFill>
                  <a:srgbClr val="0744B8"/>
                </a:solidFill>
                <a:latin typeface="Consolas"/>
                <a:ea typeface="Consolas"/>
                <a:cs typeface="Consolas"/>
                <a:sym typeface="Consolas"/>
              </a:rPr>
              <a:t>inout </a:t>
            </a:r>
            <a:r>
              <a:rPr lang="en-US" sz="1300" b="0" i="0" u="none" strike="noStrike" cap="none">
                <a:solidFill>
                  <a:schemeClr val="dk1"/>
                </a:solidFill>
                <a:latin typeface="Consolas"/>
                <a:ea typeface="Consolas"/>
                <a:cs typeface="Consolas"/>
                <a:sym typeface="Consolas"/>
              </a:rPr>
              <a:t>bit&lt;48&gt; dst) {</a:t>
            </a:r>
            <a:br>
              <a:rPr lang="en-US" sz="1300" b="0" i="0" u="none" strike="noStrike" cap="none">
                <a:solidFill>
                  <a:schemeClr val="dk1"/>
                </a:solidFill>
                <a:latin typeface="Consolas"/>
                <a:ea typeface="Consolas"/>
                <a:cs typeface="Consolas"/>
                <a:sym typeface="Consolas"/>
              </a:rPr>
            </a:br>
            <a:r>
              <a:rPr lang="en-US" sz="1300" b="0" i="0" u="none" strike="noStrike" cap="none">
                <a:solidFill>
                  <a:schemeClr val="dk1"/>
                </a:solidFill>
                <a:latin typeface="Consolas"/>
                <a:ea typeface="Consolas"/>
                <a:cs typeface="Consolas"/>
                <a:sym typeface="Consolas"/>
              </a:rPr>
              <a:t>    bit&lt;48&gt; tmp = src;</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src = dst;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dst = tmp;</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endParaRPr sz="13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r>
              <a:rPr lang="en-US" sz="1300" b="0" i="0" u="none" strike="noStrike" cap="none">
                <a:solidFill>
                  <a:srgbClr val="0744B8"/>
                </a:solidFill>
                <a:latin typeface="Consolas"/>
                <a:ea typeface="Consolas"/>
                <a:cs typeface="Consolas"/>
                <a:sym typeface="Consolas"/>
              </a:rPr>
              <a:t>apply</a:t>
            </a:r>
            <a:r>
              <a:rPr lang="en-US" sz="13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swap_mac(hdr.ethernet.srcAddr,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hdr.ethernet.dstAddr);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std_meta.egress_spec = std_meta.ingress_port;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594" name="Google Shape;2594;p166"/>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Example: Simple Actions</a:t>
            </a:r>
            <a:endParaRPr sz="2700" b="1" i="0" u="none" strike="noStrike" cap="none">
              <a:solidFill>
                <a:schemeClr val="dk1"/>
              </a:solidFill>
              <a:latin typeface="Arial"/>
              <a:ea typeface="Arial"/>
              <a:cs typeface="Arial"/>
              <a:sym typeface="Arial"/>
            </a:endParaRPr>
          </a:p>
        </p:txBody>
      </p:sp>
      <p:sp>
        <p:nvSpPr>
          <p:cNvPr id="2595" name="Google Shape;2595;p166"/>
          <p:cNvSpPr txBox="1"/>
          <p:nvPr/>
        </p:nvSpPr>
        <p:spPr>
          <a:xfrm>
            <a:off x="5231567" y="784656"/>
            <a:ext cx="3607633"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Very similar to C functions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15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Can be declared inside a control or globally</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15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Parameters have type and direction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15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Variables can be instantiated inside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15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Many standard arithmetic and logical operations are supported</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 -, *</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 &amp;, |, ^, &gt;&gt;, &lt;&lt;</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 !=, &gt;, &gt;=, &lt;, &lt;=</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No division/modulo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Non-standard operations:</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Bit-slicing: [m:l] (</a:t>
            </a:r>
            <a:r>
              <a:rPr lang="en-US" sz="1200" b="0" i="0" u="none" strike="noStrike" cap="none">
                <a:solidFill>
                  <a:schemeClr val="dk1"/>
                </a:solidFill>
                <a:latin typeface="Arial"/>
                <a:ea typeface="Arial"/>
                <a:cs typeface="Arial"/>
                <a:sym typeface="Arial"/>
              </a:rPr>
              <a:t>works as l-value too)</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94"/>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Bit Concatenation: ++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31"/>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a:t>Instructors</a:t>
            </a:r>
            <a:endParaRPr/>
          </a:p>
        </p:txBody>
      </p:sp>
      <p:pic>
        <p:nvPicPr>
          <p:cNvPr id="838" name="Google Shape;838;p131"/>
          <p:cNvPicPr preferRelativeResize="0"/>
          <p:nvPr/>
        </p:nvPicPr>
        <p:blipFill>
          <a:blip r:embed="rId3">
            <a:alphaModFix/>
          </a:blip>
          <a:stretch>
            <a:fillRect/>
          </a:stretch>
        </p:blipFill>
        <p:spPr>
          <a:xfrm>
            <a:off x="6096850" y="1553361"/>
            <a:ext cx="1455276" cy="1455276"/>
          </a:xfrm>
          <a:prstGeom prst="rect">
            <a:avLst/>
          </a:prstGeom>
          <a:noFill/>
          <a:ln>
            <a:noFill/>
          </a:ln>
        </p:spPr>
      </p:pic>
      <p:pic>
        <p:nvPicPr>
          <p:cNvPr id="839" name="Google Shape;839;p131"/>
          <p:cNvPicPr preferRelativeResize="0"/>
          <p:nvPr/>
        </p:nvPicPr>
        <p:blipFill rotWithShape="1">
          <a:blip r:embed="rId4">
            <a:alphaModFix/>
          </a:blip>
          <a:srcRect l="12654" t="7748" r="12646" b="7756"/>
          <a:stretch/>
        </p:blipFill>
        <p:spPr>
          <a:xfrm>
            <a:off x="1359975" y="1499563"/>
            <a:ext cx="1534796" cy="1455275"/>
          </a:xfrm>
          <a:prstGeom prst="rect">
            <a:avLst/>
          </a:prstGeom>
          <a:noFill/>
          <a:ln>
            <a:noFill/>
          </a:ln>
        </p:spPr>
      </p:pic>
      <p:sp>
        <p:nvSpPr>
          <p:cNvPr id="840" name="Google Shape;840;p131"/>
          <p:cNvSpPr txBox="1"/>
          <p:nvPr/>
        </p:nvSpPr>
        <p:spPr>
          <a:xfrm>
            <a:off x="1359975" y="2954838"/>
            <a:ext cx="1534800" cy="6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Stephen Ibanez</a:t>
            </a:r>
            <a:endParaRPr b="1"/>
          </a:p>
          <a:p>
            <a:pPr marL="0" lvl="0" indent="0" algn="ctr" rtl="0">
              <a:spcBef>
                <a:spcPts val="0"/>
              </a:spcBef>
              <a:spcAft>
                <a:spcPts val="0"/>
              </a:spcAft>
              <a:buNone/>
            </a:pPr>
            <a:r>
              <a:rPr lang="en-US" b="1"/>
              <a:t>Stanford</a:t>
            </a:r>
            <a:endParaRPr b="1"/>
          </a:p>
        </p:txBody>
      </p:sp>
      <p:sp>
        <p:nvSpPr>
          <p:cNvPr id="841" name="Google Shape;841;p131"/>
          <p:cNvSpPr txBox="1"/>
          <p:nvPr/>
        </p:nvSpPr>
        <p:spPr>
          <a:xfrm>
            <a:off x="6096838" y="2954838"/>
            <a:ext cx="1534800" cy="6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Mina Arashloo</a:t>
            </a:r>
            <a:endParaRPr b="1"/>
          </a:p>
          <a:p>
            <a:pPr marL="0" lvl="0" indent="0" algn="ctr" rtl="0">
              <a:spcBef>
                <a:spcPts val="0"/>
              </a:spcBef>
              <a:spcAft>
                <a:spcPts val="0"/>
              </a:spcAft>
              <a:buNone/>
            </a:pPr>
            <a:r>
              <a:rPr lang="en-US" b="1"/>
              <a:t>Princeton</a:t>
            </a:r>
            <a:endParaRPr b="1"/>
          </a:p>
        </p:txBody>
      </p:sp>
      <p:sp>
        <p:nvSpPr>
          <p:cNvPr id="842" name="Google Shape;842;p131"/>
          <p:cNvSpPr txBox="1"/>
          <p:nvPr/>
        </p:nvSpPr>
        <p:spPr>
          <a:xfrm>
            <a:off x="3804600" y="2954838"/>
            <a:ext cx="1534800" cy="6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Brian O'Connor</a:t>
            </a:r>
            <a:endParaRPr b="1"/>
          </a:p>
          <a:p>
            <a:pPr marL="0" lvl="0" indent="0" algn="ctr" rtl="0">
              <a:spcBef>
                <a:spcPts val="0"/>
              </a:spcBef>
              <a:spcAft>
                <a:spcPts val="0"/>
              </a:spcAft>
              <a:buNone/>
            </a:pPr>
            <a:r>
              <a:rPr lang="en-US" b="1"/>
              <a:t>ONF</a:t>
            </a:r>
            <a:endParaRPr b="1"/>
          </a:p>
        </p:txBody>
      </p:sp>
      <p:pic>
        <p:nvPicPr>
          <p:cNvPr id="843" name="Google Shape;843;p131"/>
          <p:cNvPicPr preferRelativeResize="0"/>
          <p:nvPr/>
        </p:nvPicPr>
        <p:blipFill>
          <a:blip r:embed="rId5">
            <a:alphaModFix/>
          </a:blip>
          <a:stretch>
            <a:fillRect/>
          </a:stretch>
        </p:blipFill>
        <p:spPr>
          <a:xfrm>
            <a:off x="3768163" y="1499574"/>
            <a:ext cx="1455275" cy="1455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67"/>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Tables</a:t>
            </a:r>
            <a:endParaRPr sz="2700" b="1" i="0" u="none" strike="noStrike" cap="none">
              <a:solidFill>
                <a:schemeClr val="dk1"/>
              </a:solidFill>
              <a:latin typeface="Arial"/>
              <a:ea typeface="Arial"/>
              <a:cs typeface="Arial"/>
              <a:sym typeface="Arial"/>
            </a:endParaRPr>
          </a:p>
        </p:txBody>
      </p:sp>
      <p:sp>
        <p:nvSpPr>
          <p:cNvPr id="2601" name="Google Shape;2601;p167"/>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The fundamental unit of a Match-Action Pipeline</a:t>
            </a:r>
            <a:endParaRPr sz="2100" b="1" i="0" u="none" strike="noStrike" cap="none">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Specifies what data to match on and match kind</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Specifies a list of </a:t>
            </a:r>
            <a:r>
              <a:rPr lang="en-US" sz="1800" b="0" i="1" u="none" strike="noStrike" cap="none">
                <a:solidFill>
                  <a:schemeClr val="dk1"/>
                </a:solidFill>
                <a:latin typeface="Arial"/>
                <a:ea typeface="Arial"/>
                <a:cs typeface="Arial"/>
                <a:sym typeface="Arial"/>
              </a:rPr>
              <a:t>possible</a:t>
            </a:r>
            <a:r>
              <a:rPr lang="en-US" sz="1800" b="0" i="0" u="none" strike="noStrike" cap="none">
                <a:solidFill>
                  <a:schemeClr val="dk1"/>
                </a:solidFill>
                <a:latin typeface="Arial"/>
                <a:ea typeface="Arial"/>
                <a:cs typeface="Arial"/>
                <a:sym typeface="Arial"/>
              </a:rPr>
              <a:t> actions</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Optionally specifies a number of table </a:t>
            </a:r>
            <a:r>
              <a:rPr lang="en-US" sz="1800" b="1" i="0" u="none" strike="noStrike" cap="none">
                <a:solidFill>
                  <a:schemeClr val="dk1"/>
                </a:solidFill>
                <a:latin typeface="Arial"/>
                <a:ea typeface="Arial"/>
                <a:cs typeface="Arial"/>
                <a:sym typeface="Arial"/>
              </a:rPr>
              <a:t>properties</a:t>
            </a:r>
            <a:endParaRPr sz="1800" b="0" i="0" u="none" strike="noStrike" cap="none">
              <a:solidFill>
                <a:schemeClr val="dk1"/>
              </a:solidFill>
              <a:latin typeface="Arial"/>
              <a:ea typeface="Arial"/>
              <a:cs typeface="Arial"/>
              <a:sym typeface="Arial"/>
            </a:endParaRPr>
          </a:p>
          <a:p>
            <a:pPr marL="548640" marR="0" lvl="2" indent="-167640" algn="l" rtl="0">
              <a:lnSpc>
                <a:spcPct val="100000"/>
              </a:lnSpc>
              <a:spcBef>
                <a:spcPts val="94"/>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Size</a:t>
            </a:r>
            <a:endParaRPr sz="1500" b="0" i="0" u="none" strike="noStrike" cap="none">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Default action</a:t>
            </a:r>
            <a:endParaRPr sz="1500" b="0" i="0" u="none" strike="noStrike" cap="none">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Static entries</a:t>
            </a:r>
            <a:endParaRPr sz="1500" b="0" i="0" u="none" strike="noStrike" cap="none">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etc.</a:t>
            </a:r>
            <a:endParaRPr sz="1500" b="0" i="0" u="none" strike="noStrike" cap="none">
              <a:solidFill>
                <a:schemeClr val="dk1"/>
              </a:solidFill>
              <a:latin typeface="Arial"/>
              <a:ea typeface="Arial"/>
              <a:cs typeface="Arial"/>
              <a:sym typeface="Arial"/>
            </a:endParaRPr>
          </a:p>
          <a:p>
            <a:pPr marL="205740" marR="0" lvl="0" indent="-205740" algn="l" rtl="0">
              <a:lnSpc>
                <a:spcPct val="100000"/>
              </a:lnSpc>
              <a:spcBef>
                <a:spcPts val="113"/>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Each table contains one or more entries (rules)</a:t>
            </a: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An entry contains:</a:t>
            </a:r>
            <a:endParaRPr sz="2100" b="1" i="0" u="none" strike="noStrike" cap="none">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A specific key to match on</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A </a:t>
            </a:r>
            <a:r>
              <a:rPr lang="en-US" sz="1800" b="1" i="0" u="none" strike="noStrike" cap="none">
                <a:solidFill>
                  <a:schemeClr val="dk1"/>
                </a:solidFill>
                <a:latin typeface="Arial"/>
                <a:ea typeface="Arial"/>
                <a:cs typeface="Arial"/>
                <a:sym typeface="Arial"/>
              </a:rPr>
              <a:t>single</a:t>
            </a:r>
            <a:r>
              <a:rPr lang="en-US" sz="1800" b="0" i="0" u="none" strike="noStrike" cap="none">
                <a:solidFill>
                  <a:schemeClr val="dk1"/>
                </a:solidFill>
                <a:latin typeface="Arial"/>
                <a:ea typeface="Arial"/>
                <a:cs typeface="Arial"/>
                <a:sym typeface="Arial"/>
              </a:rPr>
              <a:t> action that is executed when a packet matches the entry</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94"/>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Action data (possibly empty)</a:t>
            </a:r>
            <a:endParaRPr sz="1800" b="0" i="0" u="none" strike="noStrike" cap="none">
              <a:solidFill>
                <a:schemeClr val="dk1"/>
              </a:solidFill>
              <a:latin typeface="Arial"/>
              <a:ea typeface="Arial"/>
              <a:cs typeface="Arial"/>
              <a:sym typeface="Arial"/>
            </a:endParaRPr>
          </a:p>
        </p:txBody>
      </p:sp>
      <p:sp>
        <p:nvSpPr>
          <p:cNvPr id="2602" name="Google Shape;2602;p167"/>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40</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grpSp>
        <p:nvGrpSpPr>
          <p:cNvPr id="2608" name="Google Shape;2608;p168"/>
          <p:cNvGrpSpPr/>
          <p:nvPr/>
        </p:nvGrpSpPr>
        <p:grpSpPr>
          <a:xfrm>
            <a:off x="6730835" y="1123950"/>
            <a:ext cx="952456" cy="3711362"/>
            <a:chOff x="6730835" y="1123950"/>
            <a:chExt cx="952456" cy="3711362"/>
          </a:xfrm>
        </p:grpSpPr>
        <p:sp>
          <p:nvSpPr>
            <p:cNvPr id="2609" name="Google Shape;2609;p168"/>
            <p:cNvSpPr/>
            <p:nvPr/>
          </p:nvSpPr>
          <p:spPr>
            <a:xfrm>
              <a:off x="6730835" y="1123950"/>
              <a:ext cx="952456" cy="3267178"/>
            </a:xfrm>
            <a:prstGeom prst="roundRect">
              <a:avLst>
                <a:gd name="adj" fmla="val 16667"/>
              </a:avLst>
            </a:prstGeom>
            <a:gradFill>
              <a:gsLst>
                <a:gs pos="0">
                  <a:srgbClr val="29859E"/>
                </a:gs>
                <a:gs pos="80000">
                  <a:srgbClr val="36B0D0"/>
                </a:gs>
                <a:gs pos="100000">
                  <a:srgbClr val="33B3D5"/>
                </a:gs>
              </a:gsLst>
              <a:lin ang="16200000" scaled="0"/>
            </a:gradFill>
            <a:ln>
              <a:noFill/>
            </a:ln>
            <a:effectLst>
              <a:outerShdw blurRad="39999"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10" name="Google Shape;2610;p168"/>
            <p:cNvSpPr/>
            <p:nvPr/>
          </p:nvSpPr>
          <p:spPr>
            <a:xfrm rot="10800000">
              <a:off x="6753689" y="1276347"/>
              <a:ext cx="876996" cy="1021111"/>
            </a:xfrm>
            <a:prstGeom prst="trapezoid">
              <a:avLst>
                <a:gd name="adj" fmla="val 25000"/>
              </a:avLst>
            </a:prstGeom>
            <a:solidFill>
              <a:schemeClr val="lt2"/>
            </a:solidFill>
            <a:ln w="9525" cap="flat" cmpd="sng">
              <a:solidFill>
                <a:srgbClr val="F5913F"/>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168"/>
            <p:cNvSpPr txBox="1"/>
            <p:nvPr/>
          </p:nvSpPr>
          <p:spPr>
            <a:xfrm rot="5400000">
              <a:off x="6766709" y="1409456"/>
              <a:ext cx="850926" cy="584664"/>
            </a:xfrm>
            <a:prstGeom prst="rect">
              <a:avLst/>
            </a:prstGeom>
            <a:noFill/>
            <a:ln>
              <a:noFill/>
            </a:ln>
          </p:spPr>
          <p:txBody>
            <a:bodyPr spcFirstLastPara="1" wrap="square" lIns="0" tIns="18275"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Directional (DataPlane) Parameters</a:t>
              </a:r>
              <a:endParaRPr sz="1400" b="0" i="0" u="none" strike="noStrike" cap="none">
                <a:solidFill>
                  <a:srgbClr val="000000"/>
                </a:solidFill>
                <a:latin typeface="Arial"/>
                <a:ea typeface="Arial"/>
                <a:cs typeface="Arial"/>
                <a:sym typeface="Arial"/>
              </a:endParaRPr>
            </a:p>
          </p:txBody>
        </p:sp>
        <p:sp>
          <p:nvSpPr>
            <p:cNvPr id="2612" name="Google Shape;2612;p168"/>
            <p:cNvSpPr/>
            <p:nvPr/>
          </p:nvSpPr>
          <p:spPr>
            <a:xfrm>
              <a:off x="6768564" y="3189432"/>
              <a:ext cx="876996" cy="1079676"/>
            </a:xfrm>
            <a:prstGeom prst="trapezoid">
              <a:avLst>
                <a:gd name="adj" fmla="val 25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168"/>
            <p:cNvSpPr txBox="1"/>
            <p:nvPr/>
          </p:nvSpPr>
          <p:spPr>
            <a:xfrm rot="-5400000">
              <a:off x="6757183" y="3526903"/>
              <a:ext cx="899730" cy="58466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300"/>
                <a:buFont typeface="Arial"/>
                <a:buNone/>
              </a:pPr>
              <a:r>
                <a:rPr lang="en-US" sz="1200" b="0" i="0" u="none" strike="noStrike" cap="none">
                  <a:solidFill>
                    <a:schemeClr val="lt1"/>
                  </a:solidFill>
                  <a:latin typeface="Arial"/>
                  <a:ea typeface="Arial"/>
                  <a:cs typeface="Arial"/>
                  <a:sym typeface="Arial"/>
                </a:rPr>
                <a:t>Directionless (Action Data) Parameters</a:t>
              </a:r>
              <a:endParaRPr sz="1400" b="0" i="0" u="none" strike="noStrike" cap="none">
                <a:solidFill>
                  <a:srgbClr val="000000"/>
                </a:solidFill>
                <a:latin typeface="Arial"/>
                <a:ea typeface="Arial"/>
                <a:cs typeface="Arial"/>
                <a:sym typeface="Arial"/>
              </a:endParaRPr>
            </a:p>
          </p:txBody>
        </p:sp>
        <p:sp>
          <p:nvSpPr>
            <p:cNvPr id="2614" name="Google Shape;2614;p168"/>
            <p:cNvSpPr/>
            <p:nvPr/>
          </p:nvSpPr>
          <p:spPr>
            <a:xfrm>
              <a:off x="6812577" y="2457925"/>
              <a:ext cx="757263" cy="577347"/>
            </a:xfrm>
            <a:prstGeom prst="bevel">
              <a:avLst>
                <a:gd name="adj" fmla="val 125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5"/>
                <a:buFont typeface="Arial"/>
                <a:buNone/>
              </a:pPr>
              <a:r>
                <a:rPr lang="en-US" sz="1100" b="0" i="0" u="none" strike="noStrike" cap="none">
                  <a:solidFill>
                    <a:schemeClr val="lt1"/>
                  </a:solidFill>
                  <a:latin typeface="Arial"/>
                  <a:ea typeface="Arial"/>
                  <a:cs typeface="Arial"/>
                  <a:sym typeface="Arial"/>
                </a:rPr>
                <a:t>Action Code</a:t>
              </a:r>
              <a:endParaRPr sz="1400" b="0" i="0" u="none" strike="noStrike" cap="none">
                <a:solidFill>
                  <a:srgbClr val="000000"/>
                </a:solidFill>
                <a:latin typeface="Arial"/>
                <a:ea typeface="Arial"/>
                <a:cs typeface="Arial"/>
                <a:sym typeface="Arial"/>
              </a:endParaRPr>
            </a:p>
          </p:txBody>
        </p:sp>
        <p:sp>
          <p:nvSpPr>
            <p:cNvPr id="2615" name="Google Shape;2615;p168"/>
            <p:cNvSpPr/>
            <p:nvPr/>
          </p:nvSpPr>
          <p:spPr>
            <a:xfrm>
              <a:off x="7096290" y="2981028"/>
              <a:ext cx="209218" cy="208402"/>
            </a:xfrm>
            <a:prstGeom prst="up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16" name="Google Shape;2616;p168"/>
            <p:cNvSpPr/>
            <p:nvPr/>
          </p:nvSpPr>
          <p:spPr>
            <a:xfrm rot="10800000">
              <a:off x="7086599" y="2299829"/>
              <a:ext cx="209218" cy="203145"/>
            </a:xfrm>
            <a:prstGeom prst="upArrow">
              <a:avLst>
                <a:gd name="adj1" fmla="val 50000"/>
                <a:gd name="adj2" fmla="val 50000"/>
              </a:avLst>
            </a:prstGeom>
            <a:solidFill>
              <a:srgbClr val="FABF8E"/>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17" name="Google Shape;2617;p168"/>
            <p:cNvSpPr txBox="1"/>
            <p:nvPr/>
          </p:nvSpPr>
          <p:spPr>
            <a:xfrm>
              <a:off x="6730835" y="4373648"/>
              <a:ext cx="952456" cy="461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Action Execution</a:t>
              </a:r>
              <a:endParaRPr sz="1400" b="0" i="0" u="none" strike="noStrike" cap="none">
                <a:solidFill>
                  <a:srgbClr val="000000"/>
                </a:solidFill>
                <a:latin typeface="Arial"/>
                <a:ea typeface="Arial"/>
                <a:cs typeface="Arial"/>
                <a:sym typeface="Arial"/>
              </a:endParaRPr>
            </a:p>
          </p:txBody>
        </p:sp>
      </p:grpSp>
      <p:sp>
        <p:nvSpPr>
          <p:cNvPr id="2618" name="Google Shape;2618;p168"/>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Tables: Match-Action Processing</a:t>
            </a:r>
            <a:endParaRPr sz="2700" b="1" i="0" u="none" strike="noStrike" cap="none">
              <a:solidFill>
                <a:schemeClr val="dk1"/>
              </a:solidFill>
              <a:latin typeface="Arial"/>
              <a:ea typeface="Arial"/>
              <a:cs typeface="Arial"/>
              <a:sym typeface="Arial"/>
            </a:endParaRPr>
          </a:p>
        </p:txBody>
      </p:sp>
      <p:sp>
        <p:nvSpPr>
          <p:cNvPr id="2619" name="Google Shape;2619;p168"/>
          <p:cNvSpPr txBox="1">
            <a:spLocks noGrp="1"/>
          </p:cNvSpPr>
          <p:nvPr>
            <p:ph type="sldNum" idx="12"/>
          </p:nvPr>
        </p:nvSpPr>
        <p:spPr>
          <a:xfrm>
            <a:off x="7924800" y="5230035"/>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41</a:t>
            </a:fld>
            <a:endParaRPr sz="825" b="0" i="0" u="none" strike="noStrike" cap="none">
              <a:solidFill>
                <a:srgbClr val="888888"/>
              </a:solidFill>
              <a:latin typeface="Arial"/>
              <a:ea typeface="Arial"/>
              <a:cs typeface="Arial"/>
              <a:sym typeface="Arial"/>
            </a:endParaRPr>
          </a:p>
        </p:txBody>
      </p:sp>
      <p:sp>
        <p:nvSpPr>
          <p:cNvPr id="2620" name="Google Shape;2620;p168"/>
          <p:cNvSpPr/>
          <p:nvPr/>
        </p:nvSpPr>
        <p:spPr>
          <a:xfrm rot="5400000">
            <a:off x="1099622" y="1808965"/>
            <a:ext cx="303229" cy="304799"/>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21" name="Google Shape;2621;p168"/>
          <p:cNvSpPr/>
          <p:nvPr/>
        </p:nvSpPr>
        <p:spPr>
          <a:xfrm rot="5400000">
            <a:off x="1338053" y="1885165"/>
            <a:ext cx="303229" cy="152399"/>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22" name="Google Shape;2622;p168"/>
          <p:cNvSpPr/>
          <p:nvPr/>
        </p:nvSpPr>
        <p:spPr>
          <a:xfrm rot="5400000">
            <a:off x="1703035" y="1682415"/>
            <a:ext cx="303229" cy="557898"/>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23" name="Google Shape;2623;p168"/>
          <p:cNvSpPr txBox="1"/>
          <p:nvPr/>
        </p:nvSpPr>
        <p:spPr>
          <a:xfrm>
            <a:off x="1135145" y="1586723"/>
            <a:ext cx="994183" cy="276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Lookup Key</a:t>
            </a:r>
            <a:endParaRPr sz="1400" b="0" i="0" u="none" strike="noStrike" cap="none">
              <a:solidFill>
                <a:srgbClr val="000000"/>
              </a:solidFill>
              <a:latin typeface="Arial"/>
              <a:ea typeface="Arial"/>
              <a:cs typeface="Arial"/>
              <a:sym typeface="Arial"/>
            </a:endParaRPr>
          </a:p>
        </p:txBody>
      </p:sp>
      <p:cxnSp>
        <p:nvCxnSpPr>
          <p:cNvPr id="2624" name="Google Shape;2624;p168"/>
          <p:cNvCxnSpPr>
            <a:endCxn id="2620" idx="3"/>
          </p:cNvCxnSpPr>
          <p:nvPr/>
        </p:nvCxnSpPr>
        <p:spPr>
          <a:xfrm rot="-5400000">
            <a:off x="702687" y="2248429"/>
            <a:ext cx="684000" cy="413100"/>
          </a:xfrm>
          <a:prstGeom prst="bentConnector2">
            <a:avLst/>
          </a:prstGeom>
          <a:noFill/>
          <a:ln w="38100" cap="flat" cmpd="sng">
            <a:solidFill>
              <a:schemeClr val="accent6"/>
            </a:solidFill>
            <a:prstDash val="solid"/>
            <a:round/>
            <a:headEnd type="none" w="sm" len="sm"/>
            <a:tailEnd type="triangle" w="lg" len="lg"/>
          </a:ln>
          <a:effectLst>
            <a:outerShdw blurRad="39999" dist="23000" dir="5400000" rotWithShape="0">
              <a:srgbClr val="000000">
                <a:alpha val="33333"/>
              </a:srgbClr>
            </a:outerShdw>
          </a:effectLst>
        </p:spPr>
      </p:cxnSp>
      <p:cxnSp>
        <p:nvCxnSpPr>
          <p:cNvPr id="2625" name="Google Shape;2625;p168"/>
          <p:cNvCxnSpPr>
            <a:endCxn id="2621" idx="3"/>
          </p:cNvCxnSpPr>
          <p:nvPr/>
        </p:nvCxnSpPr>
        <p:spPr>
          <a:xfrm rot="-5400000">
            <a:off x="613517" y="2337529"/>
            <a:ext cx="1100700" cy="651600"/>
          </a:xfrm>
          <a:prstGeom prst="bentConnector2">
            <a:avLst/>
          </a:prstGeom>
          <a:noFill/>
          <a:ln w="38100" cap="flat" cmpd="sng">
            <a:solidFill>
              <a:schemeClr val="accent3"/>
            </a:solidFill>
            <a:prstDash val="solid"/>
            <a:round/>
            <a:headEnd type="none" w="sm" len="sm"/>
            <a:tailEnd type="triangle" w="lg" len="lg"/>
          </a:ln>
          <a:effectLst>
            <a:outerShdw blurRad="39999" dist="23000" dir="5400000" rotWithShape="0">
              <a:srgbClr val="000000">
                <a:alpha val="33333"/>
              </a:srgbClr>
            </a:outerShdw>
          </a:effectLst>
        </p:spPr>
      </p:cxnSp>
      <p:cxnSp>
        <p:nvCxnSpPr>
          <p:cNvPr id="2626" name="Google Shape;2626;p168"/>
          <p:cNvCxnSpPr>
            <a:endCxn id="2622" idx="3"/>
          </p:cNvCxnSpPr>
          <p:nvPr/>
        </p:nvCxnSpPr>
        <p:spPr>
          <a:xfrm rot="-5400000">
            <a:off x="533449" y="2417778"/>
            <a:ext cx="1626000" cy="1016400"/>
          </a:xfrm>
          <a:prstGeom prst="bentConnector2">
            <a:avLst/>
          </a:prstGeom>
          <a:noFill/>
          <a:ln w="38100" cap="flat" cmpd="sng">
            <a:solidFill>
              <a:schemeClr val="accent1"/>
            </a:solidFill>
            <a:prstDash val="solid"/>
            <a:round/>
            <a:headEnd type="none" w="sm" len="sm"/>
            <a:tailEnd type="triangle" w="lg" len="lg"/>
          </a:ln>
          <a:effectLst>
            <a:outerShdw blurRad="39999" dist="23000" dir="5400000" rotWithShape="0">
              <a:srgbClr val="000000">
                <a:alpha val="33333"/>
              </a:srgbClr>
            </a:outerShdw>
          </a:effectLst>
        </p:spPr>
      </p:cxnSp>
      <p:graphicFrame>
        <p:nvGraphicFramePr>
          <p:cNvPr id="2627" name="Google Shape;2627;p168"/>
          <p:cNvGraphicFramePr/>
          <p:nvPr/>
        </p:nvGraphicFramePr>
        <p:xfrm>
          <a:off x="2297308" y="2252678"/>
          <a:ext cx="3076475" cy="1854250"/>
        </p:xfrm>
        <a:graphic>
          <a:graphicData uri="http://schemas.openxmlformats.org/drawingml/2006/table">
            <a:tbl>
              <a:tblPr firstRow="1" bandRow="1">
                <a:noFill/>
                <a:tableStyleId>{ED0B0E0A-F1DF-4292-B16D-08AFE8AF0768}</a:tableStyleId>
              </a:tblPr>
              <a:tblGrid>
                <a:gridCol w="863975">
                  <a:extLst>
                    <a:ext uri="{9D8B030D-6E8A-4147-A177-3AD203B41FA5}">
                      <a16:colId xmlns:a16="http://schemas.microsoft.com/office/drawing/2014/main" val="20000"/>
                    </a:ext>
                  </a:extLst>
                </a:gridCol>
                <a:gridCol w="1007000">
                  <a:extLst>
                    <a:ext uri="{9D8B030D-6E8A-4147-A177-3AD203B41FA5}">
                      <a16:colId xmlns:a16="http://schemas.microsoft.com/office/drawing/2014/main" val="20001"/>
                    </a:ext>
                  </a:extLst>
                </a:gridCol>
                <a:gridCol w="1205500">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Key</a:t>
                      </a:r>
                      <a:endParaRPr sz="1400" u="none" strike="noStrike" cap="none"/>
                    </a:p>
                  </a:txBody>
                  <a:tcPr marL="91450" marR="91450" marT="45725" marB="45725">
                    <a:solidFill>
                      <a:schemeClr val="accent2"/>
                    </a:solidFill>
                  </a:tcPr>
                </a:tc>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Action ID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Action Data</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2628" name="Google Shape;2628;p168"/>
          <p:cNvGraphicFramePr/>
          <p:nvPr/>
        </p:nvGraphicFramePr>
        <p:xfrm>
          <a:off x="3124200" y="4248150"/>
          <a:ext cx="2228475" cy="480070"/>
        </p:xfrm>
        <a:graphic>
          <a:graphicData uri="http://schemas.openxmlformats.org/drawingml/2006/table">
            <a:tbl>
              <a:tblPr firstRow="1" bandRow="1">
                <a:noFill/>
                <a:tableStyleId>{ED0B0E0A-F1DF-4292-B16D-08AFE8AF0768}</a:tableStyleId>
              </a:tblPr>
              <a:tblGrid>
                <a:gridCol w="1099050">
                  <a:extLst>
                    <a:ext uri="{9D8B030D-6E8A-4147-A177-3AD203B41FA5}">
                      <a16:colId xmlns:a16="http://schemas.microsoft.com/office/drawing/2014/main" val="20000"/>
                    </a:ext>
                  </a:extLst>
                </a:gridCol>
                <a:gridCol w="112942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Default Action ID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Default Action Data</a:t>
                      </a:r>
                      <a:endParaRPr sz="1400" u="none" strike="noStrike" cap="none"/>
                    </a:p>
                  </a:txBody>
                  <a:tcPr marL="91450" marR="91450" marT="45725" marB="45725"/>
                </a:tc>
                <a:extLst>
                  <a:ext uri="{0D108BD9-81ED-4DB2-BD59-A6C34878D82A}">
                    <a16:rowId xmlns:a16="http://schemas.microsoft.com/office/drawing/2014/main" val="10000"/>
                  </a:ext>
                </a:extLst>
              </a:tr>
            </a:tbl>
          </a:graphicData>
        </a:graphic>
      </p:graphicFrame>
      <p:cxnSp>
        <p:nvCxnSpPr>
          <p:cNvPr id="2629" name="Google Shape;2629;p168"/>
          <p:cNvCxnSpPr>
            <a:stCxn id="2622" idx="0"/>
          </p:cNvCxnSpPr>
          <p:nvPr/>
        </p:nvCxnSpPr>
        <p:spPr>
          <a:xfrm>
            <a:off x="2133598" y="1961364"/>
            <a:ext cx="586800" cy="303900"/>
          </a:xfrm>
          <a:prstGeom prst="bentConnector2">
            <a:avLst/>
          </a:prstGeom>
          <a:noFill/>
          <a:ln w="38100" cap="flat" cmpd="sng">
            <a:solidFill>
              <a:schemeClr val="accent1"/>
            </a:solidFill>
            <a:prstDash val="solid"/>
            <a:round/>
            <a:headEnd type="none" w="sm" len="sm"/>
            <a:tailEnd type="triangle" w="lg" len="lg"/>
          </a:ln>
        </p:spPr>
      </p:cxnSp>
      <p:sp>
        <p:nvSpPr>
          <p:cNvPr id="2630" name="Google Shape;2630;p168"/>
          <p:cNvSpPr/>
          <p:nvPr/>
        </p:nvSpPr>
        <p:spPr>
          <a:xfrm>
            <a:off x="2697481" y="2265378"/>
            <a:ext cx="45718" cy="889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31" name="Google Shape;2631;p168"/>
          <p:cNvSpPr/>
          <p:nvPr/>
        </p:nvSpPr>
        <p:spPr>
          <a:xfrm>
            <a:off x="5273530" y="2949473"/>
            <a:ext cx="473219" cy="423825"/>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32" name="Google Shape;2632;p168"/>
          <p:cNvSpPr/>
          <p:nvPr/>
        </p:nvSpPr>
        <p:spPr>
          <a:xfrm>
            <a:off x="5251705" y="4259350"/>
            <a:ext cx="473219" cy="371988"/>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2633" name="Google Shape;2633;p168"/>
          <p:cNvCxnSpPr/>
          <p:nvPr/>
        </p:nvCxnSpPr>
        <p:spPr>
          <a:xfrm>
            <a:off x="5396975" y="2429175"/>
            <a:ext cx="676200" cy="296400"/>
          </a:xfrm>
          <a:prstGeom prst="bentConnector3">
            <a:avLst>
              <a:gd name="adj1" fmla="val 101523"/>
            </a:avLst>
          </a:prstGeom>
          <a:noFill/>
          <a:ln w="25400" cap="flat" cmpd="sng">
            <a:solidFill>
              <a:srgbClr val="FF0000"/>
            </a:solidFill>
            <a:prstDash val="solid"/>
            <a:round/>
            <a:headEnd type="none" w="sm" len="sm"/>
            <a:tailEnd type="triangle" w="lg" len="lg"/>
          </a:ln>
        </p:spPr>
      </p:cxnSp>
      <p:sp>
        <p:nvSpPr>
          <p:cNvPr id="2634" name="Google Shape;2634;p168"/>
          <p:cNvSpPr txBox="1"/>
          <p:nvPr/>
        </p:nvSpPr>
        <p:spPr>
          <a:xfrm>
            <a:off x="5373771" y="2045958"/>
            <a:ext cx="3723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Hit</a:t>
            </a:r>
            <a:endParaRPr sz="1400" b="0" i="0" u="none" strike="noStrike" cap="none">
              <a:solidFill>
                <a:srgbClr val="000000"/>
              </a:solidFill>
              <a:latin typeface="Arial"/>
              <a:ea typeface="Arial"/>
              <a:cs typeface="Arial"/>
              <a:sym typeface="Arial"/>
            </a:endParaRPr>
          </a:p>
        </p:txBody>
      </p:sp>
      <p:grpSp>
        <p:nvGrpSpPr>
          <p:cNvPr id="2635" name="Google Shape;2635;p168"/>
          <p:cNvGrpSpPr/>
          <p:nvPr/>
        </p:nvGrpSpPr>
        <p:grpSpPr>
          <a:xfrm>
            <a:off x="3049913" y="748443"/>
            <a:ext cx="1582484" cy="1473157"/>
            <a:chOff x="3049913" y="657712"/>
            <a:chExt cx="1582484" cy="1563888"/>
          </a:xfrm>
        </p:grpSpPr>
        <p:sp>
          <p:nvSpPr>
            <p:cNvPr id="2636" name="Google Shape;2636;p168"/>
            <p:cNvSpPr/>
            <p:nvPr/>
          </p:nvSpPr>
          <p:spPr>
            <a:xfrm>
              <a:off x="3491982" y="1056345"/>
              <a:ext cx="609599" cy="1165255"/>
            </a:xfrm>
            <a:prstGeom prst="upDownArrow">
              <a:avLst>
                <a:gd name="adj1" fmla="val 50000"/>
                <a:gd name="adj2" fmla="val 32787"/>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37" name="Google Shape;2637;p168"/>
            <p:cNvSpPr txBox="1"/>
            <p:nvPr/>
          </p:nvSpPr>
          <p:spPr>
            <a:xfrm>
              <a:off x="3049913" y="657712"/>
              <a:ext cx="158248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Arial"/>
                <a:buNone/>
              </a:pPr>
              <a:r>
                <a:rPr lang="en-US" sz="1800" b="0" i="0" u="none" strike="noStrike" cap="none">
                  <a:solidFill>
                    <a:schemeClr val="dk1"/>
                  </a:solidFill>
                  <a:latin typeface="Arial"/>
                  <a:ea typeface="Arial"/>
                  <a:cs typeface="Arial"/>
                  <a:sym typeface="Arial"/>
                </a:rPr>
                <a:t>Control Plane</a:t>
              </a:r>
              <a:endParaRPr sz="1400" b="0" i="0" u="none" strike="noStrike" cap="none">
                <a:solidFill>
                  <a:srgbClr val="000000"/>
                </a:solidFill>
                <a:latin typeface="Arial"/>
                <a:ea typeface="Arial"/>
                <a:cs typeface="Arial"/>
                <a:sym typeface="Arial"/>
              </a:endParaRPr>
            </a:p>
          </p:txBody>
        </p:sp>
      </p:grpSp>
      <p:sp>
        <p:nvSpPr>
          <p:cNvPr id="2638" name="Google Shape;2638;p168"/>
          <p:cNvSpPr/>
          <p:nvPr/>
        </p:nvSpPr>
        <p:spPr>
          <a:xfrm>
            <a:off x="6361378" y="3756480"/>
            <a:ext cx="498136" cy="350400"/>
          </a:xfrm>
          <a:prstGeom prst="right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0" tIns="18275" rIns="0" bIns="0" anchor="ctr" anchorCtr="0">
            <a:noAutofit/>
          </a:bodyPr>
          <a:lstStyle/>
          <a:p>
            <a:pPr marL="0" marR="0" lvl="0" indent="0" algn="ctr" rtl="0">
              <a:lnSpc>
                <a:spcPct val="80000"/>
              </a:lnSpc>
              <a:spcBef>
                <a:spcPts val="0"/>
              </a:spcBef>
              <a:spcAft>
                <a:spcPts val="0"/>
              </a:spcAft>
              <a:buClr>
                <a:schemeClr val="lt1"/>
              </a:buClr>
              <a:buSzPts val="281"/>
              <a:buFont typeface="Arial"/>
              <a:buNone/>
            </a:pPr>
            <a:r>
              <a:rPr lang="en-US" sz="1125" b="0" i="0" u="none" strike="noStrike" cap="none">
                <a:solidFill>
                  <a:schemeClr val="lt1"/>
                </a:solidFill>
                <a:latin typeface="Arial"/>
                <a:ea typeface="Arial"/>
                <a:cs typeface="Arial"/>
                <a:sym typeface="Arial"/>
              </a:rPr>
              <a:t>Data</a:t>
            </a:r>
            <a:endParaRPr sz="1400" b="0" i="0" u="none" strike="noStrike" cap="none">
              <a:solidFill>
                <a:srgbClr val="000000"/>
              </a:solidFill>
              <a:latin typeface="Arial"/>
              <a:ea typeface="Arial"/>
              <a:cs typeface="Arial"/>
              <a:sym typeface="Arial"/>
            </a:endParaRPr>
          </a:p>
        </p:txBody>
      </p:sp>
      <p:grpSp>
        <p:nvGrpSpPr>
          <p:cNvPr id="2639" name="Google Shape;2639;p168"/>
          <p:cNvGrpSpPr/>
          <p:nvPr/>
        </p:nvGrpSpPr>
        <p:grpSpPr>
          <a:xfrm>
            <a:off x="76200" y="1198579"/>
            <a:ext cx="1066799" cy="3603289"/>
            <a:chOff x="76200" y="1198579"/>
            <a:chExt cx="1066799" cy="3603289"/>
          </a:xfrm>
        </p:grpSpPr>
        <p:sp>
          <p:nvSpPr>
            <p:cNvPr id="2640" name="Google Shape;2640;p168"/>
            <p:cNvSpPr txBox="1"/>
            <p:nvPr/>
          </p:nvSpPr>
          <p:spPr>
            <a:xfrm>
              <a:off x="76200" y="4155537"/>
              <a:ext cx="1066799"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Headers and Metadata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(Input)</a:t>
              </a:r>
              <a:endParaRPr sz="1400" b="0" i="0" u="none" strike="noStrike" cap="none">
                <a:solidFill>
                  <a:srgbClr val="000000"/>
                </a:solidFill>
                <a:latin typeface="Arial"/>
                <a:ea typeface="Arial"/>
                <a:cs typeface="Arial"/>
                <a:sym typeface="Arial"/>
              </a:endParaRPr>
            </a:p>
          </p:txBody>
        </p:sp>
        <p:sp>
          <p:nvSpPr>
            <p:cNvPr id="2641" name="Google Shape;2641;p168"/>
            <p:cNvSpPr/>
            <p:nvPr/>
          </p:nvSpPr>
          <p:spPr>
            <a:xfrm>
              <a:off x="381000" y="1198579"/>
              <a:ext cx="457200" cy="2971799"/>
            </a:xfrm>
            <a:prstGeom prst="rect">
              <a:avLst/>
            </a:prstGeom>
            <a:solidFill>
              <a:schemeClr val="l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42" name="Google Shape;2642;p168"/>
            <p:cNvSpPr/>
            <p:nvPr/>
          </p:nvSpPr>
          <p:spPr>
            <a:xfrm>
              <a:off x="381000" y="3460080"/>
              <a:ext cx="457200" cy="557898"/>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43" name="Google Shape;2643;p168"/>
            <p:cNvSpPr/>
            <p:nvPr/>
          </p:nvSpPr>
          <p:spPr>
            <a:xfrm>
              <a:off x="381000" y="3137382"/>
              <a:ext cx="457200" cy="152399"/>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44" name="Google Shape;2644;p168"/>
            <p:cNvSpPr/>
            <p:nvPr/>
          </p:nvSpPr>
          <p:spPr>
            <a:xfrm>
              <a:off x="381000" y="2644674"/>
              <a:ext cx="457200" cy="304799"/>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2645" name="Google Shape;2645;p168"/>
          <p:cNvGrpSpPr/>
          <p:nvPr/>
        </p:nvGrpSpPr>
        <p:grpSpPr>
          <a:xfrm>
            <a:off x="8039057" y="1198579"/>
            <a:ext cx="1066799" cy="3618130"/>
            <a:chOff x="7810457" y="1198579"/>
            <a:chExt cx="1066799" cy="3618130"/>
          </a:xfrm>
        </p:grpSpPr>
        <p:sp>
          <p:nvSpPr>
            <p:cNvPr id="2646" name="Google Shape;2646;p168"/>
            <p:cNvSpPr txBox="1"/>
            <p:nvPr/>
          </p:nvSpPr>
          <p:spPr>
            <a:xfrm>
              <a:off x="7810457" y="4170378"/>
              <a:ext cx="1066799"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Headers and Metadata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(Output)</a:t>
              </a:r>
              <a:endParaRPr sz="1400" b="0" i="0" u="none" strike="noStrike" cap="none">
                <a:solidFill>
                  <a:srgbClr val="000000"/>
                </a:solidFill>
                <a:latin typeface="Arial"/>
                <a:ea typeface="Arial"/>
                <a:cs typeface="Arial"/>
                <a:sym typeface="Arial"/>
              </a:endParaRPr>
            </a:p>
          </p:txBody>
        </p:sp>
        <p:grpSp>
          <p:nvGrpSpPr>
            <p:cNvPr id="2647" name="Google Shape;2647;p168"/>
            <p:cNvGrpSpPr/>
            <p:nvPr/>
          </p:nvGrpSpPr>
          <p:grpSpPr>
            <a:xfrm>
              <a:off x="8039057" y="1198579"/>
              <a:ext cx="457200" cy="2971799"/>
              <a:chOff x="8039057" y="1198579"/>
              <a:chExt cx="457200" cy="2971799"/>
            </a:xfrm>
          </p:grpSpPr>
          <p:sp>
            <p:nvSpPr>
              <p:cNvPr id="2648" name="Google Shape;2648;p168"/>
              <p:cNvSpPr/>
              <p:nvPr/>
            </p:nvSpPr>
            <p:spPr>
              <a:xfrm>
                <a:off x="8039057" y="1198579"/>
                <a:ext cx="457200" cy="2971799"/>
              </a:xfrm>
              <a:prstGeom prst="rect">
                <a:avLst/>
              </a:prstGeom>
              <a:solidFill>
                <a:schemeClr val="l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49" name="Google Shape;2649;p168"/>
              <p:cNvSpPr/>
              <p:nvPr/>
            </p:nvSpPr>
            <p:spPr>
              <a:xfrm>
                <a:off x="8039057" y="1512387"/>
                <a:ext cx="457200" cy="219589"/>
              </a:xfrm>
              <a:prstGeom prst="rect">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50" name="Google Shape;2650;p168"/>
              <p:cNvSpPr/>
              <p:nvPr/>
            </p:nvSpPr>
            <p:spPr>
              <a:xfrm>
                <a:off x="8039057" y="2117496"/>
                <a:ext cx="457200" cy="147883"/>
              </a:xfrm>
              <a:prstGeom prst="rect">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51" name="Google Shape;2651;p168"/>
              <p:cNvSpPr/>
              <p:nvPr/>
            </p:nvSpPr>
            <p:spPr>
              <a:xfrm>
                <a:off x="8039057" y="3943350"/>
                <a:ext cx="457200" cy="163528"/>
              </a:xfrm>
              <a:prstGeom prst="rect">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cxnSp>
        <p:nvCxnSpPr>
          <p:cNvPr id="2652" name="Google Shape;2652;p168"/>
          <p:cNvCxnSpPr>
            <a:stCxn id="2614" idx="0"/>
            <a:endCxn id="2649" idx="1"/>
          </p:cNvCxnSpPr>
          <p:nvPr/>
        </p:nvCxnSpPr>
        <p:spPr>
          <a:xfrm rot="10800000" flipH="1">
            <a:off x="7569840" y="1622199"/>
            <a:ext cx="697800" cy="1124400"/>
          </a:xfrm>
          <a:prstGeom prst="bentConnector3">
            <a:avLst>
              <a:gd name="adj1" fmla="val 50000"/>
            </a:avLst>
          </a:prstGeom>
          <a:noFill/>
          <a:ln w="25400" cap="flat" cmpd="sng">
            <a:solidFill>
              <a:srgbClr val="FF0000"/>
            </a:solidFill>
            <a:prstDash val="solid"/>
            <a:round/>
            <a:headEnd type="none" w="sm" len="sm"/>
            <a:tailEnd type="triangle" w="lg" len="lg"/>
          </a:ln>
        </p:spPr>
      </p:cxnSp>
      <p:cxnSp>
        <p:nvCxnSpPr>
          <p:cNvPr id="2653" name="Google Shape;2653;p168"/>
          <p:cNvCxnSpPr>
            <a:stCxn id="2614" idx="0"/>
            <a:endCxn id="2650" idx="1"/>
          </p:cNvCxnSpPr>
          <p:nvPr/>
        </p:nvCxnSpPr>
        <p:spPr>
          <a:xfrm rot="10800000" flipH="1">
            <a:off x="7569840" y="2191299"/>
            <a:ext cx="697800" cy="555300"/>
          </a:xfrm>
          <a:prstGeom prst="bentConnector3">
            <a:avLst>
              <a:gd name="adj1" fmla="val 50002"/>
            </a:avLst>
          </a:prstGeom>
          <a:noFill/>
          <a:ln w="25400" cap="flat" cmpd="sng">
            <a:solidFill>
              <a:srgbClr val="FF0000"/>
            </a:solidFill>
            <a:prstDash val="solid"/>
            <a:round/>
            <a:headEnd type="none" w="sm" len="sm"/>
            <a:tailEnd type="triangle" w="lg" len="lg"/>
          </a:ln>
        </p:spPr>
      </p:cxnSp>
      <p:cxnSp>
        <p:nvCxnSpPr>
          <p:cNvPr id="2654" name="Google Shape;2654;p168"/>
          <p:cNvCxnSpPr>
            <a:stCxn id="2614" idx="0"/>
            <a:endCxn id="2651" idx="1"/>
          </p:cNvCxnSpPr>
          <p:nvPr/>
        </p:nvCxnSpPr>
        <p:spPr>
          <a:xfrm>
            <a:off x="7569840" y="2746599"/>
            <a:ext cx="697800" cy="1278600"/>
          </a:xfrm>
          <a:prstGeom prst="bentConnector3">
            <a:avLst>
              <a:gd name="adj1" fmla="val 50002"/>
            </a:avLst>
          </a:prstGeom>
          <a:noFill/>
          <a:ln w="25400" cap="flat" cmpd="sng">
            <a:solidFill>
              <a:srgbClr val="FF0000"/>
            </a:solidFill>
            <a:prstDash val="solid"/>
            <a:round/>
            <a:headEnd type="none" w="sm" len="sm"/>
            <a:tailEnd type="triangle" w="lg" len="lg"/>
          </a:ln>
        </p:spPr>
      </p:cxnSp>
      <p:grpSp>
        <p:nvGrpSpPr>
          <p:cNvPr id="2655" name="Google Shape;2655;p168"/>
          <p:cNvGrpSpPr/>
          <p:nvPr/>
        </p:nvGrpSpPr>
        <p:grpSpPr>
          <a:xfrm>
            <a:off x="6203414" y="2634231"/>
            <a:ext cx="609602" cy="739067"/>
            <a:chOff x="6203414" y="2634231"/>
            <a:chExt cx="609602" cy="739067"/>
          </a:xfrm>
        </p:grpSpPr>
        <p:sp>
          <p:nvSpPr>
            <p:cNvPr id="2656" name="Google Shape;2656;p168"/>
            <p:cNvSpPr/>
            <p:nvPr/>
          </p:nvSpPr>
          <p:spPr>
            <a:xfrm>
              <a:off x="6203414" y="2634231"/>
              <a:ext cx="609602" cy="739067"/>
            </a:xfrm>
            <a:custGeom>
              <a:avLst/>
              <a:gdLst/>
              <a:ahLst/>
              <a:cxnLst/>
              <a:rect l="l" t="t" r="r" b="b"/>
              <a:pathLst>
                <a:path w="120000" h="120000" extrusionOk="0">
                  <a:moveTo>
                    <a:pt x="93875" y="0"/>
                  </a:moveTo>
                  <a:lnTo>
                    <a:pt x="120000" y="18922"/>
                  </a:lnTo>
                  <a:lnTo>
                    <a:pt x="93875" y="37844"/>
                  </a:lnTo>
                  <a:lnTo>
                    <a:pt x="93875" y="28382"/>
                  </a:lnTo>
                  <a:lnTo>
                    <a:pt x="75000" y="28382"/>
                  </a:lnTo>
                  <a:lnTo>
                    <a:pt x="75000" y="120000"/>
                  </a:lnTo>
                  <a:lnTo>
                    <a:pt x="0" y="120000"/>
                  </a:lnTo>
                  <a:lnTo>
                    <a:pt x="0" y="101250"/>
                  </a:lnTo>
                  <a:lnTo>
                    <a:pt x="50564" y="101250"/>
                  </a:lnTo>
                  <a:lnTo>
                    <a:pt x="50564" y="28382"/>
                  </a:lnTo>
                  <a:lnTo>
                    <a:pt x="49967" y="28382"/>
                  </a:lnTo>
                  <a:lnTo>
                    <a:pt x="49967" y="9461"/>
                  </a:lnTo>
                  <a:lnTo>
                    <a:pt x="93875" y="9461"/>
                  </a:lnTo>
                  <a:close/>
                </a:path>
              </a:pathLst>
            </a:cu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57" name="Google Shape;2657;p168"/>
            <p:cNvSpPr txBox="1"/>
            <p:nvPr/>
          </p:nvSpPr>
          <p:spPr>
            <a:xfrm rot="5400000">
              <a:off x="6266825" y="2959450"/>
              <a:ext cx="5385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Action ID ID</a:t>
              </a:r>
              <a:endParaRPr sz="1400" b="0" i="0" u="none" strike="noStrike" cap="none">
                <a:solidFill>
                  <a:srgbClr val="000000"/>
                </a:solidFill>
                <a:latin typeface="Arial"/>
                <a:ea typeface="Arial"/>
                <a:cs typeface="Arial"/>
                <a:sym typeface="Arial"/>
              </a:endParaRPr>
            </a:p>
          </p:txBody>
        </p:sp>
      </p:grpSp>
      <p:sp>
        <p:nvSpPr>
          <p:cNvPr id="2658" name="Google Shape;2658;p168"/>
          <p:cNvSpPr/>
          <p:nvPr/>
        </p:nvSpPr>
        <p:spPr>
          <a:xfrm rot="5400000">
            <a:off x="4895764" y="3361616"/>
            <a:ext cx="2354950" cy="654050"/>
          </a:xfrm>
          <a:prstGeom prst="trapezoid">
            <a:avLst>
              <a:gd name="adj" fmla="val 65566"/>
            </a:avLst>
          </a:prstGeom>
          <a:gradFill>
            <a:gsLst>
              <a:gs pos="0">
                <a:srgbClr val="2D5C97"/>
              </a:gs>
              <a:gs pos="80000">
                <a:srgbClr val="3C7AC5"/>
              </a:gs>
              <a:gs pos="100000">
                <a:srgbClr val="397BC9"/>
              </a:gs>
            </a:gsLst>
            <a:lin ang="16200000" scaled="0"/>
          </a:gradFill>
          <a:ln>
            <a:noFill/>
          </a:ln>
          <a:effectLst>
            <a:outerShdw blurRad="39999"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Hit/Miss Selector</a:t>
            </a:r>
            <a:endParaRPr sz="1400" b="0" i="0" u="none" strike="noStrike" cap="none">
              <a:solidFill>
                <a:srgbClr val="000000"/>
              </a:solidFill>
              <a:latin typeface="Arial"/>
              <a:ea typeface="Arial"/>
              <a:cs typeface="Arial"/>
              <a:sym typeface="Arial"/>
            </a:endParaRPr>
          </a:p>
        </p:txBody>
      </p:sp>
      <p:sp>
        <p:nvSpPr>
          <p:cNvPr id="2659" name="Google Shape;2659;p168"/>
          <p:cNvSpPr/>
          <p:nvPr/>
        </p:nvSpPr>
        <p:spPr>
          <a:xfrm>
            <a:off x="838200" y="1313013"/>
            <a:ext cx="5930364" cy="380998"/>
          </a:xfrm>
          <a:prstGeom prst="rightArrow">
            <a:avLst>
              <a:gd name="adj1" fmla="val 50000"/>
              <a:gd name="adj2" fmla="val 50000"/>
            </a:avLst>
          </a:prstGeom>
          <a:solidFill>
            <a:schemeClr val="l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2517775" marR="0" lvl="0" indent="-25400" algn="ctr" rtl="0">
              <a:lnSpc>
                <a:spcPct val="100000"/>
              </a:lnSpc>
              <a:spcBef>
                <a:spcPts val="0"/>
              </a:spcBef>
              <a:spcAft>
                <a:spcPts val="0"/>
              </a:spcAft>
              <a:buClr>
                <a:schemeClr val="dk2"/>
              </a:buClr>
              <a:buSzPts val="350"/>
              <a:buFont typeface="Arial"/>
              <a:buNone/>
            </a:pPr>
            <a:r>
              <a:rPr lang="en-US" sz="1400" b="0" i="0" u="none" strike="noStrike" cap="none">
                <a:solidFill>
                  <a:schemeClr val="dk2"/>
                </a:solidFill>
                <a:latin typeface="Arial"/>
                <a:ea typeface="Arial"/>
                <a:cs typeface="Arial"/>
                <a:sym typeface="Arial"/>
              </a:rPr>
              <a:t>Headers and Metadata</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5"/>
                                        </p:tgtEl>
                                        <p:attrNameLst>
                                          <p:attrName>style.visibility</p:attrName>
                                        </p:attrNameLst>
                                      </p:cBhvr>
                                      <p:to>
                                        <p:strVal val="visible"/>
                                      </p:to>
                                    </p:set>
                                    <p:animEffect transition="in" filter="fade">
                                      <p:cBhvr>
                                        <p:cTn id="7" dur="1000"/>
                                        <p:tgtEl>
                                          <p:spTgt spid="26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8"/>
                                        </p:tgtEl>
                                        <p:attrNameLst>
                                          <p:attrName>style.visibility</p:attrName>
                                        </p:attrNameLst>
                                      </p:cBhvr>
                                      <p:to>
                                        <p:strVal val="visible"/>
                                      </p:to>
                                    </p:set>
                                    <p:animEffect transition="in" filter="fade">
                                      <p:cBhvr>
                                        <p:cTn id="12" dur="1000"/>
                                        <p:tgtEl>
                                          <p:spTgt spid="26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39"/>
                                        </p:tgtEl>
                                        <p:attrNameLst>
                                          <p:attrName>style.visibility</p:attrName>
                                        </p:attrNameLst>
                                      </p:cBhvr>
                                      <p:to>
                                        <p:strVal val="visible"/>
                                      </p:to>
                                    </p:set>
                                    <p:animEffect transition="in" filter="fade">
                                      <p:cBhvr>
                                        <p:cTn id="17" dur="1000"/>
                                        <p:tgtEl>
                                          <p:spTgt spid="2639"/>
                                        </p:tgtEl>
                                      </p:cBhvr>
                                    </p:animEffect>
                                  </p:childTnLst>
                                </p:cTn>
                              </p:par>
                              <p:par>
                                <p:cTn id="18" presetID="10" presetClass="entr" presetSubtype="0" fill="hold" nodeType="withEffect">
                                  <p:stCondLst>
                                    <p:cond delay="0"/>
                                  </p:stCondLst>
                                  <p:childTnLst>
                                    <p:set>
                                      <p:cBhvr>
                                        <p:cTn id="19" dur="1" fill="hold">
                                          <p:stCondLst>
                                            <p:cond delay="0"/>
                                          </p:stCondLst>
                                        </p:cTn>
                                        <p:tgtEl>
                                          <p:spTgt spid="2623"/>
                                        </p:tgtEl>
                                        <p:attrNameLst>
                                          <p:attrName>style.visibility</p:attrName>
                                        </p:attrNameLst>
                                      </p:cBhvr>
                                      <p:to>
                                        <p:strVal val="visible"/>
                                      </p:to>
                                    </p:set>
                                    <p:animEffect transition="in" filter="fade">
                                      <p:cBhvr>
                                        <p:cTn id="20" dur="500"/>
                                        <p:tgtEl>
                                          <p:spTgt spid="262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624"/>
                                        </p:tgtEl>
                                        <p:attrNameLst>
                                          <p:attrName>style.visibility</p:attrName>
                                        </p:attrNameLst>
                                      </p:cBhvr>
                                      <p:to>
                                        <p:strVal val="visible"/>
                                      </p:to>
                                    </p:set>
                                    <p:animEffect transition="in" filter="fade">
                                      <p:cBhvr>
                                        <p:cTn id="24" dur="200"/>
                                        <p:tgtEl>
                                          <p:spTgt spid="2624"/>
                                        </p:tgtEl>
                                      </p:cBhvr>
                                    </p:animEffect>
                                  </p:childTnLst>
                                </p:cTn>
                              </p:par>
                            </p:childTnLst>
                          </p:cTn>
                        </p:par>
                        <p:par>
                          <p:cTn id="25" fill="hold">
                            <p:stCondLst>
                              <p:cond delay="1200"/>
                            </p:stCondLst>
                            <p:childTnLst>
                              <p:par>
                                <p:cTn id="26" presetID="10" presetClass="entr" presetSubtype="0" fill="hold" nodeType="afterEffect">
                                  <p:stCondLst>
                                    <p:cond delay="0"/>
                                  </p:stCondLst>
                                  <p:childTnLst>
                                    <p:set>
                                      <p:cBhvr>
                                        <p:cTn id="27" dur="1" fill="hold">
                                          <p:stCondLst>
                                            <p:cond delay="0"/>
                                          </p:stCondLst>
                                        </p:cTn>
                                        <p:tgtEl>
                                          <p:spTgt spid="2620"/>
                                        </p:tgtEl>
                                        <p:attrNameLst>
                                          <p:attrName>style.visibility</p:attrName>
                                        </p:attrNameLst>
                                      </p:cBhvr>
                                      <p:to>
                                        <p:strVal val="visible"/>
                                      </p:to>
                                    </p:set>
                                    <p:animEffect transition="in" filter="fade">
                                      <p:cBhvr>
                                        <p:cTn id="28" dur="200"/>
                                        <p:tgtEl>
                                          <p:spTgt spid="2620"/>
                                        </p:tgtEl>
                                      </p:cBhvr>
                                    </p:animEffect>
                                  </p:childTnLst>
                                </p:cTn>
                              </p:par>
                            </p:childTnLst>
                          </p:cTn>
                        </p:par>
                        <p:par>
                          <p:cTn id="29" fill="hold">
                            <p:stCondLst>
                              <p:cond delay="1400"/>
                            </p:stCondLst>
                            <p:childTnLst>
                              <p:par>
                                <p:cTn id="30" presetID="10" presetClass="entr" presetSubtype="0" fill="hold" nodeType="afterEffect">
                                  <p:stCondLst>
                                    <p:cond delay="0"/>
                                  </p:stCondLst>
                                  <p:childTnLst>
                                    <p:set>
                                      <p:cBhvr>
                                        <p:cTn id="31" dur="1" fill="hold">
                                          <p:stCondLst>
                                            <p:cond delay="0"/>
                                          </p:stCondLst>
                                        </p:cTn>
                                        <p:tgtEl>
                                          <p:spTgt spid="2625"/>
                                        </p:tgtEl>
                                        <p:attrNameLst>
                                          <p:attrName>style.visibility</p:attrName>
                                        </p:attrNameLst>
                                      </p:cBhvr>
                                      <p:to>
                                        <p:strVal val="visible"/>
                                      </p:to>
                                    </p:set>
                                    <p:animEffect transition="in" filter="fade">
                                      <p:cBhvr>
                                        <p:cTn id="32" dur="200"/>
                                        <p:tgtEl>
                                          <p:spTgt spid="2625"/>
                                        </p:tgtEl>
                                      </p:cBhvr>
                                    </p:animEffect>
                                  </p:childTnLst>
                                </p:cTn>
                              </p:par>
                            </p:childTnLst>
                          </p:cTn>
                        </p:par>
                        <p:par>
                          <p:cTn id="33" fill="hold">
                            <p:stCondLst>
                              <p:cond delay="1600"/>
                            </p:stCondLst>
                            <p:childTnLst>
                              <p:par>
                                <p:cTn id="34" presetID="10" presetClass="entr" presetSubtype="0" fill="hold" nodeType="afterEffect">
                                  <p:stCondLst>
                                    <p:cond delay="0"/>
                                  </p:stCondLst>
                                  <p:childTnLst>
                                    <p:set>
                                      <p:cBhvr>
                                        <p:cTn id="35" dur="1" fill="hold">
                                          <p:stCondLst>
                                            <p:cond delay="0"/>
                                          </p:stCondLst>
                                        </p:cTn>
                                        <p:tgtEl>
                                          <p:spTgt spid="2621"/>
                                        </p:tgtEl>
                                        <p:attrNameLst>
                                          <p:attrName>style.visibility</p:attrName>
                                        </p:attrNameLst>
                                      </p:cBhvr>
                                      <p:to>
                                        <p:strVal val="visible"/>
                                      </p:to>
                                    </p:set>
                                    <p:animEffect transition="in" filter="fade">
                                      <p:cBhvr>
                                        <p:cTn id="36" dur="200"/>
                                        <p:tgtEl>
                                          <p:spTgt spid="2621"/>
                                        </p:tgtEl>
                                      </p:cBhvr>
                                    </p:animEffect>
                                  </p:childTnLst>
                                </p:cTn>
                              </p:par>
                            </p:childTnLst>
                          </p:cTn>
                        </p:par>
                        <p:par>
                          <p:cTn id="37" fill="hold">
                            <p:stCondLst>
                              <p:cond delay="1800"/>
                            </p:stCondLst>
                            <p:childTnLst>
                              <p:par>
                                <p:cTn id="38" presetID="10" presetClass="entr" presetSubtype="0" fill="hold" nodeType="afterEffect">
                                  <p:stCondLst>
                                    <p:cond delay="0"/>
                                  </p:stCondLst>
                                  <p:childTnLst>
                                    <p:set>
                                      <p:cBhvr>
                                        <p:cTn id="39" dur="1" fill="hold">
                                          <p:stCondLst>
                                            <p:cond delay="0"/>
                                          </p:stCondLst>
                                        </p:cTn>
                                        <p:tgtEl>
                                          <p:spTgt spid="2626"/>
                                        </p:tgtEl>
                                        <p:attrNameLst>
                                          <p:attrName>style.visibility</p:attrName>
                                        </p:attrNameLst>
                                      </p:cBhvr>
                                      <p:to>
                                        <p:strVal val="visible"/>
                                      </p:to>
                                    </p:set>
                                    <p:animEffect transition="in" filter="fade">
                                      <p:cBhvr>
                                        <p:cTn id="40" dur="200"/>
                                        <p:tgtEl>
                                          <p:spTgt spid="2626"/>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2622"/>
                                        </p:tgtEl>
                                        <p:attrNameLst>
                                          <p:attrName>style.visibility</p:attrName>
                                        </p:attrNameLst>
                                      </p:cBhvr>
                                      <p:to>
                                        <p:strVal val="visible"/>
                                      </p:to>
                                    </p:set>
                                    <p:animEffect transition="in" filter="fade">
                                      <p:cBhvr>
                                        <p:cTn id="44" dur="200"/>
                                        <p:tgtEl>
                                          <p:spTgt spid="2622"/>
                                        </p:tgtEl>
                                      </p:cBhvr>
                                    </p:animEffect>
                                  </p:childTnLst>
                                </p:cTn>
                              </p:par>
                            </p:childTnLst>
                          </p:cTn>
                        </p:par>
                        <p:par>
                          <p:cTn id="45" fill="hold">
                            <p:stCondLst>
                              <p:cond delay="2200"/>
                            </p:stCondLst>
                            <p:childTnLst>
                              <p:par>
                                <p:cTn id="46" presetID="10" presetClass="entr" presetSubtype="0" fill="hold" nodeType="afterEffect">
                                  <p:stCondLst>
                                    <p:cond delay="0"/>
                                  </p:stCondLst>
                                  <p:childTnLst>
                                    <p:set>
                                      <p:cBhvr>
                                        <p:cTn id="47" dur="1" fill="hold">
                                          <p:stCondLst>
                                            <p:cond delay="0"/>
                                          </p:stCondLst>
                                        </p:cTn>
                                        <p:tgtEl>
                                          <p:spTgt spid="2629"/>
                                        </p:tgtEl>
                                        <p:attrNameLst>
                                          <p:attrName>style.visibility</p:attrName>
                                        </p:attrNameLst>
                                      </p:cBhvr>
                                      <p:to>
                                        <p:strVal val="visible"/>
                                      </p:to>
                                    </p:set>
                                    <p:animEffect transition="in" filter="fade">
                                      <p:cBhvr>
                                        <p:cTn id="48" dur="200"/>
                                        <p:tgtEl>
                                          <p:spTgt spid="262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631"/>
                                        </p:tgtEl>
                                        <p:attrNameLst>
                                          <p:attrName>style.visibility</p:attrName>
                                        </p:attrNameLst>
                                      </p:cBhvr>
                                      <p:to>
                                        <p:strVal val="visible"/>
                                      </p:to>
                                    </p:set>
                                    <p:animEffect transition="in" filter="fade">
                                      <p:cBhvr>
                                        <p:cTn id="53" dur="1000"/>
                                        <p:tgtEl>
                                          <p:spTgt spid="26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632"/>
                                        </p:tgtEl>
                                        <p:attrNameLst>
                                          <p:attrName>style.visibility</p:attrName>
                                        </p:attrNameLst>
                                      </p:cBhvr>
                                      <p:to>
                                        <p:strVal val="visible"/>
                                      </p:to>
                                    </p:set>
                                    <p:animEffect transition="in" filter="fade">
                                      <p:cBhvr>
                                        <p:cTn id="58" dur="1000"/>
                                        <p:tgtEl>
                                          <p:spTgt spid="26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58"/>
                                        </p:tgtEl>
                                        <p:attrNameLst>
                                          <p:attrName>style.visibility</p:attrName>
                                        </p:attrNameLst>
                                      </p:cBhvr>
                                      <p:to>
                                        <p:strVal val="visible"/>
                                      </p:to>
                                    </p:set>
                                    <p:animEffect transition="in" filter="fade">
                                      <p:cBhvr>
                                        <p:cTn id="63" dur="1000"/>
                                        <p:tgtEl>
                                          <p:spTgt spid="2658"/>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2634"/>
                                        </p:tgtEl>
                                        <p:attrNameLst>
                                          <p:attrName>style.visibility</p:attrName>
                                        </p:attrNameLst>
                                      </p:cBhvr>
                                      <p:to>
                                        <p:strVal val="visible"/>
                                      </p:to>
                                    </p:set>
                                    <p:animEffect transition="in" filter="fade">
                                      <p:cBhvr>
                                        <p:cTn id="67" dur="1000"/>
                                        <p:tgtEl>
                                          <p:spTgt spid="2634"/>
                                        </p:tgtEl>
                                      </p:cBhvr>
                                    </p:animEffect>
                                  </p:childTnLst>
                                </p:cTn>
                              </p:par>
                              <p:par>
                                <p:cTn id="68" presetID="10" presetClass="entr" presetSubtype="0" fill="hold" nodeType="withEffect">
                                  <p:stCondLst>
                                    <p:cond delay="0"/>
                                  </p:stCondLst>
                                  <p:childTnLst>
                                    <p:set>
                                      <p:cBhvr>
                                        <p:cTn id="69" dur="1" fill="hold">
                                          <p:stCondLst>
                                            <p:cond delay="0"/>
                                          </p:stCondLst>
                                        </p:cTn>
                                        <p:tgtEl>
                                          <p:spTgt spid="2633"/>
                                        </p:tgtEl>
                                        <p:attrNameLst>
                                          <p:attrName>style.visibility</p:attrName>
                                        </p:attrNameLst>
                                      </p:cBhvr>
                                      <p:to>
                                        <p:strVal val="visible"/>
                                      </p:to>
                                    </p:set>
                                    <p:animEffect transition="in" filter="fade">
                                      <p:cBhvr>
                                        <p:cTn id="70" dur="1000"/>
                                        <p:tgtEl>
                                          <p:spTgt spid="263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08"/>
                                        </p:tgtEl>
                                        <p:attrNameLst>
                                          <p:attrName>style.visibility</p:attrName>
                                        </p:attrNameLst>
                                      </p:cBhvr>
                                      <p:to>
                                        <p:strVal val="visible"/>
                                      </p:to>
                                    </p:set>
                                    <p:animEffect transition="in" filter="fade">
                                      <p:cBhvr>
                                        <p:cTn id="75" dur="1000"/>
                                        <p:tgtEl>
                                          <p:spTgt spid="2608"/>
                                        </p:tgtEl>
                                      </p:cBhvr>
                                    </p:animEffect>
                                  </p:childTnLst>
                                </p:cTn>
                              </p:par>
                              <p:par>
                                <p:cTn id="76" presetID="10" presetClass="entr" presetSubtype="0" fill="hold" nodeType="withEffect">
                                  <p:stCondLst>
                                    <p:cond delay="0"/>
                                  </p:stCondLst>
                                  <p:childTnLst>
                                    <p:set>
                                      <p:cBhvr>
                                        <p:cTn id="77" dur="1" fill="hold">
                                          <p:stCondLst>
                                            <p:cond delay="0"/>
                                          </p:stCondLst>
                                        </p:cTn>
                                        <p:tgtEl>
                                          <p:spTgt spid="2638"/>
                                        </p:tgtEl>
                                        <p:attrNameLst>
                                          <p:attrName>style.visibility</p:attrName>
                                        </p:attrNameLst>
                                      </p:cBhvr>
                                      <p:to>
                                        <p:strVal val="visible"/>
                                      </p:to>
                                    </p:set>
                                    <p:animEffect transition="in" filter="fade">
                                      <p:cBhvr>
                                        <p:cTn id="78" dur="1000"/>
                                        <p:tgtEl>
                                          <p:spTgt spid="2638"/>
                                        </p:tgtEl>
                                      </p:cBhvr>
                                    </p:animEffect>
                                  </p:childTnLst>
                                </p:cTn>
                              </p:par>
                              <p:par>
                                <p:cTn id="79" presetID="10" presetClass="entr" presetSubtype="0" fill="hold" nodeType="withEffect">
                                  <p:stCondLst>
                                    <p:cond delay="0"/>
                                  </p:stCondLst>
                                  <p:childTnLst>
                                    <p:set>
                                      <p:cBhvr>
                                        <p:cTn id="80" dur="1" fill="hold">
                                          <p:stCondLst>
                                            <p:cond delay="0"/>
                                          </p:stCondLst>
                                        </p:cTn>
                                        <p:tgtEl>
                                          <p:spTgt spid="2655"/>
                                        </p:tgtEl>
                                        <p:attrNameLst>
                                          <p:attrName>style.visibility</p:attrName>
                                        </p:attrNameLst>
                                      </p:cBhvr>
                                      <p:to>
                                        <p:strVal val="visible"/>
                                      </p:to>
                                    </p:set>
                                    <p:animEffect transition="in" filter="fade">
                                      <p:cBhvr>
                                        <p:cTn id="81" dur="1000"/>
                                        <p:tgtEl>
                                          <p:spTgt spid="2655"/>
                                        </p:tgtEl>
                                      </p:cBhvr>
                                    </p:animEffect>
                                  </p:childTnLst>
                                </p:cTn>
                              </p:par>
                              <p:par>
                                <p:cTn id="82" presetID="10" presetClass="entr" presetSubtype="0" fill="hold" nodeType="withEffect">
                                  <p:stCondLst>
                                    <p:cond delay="0"/>
                                  </p:stCondLst>
                                  <p:childTnLst>
                                    <p:set>
                                      <p:cBhvr>
                                        <p:cTn id="83" dur="1" fill="hold">
                                          <p:stCondLst>
                                            <p:cond delay="0"/>
                                          </p:stCondLst>
                                        </p:cTn>
                                        <p:tgtEl>
                                          <p:spTgt spid="2659"/>
                                        </p:tgtEl>
                                        <p:attrNameLst>
                                          <p:attrName>style.visibility</p:attrName>
                                        </p:attrNameLst>
                                      </p:cBhvr>
                                      <p:to>
                                        <p:strVal val="visible"/>
                                      </p:to>
                                    </p:set>
                                    <p:animEffect transition="in" filter="fade">
                                      <p:cBhvr>
                                        <p:cTn id="84" dur="1000"/>
                                        <p:tgtEl>
                                          <p:spTgt spid="265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652"/>
                                        </p:tgtEl>
                                        <p:attrNameLst>
                                          <p:attrName>style.visibility</p:attrName>
                                        </p:attrNameLst>
                                      </p:cBhvr>
                                      <p:to>
                                        <p:strVal val="visible"/>
                                      </p:to>
                                    </p:set>
                                    <p:animEffect transition="in" filter="fade">
                                      <p:cBhvr>
                                        <p:cTn id="89" dur="1000"/>
                                        <p:tgtEl>
                                          <p:spTgt spid="2652"/>
                                        </p:tgtEl>
                                      </p:cBhvr>
                                    </p:animEffect>
                                  </p:childTnLst>
                                </p:cTn>
                              </p:par>
                              <p:par>
                                <p:cTn id="90" presetID="10" presetClass="entr" presetSubtype="0" fill="hold" nodeType="withEffect">
                                  <p:stCondLst>
                                    <p:cond delay="0"/>
                                  </p:stCondLst>
                                  <p:childTnLst>
                                    <p:set>
                                      <p:cBhvr>
                                        <p:cTn id="91" dur="1" fill="hold">
                                          <p:stCondLst>
                                            <p:cond delay="0"/>
                                          </p:stCondLst>
                                        </p:cTn>
                                        <p:tgtEl>
                                          <p:spTgt spid="2653"/>
                                        </p:tgtEl>
                                        <p:attrNameLst>
                                          <p:attrName>style.visibility</p:attrName>
                                        </p:attrNameLst>
                                      </p:cBhvr>
                                      <p:to>
                                        <p:strVal val="visible"/>
                                      </p:to>
                                    </p:set>
                                    <p:animEffect transition="in" filter="fade">
                                      <p:cBhvr>
                                        <p:cTn id="92" dur="1000"/>
                                        <p:tgtEl>
                                          <p:spTgt spid="2653"/>
                                        </p:tgtEl>
                                      </p:cBhvr>
                                    </p:animEffect>
                                  </p:childTnLst>
                                </p:cTn>
                              </p:par>
                              <p:par>
                                <p:cTn id="93" presetID="10" presetClass="entr" presetSubtype="0" fill="hold" nodeType="withEffect">
                                  <p:stCondLst>
                                    <p:cond delay="0"/>
                                  </p:stCondLst>
                                  <p:childTnLst>
                                    <p:set>
                                      <p:cBhvr>
                                        <p:cTn id="94" dur="1" fill="hold">
                                          <p:stCondLst>
                                            <p:cond delay="0"/>
                                          </p:stCondLst>
                                        </p:cTn>
                                        <p:tgtEl>
                                          <p:spTgt spid="2654"/>
                                        </p:tgtEl>
                                        <p:attrNameLst>
                                          <p:attrName>style.visibility</p:attrName>
                                        </p:attrNameLst>
                                      </p:cBhvr>
                                      <p:to>
                                        <p:strVal val="visible"/>
                                      </p:to>
                                    </p:set>
                                    <p:animEffect transition="in" filter="fade">
                                      <p:cBhvr>
                                        <p:cTn id="95" dur="1000"/>
                                        <p:tgtEl>
                                          <p:spTgt spid="2654"/>
                                        </p:tgtEl>
                                      </p:cBhvr>
                                    </p:animEffect>
                                  </p:childTnLst>
                                </p:cTn>
                              </p:par>
                              <p:par>
                                <p:cTn id="96" presetID="10" presetClass="entr" presetSubtype="0" fill="hold" nodeType="withEffect">
                                  <p:stCondLst>
                                    <p:cond delay="0"/>
                                  </p:stCondLst>
                                  <p:childTnLst>
                                    <p:set>
                                      <p:cBhvr>
                                        <p:cTn id="97" dur="1" fill="hold">
                                          <p:stCondLst>
                                            <p:cond delay="0"/>
                                          </p:stCondLst>
                                        </p:cTn>
                                        <p:tgtEl>
                                          <p:spTgt spid="2645"/>
                                        </p:tgtEl>
                                        <p:attrNameLst>
                                          <p:attrName>style.visibility</p:attrName>
                                        </p:attrNameLst>
                                      </p:cBhvr>
                                      <p:to>
                                        <p:strVal val="visible"/>
                                      </p:to>
                                    </p:set>
                                    <p:animEffect transition="in" filter="fade">
                                      <p:cBhvr>
                                        <p:cTn id="98" dur="1000"/>
                                        <p:tgtEl>
                                          <p:spTgt spid="2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Example: IPv4_LPM Table</a:t>
            </a:r>
            <a:endParaRPr sz="2700" b="1" i="0" u="none" strike="noStrike" cap="none">
              <a:solidFill>
                <a:schemeClr val="dk1"/>
              </a:solidFill>
              <a:latin typeface="Arial"/>
              <a:ea typeface="Arial"/>
              <a:cs typeface="Arial"/>
              <a:sym typeface="Arial"/>
            </a:endParaRPr>
          </a:p>
        </p:txBody>
      </p:sp>
      <p:sp>
        <p:nvSpPr>
          <p:cNvPr id="2666" name="Google Shape;2666;p169"/>
          <p:cNvSpPr txBox="1">
            <a:spLocks noGrp="1"/>
          </p:cNvSpPr>
          <p:nvPr>
            <p:ph type="body" idx="1"/>
          </p:nvPr>
        </p:nvSpPr>
        <p:spPr>
          <a:xfrm>
            <a:off x="5159578" y="742950"/>
            <a:ext cx="3679622"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Data Plane (P4) Program</a:t>
            </a:r>
            <a:endParaRPr sz="2100" b="1" i="0" u="none" strike="noStrike" cap="none">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Defines the format of the table</a:t>
            </a:r>
            <a:endParaRPr sz="1800" b="0" i="0" u="none" strike="noStrike" cap="none">
              <a:solidFill>
                <a:schemeClr val="dk1"/>
              </a:solidFill>
              <a:latin typeface="Arial"/>
              <a:ea typeface="Arial"/>
              <a:cs typeface="Arial"/>
              <a:sym typeface="Arial"/>
            </a:endParaRPr>
          </a:p>
          <a:p>
            <a:pPr marL="548640" marR="0" lvl="2" indent="-167640" algn="l" rtl="0">
              <a:lnSpc>
                <a:spcPct val="100000"/>
              </a:lnSpc>
              <a:spcBef>
                <a:spcPts val="94"/>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Key Fields</a:t>
            </a:r>
            <a:endParaRPr sz="1500" b="0" i="0" u="none" strike="noStrike" cap="none">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Actions</a:t>
            </a:r>
            <a:endParaRPr sz="1500" b="0" i="0" u="none" strike="noStrike" cap="none">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Action Data</a:t>
            </a:r>
            <a:endParaRPr sz="1500" b="0" i="0" u="none" strike="noStrike" cap="none">
              <a:solidFill>
                <a:schemeClr val="dk1"/>
              </a:solidFill>
              <a:latin typeface="Arial"/>
              <a:ea typeface="Arial"/>
              <a:cs typeface="Arial"/>
              <a:sym typeface="Arial"/>
            </a:endParaRPr>
          </a:p>
          <a:p>
            <a:pPr marL="411480" marR="0" lvl="1" indent="-208280" algn="l" rtl="0">
              <a:lnSpc>
                <a:spcPct val="100000"/>
              </a:lnSpc>
              <a:spcBef>
                <a:spcPts val="94"/>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Performs the lookup</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Executes the chosen action</a:t>
            </a:r>
            <a:endParaRPr sz="1800" b="0"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Control Plane (IP stack, Routing protocols)</a:t>
            </a:r>
            <a:endParaRPr sz="2100" b="1" i="0" u="none" strike="noStrike" cap="none">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Populates table entries with specific information</a:t>
            </a:r>
            <a:endParaRPr sz="1800" b="0" i="0" u="none" strike="noStrike" cap="none">
              <a:solidFill>
                <a:schemeClr val="dk1"/>
              </a:solidFill>
              <a:latin typeface="Arial"/>
              <a:ea typeface="Arial"/>
              <a:cs typeface="Arial"/>
              <a:sym typeface="Arial"/>
            </a:endParaRPr>
          </a:p>
          <a:p>
            <a:pPr marL="548640" marR="0" lvl="2" indent="-167640" algn="l" rtl="0">
              <a:lnSpc>
                <a:spcPct val="100000"/>
              </a:lnSpc>
              <a:spcBef>
                <a:spcPts val="94"/>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Based on the configuration</a:t>
            </a:r>
            <a:endParaRPr sz="1500" b="0" i="0" u="none" strike="noStrike" cap="none">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Based on automatic discovery</a:t>
            </a:r>
            <a:endParaRPr sz="1500" b="0" i="0" u="none" strike="noStrike" cap="none">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Based on protocol calculations</a:t>
            </a:r>
            <a:endParaRPr sz="1500" b="0" i="0" u="none" strike="noStrike" cap="none">
              <a:solidFill>
                <a:schemeClr val="dk1"/>
              </a:solidFill>
              <a:latin typeface="Arial"/>
              <a:ea typeface="Arial"/>
              <a:cs typeface="Arial"/>
              <a:sym typeface="Arial"/>
            </a:endParaRPr>
          </a:p>
          <a:p>
            <a:pPr marL="548640" marR="0" lvl="2" indent="-191452" algn="l" rtl="0">
              <a:lnSpc>
                <a:spcPct val="100000"/>
              </a:lnSpc>
              <a:spcBef>
                <a:spcPts val="76"/>
              </a:spcBef>
              <a:spcAft>
                <a:spcPts val="0"/>
              </a:spcAft>
              <a:buClr>
                <a:srgbClr val="1F1828"/>
              </a:buClr>
              <a:buSzPts val="375"/>
              <a:buFont typeface="Merriweather Sans"/>
              <a:buNone/>
            </a:pPr>
            <a:endParaRPr sz="1500" b="0" i="0" u="none" strike="noStrike" cap="none">
              <a:solidFill>
                <a:schemeClr val="dk1"/>
              </a:solidFill>
              <a:latin typeface="Arial"/>
              <a:ea typeface="Arial"/>
              <a:cs typeface="Arial"/>
              <a:sym typeface="Arial"/>
            </a:endParaRPr>
          </a:p>
        </p:txBody>
      </p:sp>
      <p:sp>
        <p:nvSpPr>
          <p:cNvPr id="2667" name="Google Shape;2667;p169"/>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42</a:t>
            </a:fld>
            <a:endParaRPr sz="825" b="0" i="0" u="none" strike="noStrike" cap="none">
              <a:solidFill>
                <a:srgbClr val="888888"/>
              </a:solidFill>
              <a:latin typeface="Arial"/>
              <a:ea typeface="Arial"/>
              <a:cs typeface="Arial"/>
              <a:sym typeface="Arial"/>
            </a:endParaRPr>
          </a:p>
        </p:txBody>
      </p:sp>
      <p:graphicFrame>
        <p:nvGraphicFramePr>
          <p:cNvPr id="2668" name="Google Shape;2668;p169"/>
          <p:cNvGraphicFramePr/>
          <p:nvPr/>
        </p:nvGraphicFramePr>
        <p:xfrm>
          <a:off x="209861" y="3143250"/>
          <a:ext cx="5141625" cy="1341200"/>
        </p:xfrm>
        <a:graphic>
          <a:graphicData uri="http://schemas.openxmlformats.org/drawingml/2006/table">
            <a:tbl>
              <a:tblPr firstRow="1" bandRow="1">
                <a:noFill/>
                <a:tableStyleId>{ED0B0E0A-F1DF-4292-B16D-08AFE8AF0768}</a:tableStyleId>
              </a:tblPr>
              <a:tblGrid>
                <a:gridCol w="1079300">
                  <a:extLst>
                    <a:ext uri="{9D8B030D-6E8A-4147-A177-3AD203B41FA5}">
                      <a16:colId xmlns:a16="http://schemas.microsoft.com/office/drawing/2014/main" val="20000"/>
                    </a:ext>
                  </a:extLst>
                </a:gridCol>
                <a:gridCol w="1319125">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258000">
                <a:tc>
                  <a:txBody>
                    <a:bodyPr/>
                    <a:lstStyle/>
                    <a:p>
                      <a:pPr marL="0" marR="0" lvl="0" indent="0" algn="ctr" rtl="0">
                        <a:lnSpc>
                          <a:spcPct val="100000"/>
                        </a:lnSpc>
                        <a:spcBef>
                          <a:spcPts val="0"/>
                        </a:spcBef>
                        <a:spcAft>
                          <a:spcPts val="0"/>
                        </a:spcAft>
                        <a:buClr>
                          <a:srgbClr val="000000"/>
                        </a:buClr>
                        <a:buSzPts val="350"/>
                        <a:buFont typeface="Arial"/>
                        <a:buNone/>
                      </a:pPr>
                      <a:r>
                        <a:rPr lang="en-US" sz="1400" u="none" strike="noStrike" cap="none"/>
                        <a:t>Key</a:t>
                      </a:r>
                      <a:endParaRPr sz="1400" u="none" strike="noStrike" cap="none"/>
                    </a:p>
                  </a:txBody>
                  <a:tcPr marL="68575" marR="68575" marT="34300" marB="34300">
                    <a:solidFill>
                      <a:srgbClr val="CC6666"/>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400" u="none" strike="noStrike" cap="none"/>
                        <a:t>Action</a:t>
                      </a:r>
                      <a:endParaRPr sz="1400" u="none" strike="noStrike" cap="none"/>
                    </a:p>
                  </a:txBody>
                  <a:tcPr marL="68575" marR="68575" marT="34300" marB="34300"/>
                </a:tc>
                <a:tc>
                  <a:txBody>
                    <a:bodyPr/>
                    <a:lstStyle/>
                    <a:p>
                      <a:pPr marL="0" marR="0" lvl="0" indent="0" algn="ctr" rtl="0">
                        <a:lnSpc>
                          <a:spcPct val="100000"/>
                        </a:lnSpc>
                        <a:spcBef>
                          <a:spcPts val="0"/>
                        </a:spcBef>
                        <a:spcAft>
                          <a:spcPts val="0"/>
                        </a:spcAft>
                        <a:buClr>
                          <a:srgbClr val="000000"/>
                        </a:buClr>
                        <a:buSzPts val="350"/>
                        <a:buFont typeface="Arial"/>
                        <a:buNone/>
                      </a:pPr>
                      <a:r>
                        <a:rPr lang="en-US" sz="1400" u="none" strike="noStrike" cap="none"/>
                        <a:t>Action Data</a:t>
                      </a:r>
                      <a:endParaRPr sz="1400" u="none" strike="noStrike" cap="none"/>
                    </a:p>
                  </a:txBody>
                  <a:tcPr marL="68575" marR="68575" marT="34300" marB="34300"/>
                </a:tc>
                <a:extLst>
                  <a:ext uri="{0D108BD9-81ED-4DB2-BD59-A6C34878D82A}">
                    <a16:rowId xmlns:a16="http://schemas.microsoft.com/office/drawing/2014/main" val="10000"/>
                  </a:ext>
                </a:extLst>
              </a:tr>
              <a:tr h="258000">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10.0.1.1/32</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ipv4_forward</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dstAddr=00:00:00:00:01:01   port=1</a:t>
                      </a:r>
                      <a:endParaRPr sz="1400" u="none" strike="noStrike" cap="none"/>
                    </a:p>
                  </a:txBody>
                  <a:tcPr marL="68575" marR="68575" marT="34300" marB="34300"/>
                </a:tc>
                <a:extLst>
                  <a:ext uri="{0D108BD9-81ED-4DB2-BD59-A6C34878D82A}">
                    <a16:rowId xmlns:a16="http://schemas.microsoft.com/office/drawing/2014/main" val="10001"/>
                  </a:ext>
                </a:extLst>
              </a:tr>
              <a:tr h="258000">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10.0.1.2/32</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drop</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endParaRPr sz="1400" u="none" strike="noStrike" cap="none"/>
                    </a:p>
                  </a:txBody>
                  <a:tcPr marL="68575" marR="68575" marT="34300" marB="34300"/>
                </a:tc>
                <a:extLst>
                  <a:ext uri="{0D108BD9-81ED-4DB2-BD59-A6C34878D82A}">
                    <a16:rowId xmlns:a16="http://schemas.microsoft.com/office/drawing/2014/main" val="10002"/>
                  </a:ext>
                </a:extLst>
              </a:tr>
              <a:tr h="258000">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NoAction</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endParaRPr sz="1400" u="none" strike="noStrike" cap="none"/>
                    </a:p>
                  </a:txBody>
                  <a:tcPr marL="68575" marR="68575" marT="34300" marB="34300"/>
                </a:tc>
                <a:extLst>
                  <a:ext uri="{0D108BD9-81ED-4DB2-BD59-A6C34878D82A}">
                    <a16:rowId xmlns:a16="http://schemas.microsoft.com/office/drawing/2014/main" val="10003"/>
                  </a:ext>
                </a:extLst>
              </a:tr>
            </a:tbl>
          </a:graphicData>
        </a:graphic>
      </p:graphicFrame>
      <p:grpSp>
        <p:nvGrpSpPr>
          <p:cNvPr id="2669" name="Google Shape;2669;p169"/>
          <p:cNvGrpSpPr/>
          <p:nvPr/>
        </p:nvGrpSpPr>
        <p:grpSpPr>
          <a:xfrm>
            <a:off x="472997" y="1325358"/>
            <a:ext cx="4686581" cy="1011146"/>
            <a:chOff x="674557" y="1448576"/>
            <a:chExt cx="2985659" cy="644167"/>
          </a:xfrm>
        </p:grpSpPr>
        <p:grpSp>
          <p:nvGrpSpPr>
            <p:cNvPr id="2670" name="Google Shape;2670;p169"/>
            <p:cNvGrpSpPr/>
            <p:nvPr/>
          </p:nvGrpSpPr>
          <p:grpSpPr>
            <a:xfrm>
              <a:off x="674557" y="1448576"/>
              <a:ext cx="826773" cy="608070"/>
              <a:chOff x="1297454" y="730889"/>
              <a:chExt cx="1428861" cy="1050886"/>
            </a:xfrm>
          </p:grpSpPr>
          <p:pic>
            <p:nvPicPr>
              <p:cNvPr id="2671" name="Google Shape;2671;p169" descr="C:\Users\ecoffey\AppData\Local\Temp\Rar$DRa0.430\Cisco Icons November\30104_Device_www_server_3135\Png_256\30104_Device_www_server_3135_warning_256.png"/>
              <p:cNvPicPr preferRelativeResize="0"/>
              <p:nvPr/>
            </p:nvPicPr>
            <p:blipFill rotWithShape="1">
              <a:blip r:embed="rId3">
                <a:alphaModFix/>
              </a:blip>
              <a:srcRect/>
              <a:stretch/>
            </p:blipFill>
            <p:spPr>
              <a:xfrm>
                <a:off x="1678748" y="1198787"/>
                <a:ext cx="677410" cy="582988"/>
              </a:xfrm>
              <a:prstGeom prst="rect">
                <a:avLst/>
              </a:prstGeom>
              <a:noFill/>
              <a:ln>
                <a:noFill/>
              </a:ln>
            </p:spPr>
          </p:pic>
          <p:sp>
            <p:nvSpPr>
              <p:cNvPr id="2672" name="Google Shape;2672;p169"/>
              <p:cNvSpPr txBox="1"/>
              <p:nvPr/>
            </p:nvSpPr>
            <p:spPr>
              <a:xfrm>
                <a:off x="1297454" y="730889"/>
                <a:ext cx="1428861" cy="5910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Arial"/>
                  <a:buNone/>
                </a:pPr>
                <a:r>
                  <a:rPr lang="en-US" sz="1400" b="0" i="0" u="none" strike="noStrike" cap="none">
                    <a:solidFill>
                      <a:schemeClr val="dk1"/>
                    </a:solidFill>
                    <a:latin typeface="Arial"/>
                    <a:ea typeface="Arial"/>
                    <a:cs typeface="Arial"/>
                    <a:sym typeface="Arial"/>
                  </a:rPr>
                  <a:t>10.0.1.1</a:t>
                </a:r>
                <a:endParaRPr sz="1400" b="0" i="0" u="none" strike="noStrike" cap="none">
                  <a:solidFill>
                    <a:srgbClr val="000000"/>
                  </a:solidFill>
                  <a:latin typeface="Arial"/>
                  <a:ea typeface="Arial"/>
                  <a:cs typeface="Arial"/>
                  <a:sym typeface="Arial"/>
                </a:endParaRPr>
              </a:p>
            </p:txBody>
          </p:sp>
        </p:grpSp>
        <p:grpSp>
          <p:nvGrpSpPr>
            <p:cNvPr id="2673" name="Google Shape;2673;p169"/>
            <p:cNvGrpSpPr/>
            <p:nvPr/>
          </p:nvGrpSpPr>
          <p:grpSpPr>
            <a:xfrm>
              <a:off x="2756296" y="1467469"/>
              <a:ext cx="903920" cy="589176"/>
              <a:chOff x="1258658" y="763540"/>
              <a:chExt cx="1562189" cy="1018235"/>
            </a:xfrm>
          </p:grpSpPr>
          <p:pic>
            <p:nvPicPr>
              <p:cNvPr id="2674" name="Google Shape;2674;p169" descr="C:\Users\ecoffey\AppData\Local\Temp\Rar$DRa0.430\Cisco Icons November\30104_Device_www_server_3135\Png_256\30104_Device_www_server_3135_warning_256.png"/>
              <p:cNvPicPr preferRelativeResize="0"/>
              <p:nvPr/>
            </p:nvPicPr>
            <p:blipFill rotWithShape="1">
              <a:blip r:embed="rId3">
                <a:alphaModFix/>
              </a:blip>
              <a:srcRect/>
              <a:stretch/>
            </p:blipFill>
            <p:spPr>
              <a:xfrm>
                <a:off x="1678748" y="1198787"/>
                <a:ext cx="677410" cy="582988"/>
              </a:xfrm>
              <a:prstGeom prst="rect">
                <a:avLst/>
              </a:prstGeom>
              <a:noFill/>
              <a:ln>
                <a:noFill/>
              </a:ln>
            </p:spPr>
          </p:pic>
          <p:sp>
            <p:nvSpPr>
              <p:cNvPr id="2675" name="Google Shape;2675;p169"/>
              <p:cNvSpPr txBox="1"/>
              <p:nvPr/>
            </p:nvSpPr>
            <p:spPr>
              <a:xfrm>
                <a:off x="1258658" y="763540"/>
                <a:ext cx="1562189" cy="3191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Arial"/>
                  <a:buNone/>
                </a:pPr>
                <a:r>
                  <a:rPr lang="en-US" sz="1400" b="0" i="0" u="none" strike="noStrike" cap="none">
                    <a:solidFill>
                      <a:schemeClr val="dk1"/>
                    </a:solidFill>
                    <a:latin typeface="Arial"/>
                    <a:ea typeface="Arial"/>
                    <a:cs typeface="Arial"/>
                    <a:sym typeface="Arial"/>
                  </a:rPr>
                  <a:t>10.0.1.2</a:t>
                </a:r>
                <a:endParaRPr sz="1400" b="0" i="0" u="none" strike="noStrike" cap="none">
                  <a:solidFill>
                    <a:srgbClr val="000000"/>
                  </a:solidFill>
                  <a:latin typeface="Arial"/>
                  <a:ea typeface="Arial"/>
                  <a:cs typeface="Arial"/>
                  <a:sym typeface="Arial"/>
                </a:endParaRPr>
              </a:p>
            </p:txBody>
          </p:sp>
        </p:grpSp>
        <p:cxnSp>
          <p:nvCxnSpPr>
            <p:cNvPr id="2676" name="Google Shape;2676;p169"/>
            <p:cNvCxnSpPr>
              <a:stCxn id="2671" idx="3"/>
              <a:endCxn id="2674" idx="1"/>
            </p:cNvCxnSpPr>
            <p:nvPr/>
          </p:nvCxnSpPr>
          <p:spPr>
            <a:xfrm>
              <a:off x="1287148" y="1887980"/>
              <a:ext cx="1712100" cy="300"/>
            </a:xfrm>
            <a:prstGeom prst="bentConnector3">
              <a:avLst>
                <a:gd name="adj1" fmla="val -4405"/>
              </a:avLst>
            </a:prstGeom>
            <a:noFill/>
            <a:ln w="25400" cap="flat" cmpd="sng">
              <a:solidFill>
                <a:srgbClr val="FF0000"/>
              </a:solidFill>
              <a:prstDash val="solid"/>
              <a:round/>
              <a:headEnd type="none" w="sm" len="sm"/>
              <a:tailEnd type="none" w="sm" len="sm"/>
            </a:ln>
          </p:spPr>
        </p:cxnSp>
        <p:pic>
          <p:nvPicPr>
            <p:cNvPr id="2677" name="Google Shape;2677;p169" descr="C:\Users\ecoffey\AppData\Local\Temp\Rar$DRa0.583\Cisco Icons November\30067_Device_router_3057\Png_256\30067_Device_router_3057_unknown_256.png"/>
            <p:cNvPicPr preferRelativeResize="0"/>
            <p:nvPr/>
          </p:nvPicPr>
          <p:blipFill rotWithShape="1">
            <a:blip r:embed="rId4">
              <a:alphaModFix/>
            </a:blip>
            <a:srcRect/>
            <a:stretch/>
          </p:blipFill>
          <p:spPr>
            <a:xfrm>
              <a:off x="1838430" y="1692585"/>
              <a:ext cx="707847" cy="400158"/>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p170"/>
          <p:cNvSpPr txBox="1">
            <a:spLocks noGrp="1"/>
          </p:cNvSpPr>
          <p:nvPr>
            <p:ph type="body" idx="1"/>
          </p:nvPr>
        </p:nvSpPr>
        <p:spPr>
          <a:xfrm>
            <a:off x="152400" y="742950"/>
            <a:ext cx="8686800" cy="298887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table </a:t>
            </a:r>
            <a:r>
              <a:rPr lang="en-US" sz="1400" b="0" i="0" u="none" strike="noStrike" cap="none">
                <a:solidFill>
                  <a:schemeClr val="dk1"/>
                </a:solidFill>
                <a:latin typeface="Consolas"/>
                <a:ea typeface="Consolas"/>
                <a:cs typeface="Consolas"/>
                <a:sym typeface="Consolas"/>
              </a:rPr>
              <a:t>ipv4_lpm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key</a:t>
            </a:r>
            <a:r>
              <a:rPr lang="en-US" sz="1400" b="0" i="0" u="none" strike="noStrike" cap="none">
                <a:solidFill>
                  <a:schemeClr val="dk1"/>
                </a:solidFill>
                <a:latin typeface="Consolas"/>
                <a:ea typeface="Consolas"/>
                <a:cs typeface="Consolas"/>
                <a:sym typeface="Consolas"/>
              </a:rPr>
              <a:t> =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hdr.ipv4.dstAddr: lpm;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actions </a:t>
            </a: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ipv4_forward;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drop;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NoAction;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size</a:t>
            </a:r>
            <a:r>
              <a:rPr lang="en-US" sz="1400" b="0" i="0" u="none" strike="noStrike" cap="none">
                <a:solidFill>
                  <a:schemeClr val="dk1"/>
                </a:solidFill>
                <a:latin typeface="Consolas"/>
                <a:ea typeface="Consolas"/>
                <a:cs typeface="Consolas"/>
                <a:sym typeface="Consolas"/>
              </a:rPr>
              <a:t> = 1024;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default_action </a:t>
            </a:r>
            <a:r>
              <a:rPr lang="en-US" sz="1400" b="0" i="0" u="none" strike="noStrike" cap="none">
                <a:solidFill>
                  <a:schemeClr val="dk1"/>
                </a:solidFill>
                <a:latin typeface="Consolas"/>
                <a:ea typeface="Consolas"/>
                <a:cs typeface="Consolas"/>
                <a:sym typeface="Consolas"/>
              </a:rPr>
              <a:t>= NoAction();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p:txBody>
      </p:sp>
      <p:sp>
        <p:nvSpPr>
          <p:cNvPr id="2684" name="Google Shape;2684;p170"/>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IPv4_LPM Table</a:t>
            </a:r>
            <a:endParaRPr sz="2700" b="1" i="0" u="none" strike="noStrike" cap="none">
              <a:solidFill>
                <a:schemeClr val="dk1"/>
              </a:solidFill>
              <a:latin typeface="Arial"/>
              <a:ea typeface="Arial"/>
              <a:cs typeface="Arial"/>
              <a:sym typeface="Arial"/>
            </a:endParaRPr>
          </a:p>
        </p:txBody>
      </p:sp>
      <p:sp>
        <p:nvSpPr>
          <p:cNvPr id="2685" name="Google Shape;2685;p170"/>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43</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171"/>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38"/>
              <a:buFont typeface="Merriweather Sans"/>
              <a:buNone/>
            </a:pPr>
            <a:r>
              <a:rPr lang="en-US" sz="1350" b="0" i="0" u="none" strike="noStrike" cap="none">
                <a:solidFill>
                  <a:srgbClr val="C00000"/>
                </a:solidFill>
                <a:latin typeface="Consolas"/>
                <a:ea typeface="Consolas"/>
                <a:cs typeface="Consolas"/>
                <a:sym typeface="Consolas"/>
              </a:rPr>
              <a:t>/* core.p4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match_kind </a:t>
            </a: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exact,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ternary,</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lpm</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endParaRPr sz="135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C00000"/>
                </a:solidFill>
                <a:latin typeface="Consolas"/>
                <a:ea typeface="Consolas"/>
                <a:cs typeface="Consolas"/>
                <a:sym typeface="Consolas"/>
              </a:rPr>
              <a:t>/* v1model.p4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match_kind </a:t>
            </a: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range,</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selector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endParaRPr sz="1350" b="0" i="0" u="none" strike="noStrike" cap="none">
              <a:solidFill>
                <a:srgbClr val="C00000"/>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C00000"/>
                </a:solidFill>
                <a:latin typeface="Consolas"/>
                <a:ea typeface="Consolas"/>
                <a:cs typeface="Consolas"/>
                <a:sym typeface="Consolas"/>
              </a:rPr>
              <a:t>/* Some other architecture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match_kind </a:t>
            </a: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regexp,</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fuzzy</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691" name="Google Shape;2691;p171"/>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Match Kinds</a:t>
            </a:r>
            <a:endParaRPr sz="2700" b="1" i="0" u="none" strike="noStrike" cap="none">
              <a:solidFill>
                <a:schemeClr val="dk1"/>
              </a:solidFill>
              <a:latin typeface="Arial"/>
              <a:ea typeface="Arial"/>
              <a:cs typeface="Arial"/>
              <a:sym typeface="Arial"/>
            </a:endParaRPr>
          </a:p>
        </p:txBody>
      </p:sp>
      <p:sp>
        <p:nvSpPr>
          <p:cNvPr id="2692" name="Google Shape;2692;p171"/>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44</a:t>
            </a:fld>
            <a:endParaRPr sz="825" b="0" i="0" u="none" strike="noStrike" cap="none">
              <a:solidFill>
                <a:srgbClr val="888888"/>
              </a:solidFill>
              <a:latin typeface="Arial"/>
              <a:ea typeface="Arial"/>
              <a:cs typeface="Arial"/>
              <a:sym typeface="Arial"/>
            </a:endParaRPr>
          </a:p>
        </p:txBody>
      </p:sp>
      <p:sp>
        <p:nvSpPr>
          <p:cNvPr id="2693" name="Google Shape;2693;p171"/>
          <p:cNvSpPr txBox="1">
            <a:spLocks noGrp="1"/>
          </p:cNvSpPr>
          <p:nvPr>
            <p:ph type="body" idx="2"/>
          </p:nvPr>
        </p:nvSpPr>
        <p:spPr>
          <a:xfrm>
            <a:off x="4572000" y="742950"/>
            <a:ext cx="4284134"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The type </a:t>
            </a:r>
            <a:r>
              <a:rPr lang="en-US" sz="1500" b="1" i="0" u="none" strike="noStrike" cap="none">
                <a:solidFill>
                  <a:schemeClr val="dk1"/>
                </a:solidFill>
                <a:latin typeface="Consolas"/>
                <a:ea typeface="Consolas"/>
                <a:cs typeface="Consolas"/>
                <a:sym typeface="Consolas"/>
              </a:rPr>
              <a:t>match_kind</a:t>
            </a:r>
            <a:r>
              <a:rPr lang="en-US" sz="1500" b="1" i="0" u="none" strike="noStrike" cap="none">
                <a:solidFill>
                  <a:schemeClr val="dk1"/>
                </a:solidFill>
                <a:latin typeface="Arial"/>
                <a:ea typeface="Arial"/>
                <a:cs typeface="Arial"/>
                <a:sym typeface="Arial"/>
              </a:rPr>
              <a:t> is special in P4</a:t>
            </a:r>
            <a:endParaRPr sz="15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500"/>
              <a:buFont typeface="Merriweather Sans"/>
              <a:buNone/>
            </a:pPr>
            <a:endParaRPr sz="15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The standard library (</a:t>
            </a:r>
            <a:r>
              <a:rPr lang="en-US" sz="1500" b="0" i="0" u="none" strike="noStrike" cap="none">
                <a:solidFill>
                  <a:schemeClr val="dk1"/>
                </a:solidFill>
                <a:latin typeface="Consolas"/>
                <a:ea typeface="Consolas"/>
                <a:cs typeface="Consolas"/>
                <a:sym typeface="Consolas"/>
              </a:rPr>
              <a:t>core.p4</a:t>
            </a:r>
            <a:r>
              <a:rPr lang="en-US" sz="1500" b="1" i="0" u="none" strike="noStrike" cap="none">
                <a:solidFill>
                  <a:schemeClr val="dk1"/>
                </a:solidFill>
                <a:latin typeface="Arial"/>
                <a:ea typeface="Arial"/>
                <a:cs typeface="Arial"/>
                <a:sym typeface="Arial"/>
              </a:rPr>
              <a:t>) defines three standard match kinds</a:t>
            </a:r>
            <a:endParaRPr sz="1500" b="1" i="0" u="none" strike="noStrike" cap="none">
              <a:solidFill>
                <a:schemeClr val="dk1"/>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Exact match</a:t>
            </a:r>
            <a:endParaRPr sz="1350" b="0"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Ternary match</a:t>
            </a:r>
            <a:endParaRPr sz="1350" b="0"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LPM match</a:t>
            </a:r>
            <a:endParaRPr sz="1350" b="0" i="0" u="none" strike="noStrike" cap="none">
              <a:solidFill>
                <a:schemeClr val="dk1"/>
              </a:solidFill>
              <a:latin typeface="Arial"/>
              <a:ea typeface="Arial"/>
              <a:cs typeface="Arial"/>
              <a:sym typeface="Arial"/>
            </a:endParaRPr>
          </a:p>
          <a:p>
            <a:pPr marL="342900" marR="0" lvl="1" indent="-219410" algn="l" rtl="0">
              <a:lnSpc>
                <a:spcPct val="100000"/>
              </a:lnSpc>
              <a:spcBef>
                <a:spcPts val="112"/>
              </a:spcBef>
              <a:spcAft>
                <a:spcPts val="0"/>
              </a:spcAft>
              <a:buClr>
                <a:srgbClr val="205867"/>
              </a:buClr>
              <a:buSzPts val="1255"/>
              <a:buFont typeface="Merriweather Sans"/>
              <a:buNone/>
            </a:pPr>
            <a:endParaRPr sz="1350" b="0" i="0" u="none" strike="noStrike" cap="none">
              <a:solidFill>
                <a:schemeClr val="dk1"/>
              </a:solidFill>
              <a:latin typeface="Arial"/>
              <a:ea typeface="Arial"/>
              <a:cs typeface="Arial"/>
              <a:sym typeface="Arial"/>
            </a:endParaRPr>
          </a:p>
          <a:p>
            <a:pPr marL="173736" marR="0" lvl="0" indent="-173736" algn="l" rtl="0">
              <a:lnSpc>
                <a:spcPct val="100000"/>
              </a:lnSpc>
              <a:spcBef>
                <a:spcPts val="0"/>
              </a:spcBef>
              <a:spcAft>
                <a:spcPts val="0"/>
              </a:spcAft>
              <a:buClr>
                <a:srgbClr val="205867"/>
              </a:buClr>
              <a:buSzPts val="1750"/>
              <a:buFont typeface="Arial"/>
              <a:buChar char="•"/>
            </a:pPr>
            <a:r>
              <a:rPr lang="en-US" sz="1500" b="1" i="0" u="none" strike="noStrike" cap="none">
                <a:solidFill>
                  <a:schemeClr val="dk1"/>
                </a:solidFill>
                <a:latin typeface="Arial"/>
                <a:ea typeface="Arial"/>
                <a:cs typeface="Arial"/>
                <a:sym typeface="Arial"/>
              </a:rPr>
              <a:t>The architecture (</a:t>
            </a:r>
            <a:r>
              <a:rPr lang="en-US" sz="1500" b="0" i="0" u="none" strike="noStrike" cap="none">
                <a:solidFill>
                  <a:schemeClr val="dk1"/>
                </a:solidFill>
                <a:latin typeface="Consolas"/>
                <a:ea typeface="Consolas"/>
                <a:cs typeface="Consolas"/>
                <a:sym typeface="Consolas"/>
              </a:rPr>
              <a:t>v</a:t>
            </a:r>
            <a:r>
              <a:rPr lang="en-US" sz="1650" b="0" i="0" u="none" strike="noStrike" cap="none">
                <a:solidFill>
                  <a:schemeClr val="dk1"/>
                </a:solidFill>
                <a:latin typeface="Consolas"/>
                <a:ea typeface="Consolas"/>
                <a:cs typeface="Consolas"/>
                <a:sym typeface="Consolas"/>
              </a:rPr>
              <a:t>1model.p4</a:t>
            </a:r>
            <a:r>
              <a:rPr lang="en-US" sz="1650" b="1" i="0" u="none" strike="noStrike" cap="none">
                <a:solidFill>
                  <a:schemeClr val="dk1"/>
                </a:solidFill>
                <a:latin typeface="Arial"/>
                <a:ea typeface="Arial"/>
                <a:cs typeface="Arial"/>
                <a:sym typeface="Arial"/>
              </a:rPr>
              <a:t>) defines two additional match kinds:</a:t>
            </a:r>
            <a:endParaRPr sz="1500" b="1"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range</a:t>
            </a:r>
            <a:endParaRPr sz="1350" b="0"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selector</a:t>
            </a:r>
            <a:endParaRPr sz="1350" b="0" i="0" u="none" strike="noStrike" cap="none">
              <a:solidFill>
                <a:schemeClr val="dk1"/>
              </a:solidFill>
              <a:latin typeface="Arial"/>
              <a:ea typeface="Arial"/>
              <a:cs typeface="Arial"/>
              <a:sym typeface="Arial"/>
            </a:endParaRPr>
          </a:p>
          <a:p>
            <a:pPr marL="342900" marR="0" lvl="1" indent="-219410" algn="l" rtl="0">
              <a:lnSpc>
                <a:spcPct val="100000"/>
              </a:lnSpc>
              <a:spcBef>
                <a:spcPts val="112"/>
              </a:spcBef>
              <a:spcAft>
                <a:spcPts val="0"/>
              </a:spcAft>
              <a:buClr>
                <a:srgbClr val="205867"/>
              </a:buClr>
              <a:buSzPts val="1255"/>
              <a:buFont typeface="Merriweather Sans"/>
              <a:buNone/>
            </a:pPr>
            <a:endParaRPr sz="1350" b="0" i="0" u="none" strike="noStrike" cap="none">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Other architectures may define (and provide implementation for) additional match kinds</a:t>
            </a:r>
            <a:endParaRPr sz="1500" b="1"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75"/>
              <a:buFont typeface="Merriweather Sans"/>
              <a:buNone/>
            </a:pPr>
            <a:endParaRPr sz="1500" b="1" i="0" u="none" strike="noStrike" cap="non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172"/>
          <p:cNvSpPr txBox="1">
            <a:spLocks noGrp="1"/>
          </p:cNvSpPr>
          <p:nvPr>
            <p:ph type="body" idx="1"/>
          </p:nvPr>
        </p:nvSpPr>
        <p:spPr>
          <a:xfrm>
            <a:off x="152400"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50"/>
              <a:buFont typeface="Merriweather Sans"/>
              <a:buNone/>
            </a:pPr>
            <a:r>
              <a:rPr lang="en-US" sz="1400" b="0" i="0" u="none" strike="noStrike" cap="none">
                <a:solidFill>
                  <a:srgbClr val="C00000"/>
                </a:solidFill>
                <a:latin typeface="Consolas"/>
                <a:ea typeface="Consolas"/>
                <a:cs typeface="Consolas"/>
                <a:sym typeface="Consolas"/>
              </a:rPr>
              <a:t>/* core.p4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action</a:t>
            </a:r>
            <a:r>
              <a:rPr lang="en-US" sz="1400" b="0" i="0" u="none" strike="noStrike" cap="none">
                <a:solidFill>
                  <a:schemeClr val="dk1"/>
                </a:solidFill>
                <a:latin typeface="Consolas"/>
                <a:ea typeface="Consolas"/>
                <a:cs typeface="Consolas"/>
                <a:sym typeface="Consolas"/>
              </a:rPr>
              <a:t> NoAction()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C00000"/>
                </a:solidFill>
                <a:latin typeface="Consolas"/>
                <a:ea typeface="Consolas"/>
                <a:cs typeface="Consolas"/>
                <a:sym typeface="Consolas"/>
              </a:rPr>
              <a:t>/* basic.p4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action</a:t>
            </a:r>
            <a:r>
              <a:rPr lang="en-US" sz="1400" b="0" i="0" u="none" strike="noStrike" cap="none">
                <a:solidFill>
                  <a:schemeClr val="dk1"/>
                </a:solidFill>
                <a:latin typeface="Consolas"/>
                <a:ea typeface="Consolas"/>
                <a:cs typeface="Consolas"/>
                <a:sym typeface="Consolas"/>
              </a:rPr>
              <a:t> drop()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mark_to_drop();</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C00000"/>
                </a:solidFill>
                <a:latin typeface="Consolas"/>
                <a:ea typeface="Consolas"/>
                <a:cs typeface="Consolas"/>
                <a:sym typeface="Consolas"/>
              </a:rPr>
              <a:t>/* basic.p4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action</a:t>
            </a:r>
            <a:r>
              <a:rPr lang="en-US" sz="1400" b="0" i="0" u="none" strike="noStrike" cap="none">
                <a:solidFill>
                  <a:schemeClr val="dk1"/>
                </a:solidFill>
                <a:latin typeface="Consolas"/>
                <a:ea typeface="Consolas"/>
                <a:cs typeface="Consolas"/>
                <a:sym typeface="Consolas"/>
              </a:rPr>
              <a:t> ipv4_forward(macAddr_t dstAddr,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bit&lt;9&gt; port)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p:txBody>
      </p:sp>
      <p:sp>
        <p:nvSpPr>
          <p:cNvPr id="2700" name="Google Shape;2700;p172"/>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Defining Actions for L3 forwarding</a:t>
            </a:r>
            <a:endParaRPr sz="2700" b="1" i="0" u="none" strike="noStrike" cap="none">
              <a:solidFill>
                <a:schemeClr val="dk1"/>
              </a:solidFill>
              <a:latin typeface="Arial"/>
              <a:ea typeface="Arial"/>
              <a:cs typeface="Arial"/>
              <a:sym typeface="Arial"/>
            </a:endParaRPr>
          </a:p>
        </p:txBody>
      </p:sp>
      <p:sp>
        <p:nvSpPr>
          <p:cNvPr id="2701" name="Google Shape;2701;p172"/>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45</a:t>
            </a:fld>
            <a:endParaRPr sz="825" b="0" i="0" u="none" strike="noStrike" cap="none">
              <a:solidFill>
                <a:srgbClr val="888888"/>
              </a:solidFill>
              <a:latin typeface="Arial"/>
              <a:ea typeface="Arial"/>
              <a:cs typeface="Arial"/>
              <a:sym typeface="Arial"/>
            </a:endParaRPr>
          </a:p>
        </p:txBody>
      </p:sp>
      <p:sp>
        <p:nvSpPr>
          <p:cNvPr id="2702" name="Google Shape;2702;p172"/>
          <p:cNvSpPr txBox="1">
            <a:spLocks noGrp="1"/>
          </p:cNvSpPr>
          <p:nvPr>
            <p:ph type="body" idx="2"/>
          </p:nvPr>
        </p:nvSpPr>
        <p:spPr>
          <a:xfrm>
            <a:off x="4572000" y="742950"/>
            <a:ext cx="3214503"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Actions can have two different types of parameters</a:t>
            </a:r>
            <a:endParaRPr sz="1500" b="1" i="0" u="none" strike="noStrike" cap="none">
              <a:solidFill>
                <a:schemeClr val="dk1"/>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Directional (from the Data Plane)</a:t>
            </a:r>
            <a:endParaRPr sz="1350" b="0"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Directionless (from the Control Plane)</a:t>
            </a:r>
            <a:endParaRPr sz="1350" b="0" i="0" u="none" strike="noStrike" cap="none">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Actions that are called directly:</a:t>
            </a:r>
            <a:endParaRPr sz="1500" b="1" i="0" u="none" strike="noStrike" cap="none">
              <a:solidFill>
                <a:schemeClr val="dk1"/>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Only use directional parameters</a:t>
            </a:r>
            <a:endParaRPr sz="1350" b="0" i="0" u="none" strike="noStrike" cap="none">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Actions used in tables:</a:t>
            </a:r>
            <a:endParaRPr sz="1500" b="1" i="0" u="none" strike="noStrike" cap="none">
              <a:solidFill>
                <a:schemeClr val="dk1"/>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Typically use directionless parameters</a:t>
            </a:r>
            <a:endParaRPr sz="1350" b="0"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May sometimes use directional parameters too</a:t>
            </a:r>
            <a:endParaRPr sz="1350" b="0" i="0" u="none" strike="noStrike" cap="none">
              <a:solidFill>
                <a:schemeClr val="dk1"/>
              </a:solidFill>
              <a:latin typeface="Arial"/>
              <a:ea typeface="Arial"/>
              <a:cs typeface="Arial"/>
              <a:sym typeface="Arial"/>
            </a:endParaRPr>
          </a:p>
        </p:txBody>
      </p:sp>
      <p:grpSp>
        <p:nvGrpSpPr>
          <p:cNvPr id="2703" name="Google Shape;2703;p172"/>
          <p:cNvGrpSpPr/>
          <p:nvPr/>
        </p:nvGrpSpPr>
        <p:grpSpPr>
          <a:xfrm>
            <a:off x="7886743" y="742950"/>
            <a:ext cx="952456" cy="3711362"/>
            <a:chOff x="6730835" y="1123950"/>
            <a:chExt cx="952456" cy="3711362"/>
          </a:xfrm>
        </p:grpSpPr>
        <p:sp>
          <p:nvSpPr>
            <p:cNvPr id="2704" name="Google Shape;2704;p172"/>
            <p:cNvSpPr/>
            <p:nvPr/>
          </p:nvSpPr>
          <p:spPr>
            <a:xfrm>
              <a:off x="6730835" y="1123950"/>
              <a:ext cx="952456" cy="3267178"/>
            </a:xfrm>
            <a:prstGeom prst="roundRect">
              <a:avLst>
                <a:gd name="adj" fmla="val 16667"/>
              </a:avLst>
            </a:prstGeom>
            <a:gradFill>
              <a:gsLst>
                <a:gs pos="0">
                  <a:srgbClr val="29859E"/>
                </a:gs>
                <a:gs pos="80000">
                  <a:srgbClr val="36B0D0"/>
                </a:gs>
                <a:gs pos="100000">
                  <a:srgbClr val="33B3D5"/>
                </a:gs>
              </a:gsLst>
              <a:lin ang="16200000" scaled="0"/>
            </a:gradFill>
            <a:ln>
              <a:noFill/>
            </a:ln>
            <a:effectLst>
              <a:outerShdw blurRad="39999"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05" name="Google Shape;2705;p172"/>
            <p:cNvSpPr/>
            <p:nvPr/>
          </p:nvSpPr>
          <p:spPr>
            <a:xfrm rot="10800000">
              <a:off x="6753689" y="1276347"/>
              <a:ext cx="876996" cy="1021111"/>
            </a:xfrm>
            <a:prstGeom prst="trapezoid">
              <a:avLst>
                <a:gd name="adj" fmla="val 25000"/>
              </a:avLst>
            </a:prstGeom>
            <a:solidFill>
              <a:schemeClr val="lt2"/>
            </a:solidFill>
            <a:ln w="9525" cap="flat" cmpd="sng">
              <a:solidFill>
                <a:srgbClr val="F5913F"/>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172"/>
            <p:cNvSpPr txBox="1"/>
            <p:nvPr/>
          </p:nvSpPr>
          <p:spPr>
            <a:xfrm rot="5400000">
              <a:off x="6766709" y="1409456"/>
              <a:ext cx="850926" cy="584664"/>
            </a:xfrm>
            <a:prstGeom prst="rect">
              <a:avLst/>
            </a:prstGeom>
            <a:noFill/>
            <a:ln>
              <a:noFill/>
            </a:ln>
          </p:spPr>
          <p:txBody>
            <a:bodyPr spcFirstLastPara="1" wrap="square" lIns="0" tIns="18275"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Directional (DataPlane) Parameters</a:t>
              </a:r>
              <a:endParaRPr sz="1400" b="0" i="0" u="none" strike="noStrike" cap="none">
                <a:solidFill>
                  <a:srgbClr val="000000"/>
                </a:solidFill>
                <a:latin typeface="Arial"/>
                <a:ea typeface="Arial"/>
                <a:cs typeface="Arial"/>
                <a:sym typeface="Arial"/>
              </a:endParaRPr>
            </a:p>
          </p:txBody>
        </p:sp>
        <p:sp>
          <p:nvSpPr>
            <p:cNvPr id="2707" name="Google Shape;2707;p172"/>
            <p:cNvSpPr/>
            <p:nvPr/>
          </p:nvSpPr>
          <p:spPr>
            <a:xfrm>
              <a:off x="6768564" y="3189432"/>
              <a:ext cx="876996" cy="1079676"/>
            </a:xfrm>
            <a:prstGeom prst="trapezoid">
              <a:avLst>
                <a:gd name="adj" fmla="val 25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172"/>
            <p:cNvSpPr txBox="1"/>
            <p:nvPr/>
          </p:nvSpPr>
          <p:spPr>
            <a:xfrm rot="-5400000">
              <a:off x="6757183" y="3526903"/>
              <a:ext cx="899730" cy="58466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300"/>
                <a:buFont typeface="Arial"/>
                <a:buNone/>
              </a:pPr>
              <a:r>
                <a:rPr lang="en-US" sz="1200" b="0" i="0" u="none" strike="noStrike" cap="none">
                  <a:solidFill>
                    <a:schemeClr val="lt1"/>
                  </a:solidFill>
                  <a:latin typeface="Arial"/>
                  <a:ea typeface="Arial"/>
                  <a:cs typeface="Arial"/>
                  <a:sym typeface="Arial"/>
                </a:rPr>
                <a:t>Directionless (Action Data) Parameters</a:t>
              </a:r>
              <a:endParaRPr sz="1400" b="0" i="0" u="none" strike="noStrike" cap="none">
                <a:solidFill>
                  <a:srgbClr val="000000"/>
                </a:solidFill>
                <a:latin typeface="Arial"/>
                <a:ea typeface="Arial"/>
                <a:cs typeface="Arial"/>
                <a:sym typeface="Arial"/>
              </a:endParaRPr>
            </a:p>
          </p:txBody>
        </p:sp>
        <p:sp>
          <p:nvSpPr>
            <p:cNvPr id="2709" name="Google Shape;2709;p172"/>
            <p:cNvSpPr/>
            <p:nvPr/>
          </p:nvSpPr>
          <p:spPr>
            <a:xfrm>
              <a:off x="6812577" y="2457925"/>
              <a:ext cx="757263" cy="577347"/>
            </a:xfrm>
            <a:prstGeom prst="bevel">
              <a:avLst>
                <a:gd name="adj" fmla="val 125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5"/>
                <a:buFont typeface="Arial"/>
                <a:buNone/>
              </a:pPr>
              <a:r>
                <a:rPr lang="en-US" sz="1100" b="0" i="0" u="none" strike="noStrike" cap="none">
                  <a:solidFill>
                    <a:schemeClr val="lt1"/>
                  </a:solidFill>
                  <a:latin typeface="Arial"/>
                  <a:ea typeface="Arial"/>
                  <a:cs typeface="Arial"/>
                  <a:sym typeface="Arial"/>
                </a:rPr>
                <a:t>Action Code</a:t>
              </a:r>
              <a:endParaRPr sz="1400" b="0" i="0" u="none" strike="noStrike" cap="none">
                <a:solidFill>
                  <a:srgbClr val="000000"/>
                </a:solidFill>
                <a:latin typeface="Arial"/>
                <a:ea typeface="Arial"/>
                <a:cs typeface="Arial"/>
                <a:sym typeface="Arial"/>
              </a:endParaRPr>
            </a:p>
          </p:txBody>
        </p:sp>
        <p:sp>
          <p:nvSpPr>
            <p:cNvPr id="2710" name="Google Shape;2710;p172"/>
            <p:cNvSpPr/>
            <p:nvPr/>
          </p:nvSpPr>
          <p:spPr>
            <a:xfrm>
              <a:off x="7096290" y="2981028"/>
              <a:ext cx="209218" cy="208402"/>
            </a:xfrm>
            <a:prstGeom prst="up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11" name="Google Shape;2711;p172"/>
            <p:cNvSpPr/>
            <p:nvPr/>
          </p:nvSpPr>
          <p:spPr>
            <a:xfrm rot="10800000">
              <a:off x="7086599" y="2299829"/>
              <a:ext cx="209218" cy="203145"/>
            </a:xfrm>
            <a:prstGeom prst="upArrow">
              <a:avLst>
                <a:gd name="adj1" fmla="val 50000"/>
                <a:gd name="adj2" fmla="val 50000"/>
              </a:avLst>
            </a:prstGeom>
            <a:solidFill>
              <a:srgbClr val="FABF8E"/>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12" name="Google Shape;2712;p172"/>
            <p:cNvSpPr txBox="1"/>
            <p:nvPr/>
          </p:nvSpPr>
          <p:spPr>
            <a:xfrm>
              <a:off x="6730835" y="4373648"/>
              <a:ext cx="952456" cy="461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Action Execution</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173"/>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1400"/>
              <a:buFont typeface="Merriweather Sans"/>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control</a:t>
            </a:r>
            <a:r>
              <a:rPr lang="en-US" sz="1400" b="0" i="0" u="none" strike="noStrike" cap="none">
                <a:solidFill>
                  <a:schemeClr val="dk1"/>
                </a:solidFill>
                <a:latin typeface="Consolas"/>
                <a:ea typeface="Consolas"/>
                <a:cs typeface="Consolas"/>
                <a:sym typeface="Consolas"/>
              </a:rPr>
              <a:t> MyIngress(</a:t>
            </a:r>
            <a:r>
              <a:rPr lang="en-US" sz="1400" b="0" i="0" u="none" strike="noStrike" cap="none">
                <a:solidFill>
                  <a:srgbClr val="0744B8"/>
                </a:solidFill>
                <a:latin typeface="Consolas"/>
                <a:ea typeface="Consolas"/>
                <a:cs typeface="Consolas"/>
                <a:sym typeface="Consolas"/>
              </a:rPr>
              <a:t>inout</a:t>
            </a:r>
            <a:r>
              <a:rPr lang="en-US" sz="1400" b="0" i="0" u="none" strike="noStrike" cap="none">
                <a:solidFill>
                  <a:schemeClr val="dk1"/>
                </a:solidFill>
                <a:latin typeface="Consolas"/>
                <a:ea typeface="Consolas"/>
                <a:cs typeface="Consolas"/>
                <a:sym typeface="Consolas"/>
              </a:rPr>
              <a:t> headers hdr,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inout </a:t>
            </a:r>
            <a:r>
              <a:rPr lang="en-US" sz="1400" b="0" i="0" u="none" strike="noStrike" cap="none">
                <a:solidFill>
                  <a:schemeClr val="dk1"/>
                </a:solidFill>
                <a:latin typeface="Consolas"/>
                <a:ea typeface="Consolas"/>
                <a:cs typeface="Consolas"/>
                <a:sym typeface="Consolas"/>
              </a:rPr>
              <a:t>metadata meta,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inout </a:t>
            </a:r>
            <a:r>
              <a:rPr lang="en-US" sz="1400" b="0" i="0" u="none" strike="noStrike" cap="none">
                <a:solidFill>
                  <a:schemeClr val="dk1"/>
                </a:solidFill>
                <a:latin typeface="Consolas"/>
                <a:ea typeface="Consolas"/>
                <a:cs typeface="Consolas"/>
                <a:sym typeface="Consolas"/>
              </a:rPr>
              <a:t>standard_metadata_t standard_metadata)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table</a:t>
            </a:r>
            <a:r>
              <a:rPr lang="en-US" sz="1400" b="0" i="0" u="none" strike="noStrike" cap="none">
                <a:solidFill>
                  <a:schemeClr val="dk1"/>
                </a:solidFill>
                <a:latin typeface="Consolas"/>
                <a:ea typeface="Consolas"/>
                <a:cs typeface="Consolas"/>
                <a:sym typeface="Consolas"/>
              </a:rPr>
              <a:t> ipv4_lpm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apply </a:t>
            </a: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ipv4_lpm.apply();</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718" name="Google Shape;2718;p173"/>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Applying Tables in Controls</a:t>
            </a:r>
            <a:endParaRPr sz="2700" b="1" i="0" u="none" strike="noStrike" cap="none">
              <a:solidFill>
                <a:schemeClr val="dk1"/>
              </a:solidFill>
              <a:latin typeface="Arial"/>
              <a:ea typeface="Arial"/>
              <a:cs typeface="Arial"/>
              <a:sym typeface="Arial"/>
            </a:endParaRPr>
          </a:p>
        </p:txBody>
      </p:sp>
      <p:sp>
        <p:nvSpPr>
          <p:cNvPr id="2719" name="Google Shape;2719;p17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46</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174"/>
          <p:cNvSpPr txBox="1">
            <a:spLocks noGrp="1"/>
          </p:cNvSpPr>
          <p:nvPr>
            <p:ph type="body" idx="1"/>
          </p:nvPr>
        </p:nvSpPr>
        <p:spPr>
          <a:xfrm>
            <a:off x="152400"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50"/>
              <a:buFont typeface="Merriweather Sans"/>
              <a:buNone/>
            </a:pPr>
            <a:r>
              <a:rPr lang="en-US" sz="1400" b="0" i="0" u="none" strike="noStrike" cap="none">
                <a:solidFill>
                  <a:srgbClr val="C00000"/>
                </a:solidFill>
                <a:latin typeface="Consolas"/>
                <a:ea typeface="Consolas"/>
                <a:cs typeface="Consolas"/>
                <a:sym typeface="Consolas"/>
              </a:rPr>
              <a:t>/* From core.p4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extern</a:t>
            </a:r>
            <a:r>
              <a:rPr lang="en-US" sz="1400" b="0" i="0" u="none" strike="noStrike" cap="none">
                <a:solidFill>
                  <a:schemeClr val="dk1"/>
                </a:solidFill>
                <a:latin typeface="Consolas"/>
                <a:ea typeface="Consolas"/>
                <a:cs typeface="Consolas"/>
                <a:sym typeface="Consolas"/>
              </a:rPr>
              <a:t> packet_out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void emit&lt;T&gt;(</a:t>
            </a:r>
            <a:r>
              <a:rPr lang="en-US" sz="1400" b="0" i="0" u="none" strike="noStrike" cap="none">
                <a:solidFill>
                  <a:srgbClr val="0744B8"/>
                </a:solidFill>
                <a:latin typeface="Consolas"/>
                <a:ea typeface="Consolas"/>
                <a:cs typeface="Consolas"/>
                <a:sym typeface="Consolas"/>
              </a:rPr>
              <a:t>in</a:t>
            </a:r>
            <a:r>
              <a:rPr lang="en-US" sz="1400" b="0" i="0" u="none" strike="noStrike" cap="none">
                <a:solidFill>
                  <a:schemeClr val="dk1"/>
                </a:solidFill>
                <a:latin typeface="Consolas"/>
                <a:ea typeface="Consolas"/>
                <a:cs typeface="Consolas"/>
                <a:sym typeface="Consolas"/>
              </a:rPr>
              <a:t> T hdr);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C00000"/>
                </a:solidFill>
                <a:latin typeface="Consolas"/>
                <a:ea typeface="Consolas"/>
                <a:cs typeface="Consolas"/>
                <a:sym typeface="Consolas"/>
              </a:rPr>
              <a:t>/* User Program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control</a:t>
            </a:r>
            <a:r>
              <a:rPr lang="en-US" sz="1400" b="0" i="0" u="none" strike="noStrike" cap="none">
                <a:solidFill>
                  <a:schemeClr val="dk1"/>
                </a:solidFill>
                <a:latin typeface="Consolas"/>
                <a:ea typeface="Consolas"/>
                <a:cs typeface="Consolas"/>
                <a:sym typeface="Consolas"/>
              </a:rPr>
              <a:t> DeparserImpl(packet_out packet,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a:t>
            </a:r>
            <a:r>
              <a:rPr lang="en-US" sz="1400" b="0" i="0" u="none" strike="noStrike" cap="none">
                <a:solidFill>
                  <a:schemeClr val="dk1"/>
                </a:solidFill>
                <a:latin typeface="Consolas"/>
                <a:ea typeface="Consolas"/>
                <a:cs typeface="Consolas"/>
                <a:sym typeface="Consolas"/>
              </a:rPr>
              <a:t> headers hdr)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apply</a:t>
            </a: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packet.emit(hdr.ethernet);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90000"/>
              </a:lnSpc>
              <a:spcBef>
                <a:spcPts val="225"/>
              </a:spcBef>
              <a:spcAft>
                <a:spcPts val="0"/>
              </a:spcAft>
              <a:buClr>
                <a:srgbClr val="3F3151"/>
              </a:buClr>
              <a:buSzPts val="350"/>
              <a:buFont typeface="Merriweather Sans"/>
              <a:buNone/>
            </a:pPr>
            <a:endParaRPr sz="1400" b="0" i="0" u="none" strike="noStrike" cap="none">
              <a:solidFill>
                <a:schemeClr val="dk1"/>
              </a:solidFill>
              <a:latin typeface="Arial"/>
              <a:ea typeface="Arial"/>
              <a:cs typeface="Arial"/>
              <a:sym typeface="Arial"/>
            </a:endParaRPr>
          </a:p>
        </p:txBody>
      </p:sp>
      <p:sp>
        <p:nvSpPr>
          <p:cNvPr id="2726" name="Google Shape;2726;p174"/>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Deparsing</a:t>
            </a:r>
            <a:endParaRPr sz="2700" b="1" i="0" u="none" strike="noStrike" cap="none">
              <a:solidFill>
                <a:schemeClr val="dk1"/>
              </a:solidFill>
              <a:latin typeface="Arial"/>
              <a:ea typeface="Arial"/>
              <a:cs typeface="Arial"/>
              <a:sym typeface="Arial"/>
            </a:endParaRPr>
          </a:p>
        </p:txBody>
      </p:sp>
      <p:sp>
        <p:nvSpPr>
          <p:cNvPr id="2727" name="Google Shape;2727;p174"/>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47</a:t>
            </a:fld>
            <a:endParaRPr sz="825" b="0" i="0" u="none" strike="noStrike" cap="none">
              <a:solidFill>
                <a:srgbClr val="888888"/>
              </a:solidFill>
              <a:latin typeface="Arial"/>
              <a:ea typeface="Arial"/>
              <a:cs typeface="Arial"/>
              <a:sym typeface="Arial"/>
            </a:endParaRPr>
          </a:p>
        </p:txBody>
      </p:sp>
      <p:sp>
        <p:nvSpPr>
          <p:cNvPr id="2728" name="Google Shape;2728;p174"/>
          <p:cNvSpPr txBox="1">
            <a:spLocks noGrp="1"/>
          </p:cNvSpPr>
          <p:nvPr>
            <p:ph type="body" idx="2"/>
          </p:nvPr>
        </p:nvSpPr>
        <p:spPr>
          <a:xfrm>
            <a:off x="4572000" y="742950"/>
            <a:ext cx="4284134"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2000"/>
              <a:buFont typeface="Merriweather Sans"/>
              <a:buChar char="•"/>
            </a:pPr>
            <a:r>
              <a:rPr lang="en-US" sz="2000" b="1" i="0" u="none" strike="noStrike" cap="none">
                <a:solidFill>
                  <a:schemeClr val="dk1"/>
                </a:solidFill>
                <a:latin typeface="Arial"/>
                <a:ea typeface="Arial"/>
                <a:cs typeface="Arial"/>
                <a:sym typeface="Arial"/>
              </a:rPr>
              <a:t>Assembles the headers back into a well-formed packet</a:t>
            </a:r>
            <a:endParaRPr sz="15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2000"/>
              <a:buFont typeface="Merriweather Sans"/>
              <a:buNone/>
            </a:pPr>
            <a:endParaRPr sz="2000" b="1" i="0" u="none" strike="noStrike" cap="none">
              <a:solidFill>
                <a:schemeClr val="dk1"/>
              </a:solidFill>
              <a:latin typeface="Arial"/>
              <a:ea typeface="Arial"/>
              <a:cs typeface="Arial"/>
              <a:sym typeface="Arial"/>
            </a:endParaRPr>
          </a:p>
          <a:p>
            <a:pPr marL="171450" marR="0" lvl="0" indent="-171450" algn="l" rtl="0">
              <a:lnSpc>
                <a:spcPct val="100000"/>
              </a:lnSpc>
              <a:spcBef>
                <a:spcPts val="150"/>
              </a:spcBef>
              <a:spcAft>
                <a:spcPts val="0"/>
              </a:spcAft>
              <a:buClr>
                <a:srgbClr val="3F3151"/>
              </a:buClr>
              <a:buSzPts val="2000"/>
              <a:buFont typeface="Merriweather Sans"/>
              <a:buChar char="•"/>
            </a:pPr>
            <a:r>
              <a:rPr lang="en-US" sz="2000" b="1" i="0" u="none" strike="noStrike" cap="none">
                <a:solidFill>
                  <a:schemeClr val="dk1"/>
                </a:solidFill>
                <a:latin typeface="Arial"/>
                <a:ea typeface="Arial"/>
                <a:cs typeface="Arial"/>
                <a:sym typeface="Arial"/>
              </a:rPr>
              <a:t>Expressed as a control function</a:t>
            </a:r>
            <a:endParaRPr sz="1500" b="1" i="0" u="none" strike="noStrike" cap="none">
              <a:solidFill>
                <a:schemeClr val="dk1"/>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929"/>
              <a:buFont typeface="Merriweather Sans"/>
              <a:buChar char="◦"/>
            </a:pPr>
            <a:r>
              <a:rPr lang="en-US" sz="2000" b="0" i="0" u="none" strike="noStrike" cap="none">
                <a:solidFill>
                  <a:schemeClr val="dk1"/>
                </a:solidFill>
                <a:latin typeface="Arial"/>
                <a:ea typeface="Arial"/>
                <a:cs typeface="Arial"/>
                <a:sym typeface="Arial"/>
              </a:rPr>
              <a:t>No need for another construct!</a:t>
            </a:r>
            <a:endParaRPr sz="1350" b="0" i="0" u="none" strike="noStrike" cap="none">
              <a:solidFill>
                <a:schemeClr val="dk1"/>
              </a:solidFill>
              <a:latin typeface="Arial"/>
              <a:ea typeface="Arial"/>
              <a:cs typeface="Arial"/>
              <a:sym typeface="Arial"/>
            </a:endParaRPr>
          </a:p>
          <a:p>
            <a:pPr marL="342900" marR="0" lvl="1" indent="-262163" algn="l" rtl="0">
              <a:lnSpc>
                <a:spcPct val="100000"/>
              </a:lnSpc>
              <a:spcBef>
                <a:spcPts val="131"/>
              </a:spcBef>
              <a:spcAft>
                <a:spcPts val="0"/>
              </a:spcAft>
              <a:buClr>
                <a:srgbClr val="205867"/>
              </a:buClr>
              <a:buSzPts val="1929"/>
              <a:buFont typeface="Merriweather Sans"/>
              <a:buNone/>
            </a:pPr>
            <a:endParaRPr sz="2000" b="0" i="0" u="none" strike="noStrike" cap="none">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2000"/>
              <a:buFont typeface="Merriweather Sans"/>
              <a:buChar char="•"/>
            </a:pPr>
            <a:r>
              <a:rPr lang="en-US" sz="2000" b="1" i="0" u="none" strike="noStrike" cap="none">
                <a:solidFill>
                  <a:schemeClr val="dk1"/>
                </a:solidFill>
                <a:latin typeface="Arial"/>
                <a:ea typeface="Arial"/>
                <a:cs typeface="Arial"/>
                <a:sym typeface="Arial"/>
              </a:rPr>
              <a:t>packet_out extern is defined in core.p4: </a:t>
            </a:r>
            <a:r>
              <a:rPr lang="en-US" sz="2000" b="0" i="0" u="none" strike="noStrike" cap="none">
                <a:solidFill>
                  <a:schemeClr val="dk1"/>
                </a:solidFill>
                <a:latin typeface="Arial"/>
                <a:ea typeface="Arial"/>
                <a:cs typeface="Arial"/>
                <a:sym typeface="Arial"/>
              </a:rPr>
              <a:t>emit(hdr): serializes header if it is valid</a:t>
            </a:r>
            <a:endParaRPr sz="1500" b="1" i="0" u="none" strike="noStrike" cap="none">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2000"/>
              <a:buFont typeface="Merriweather Sans"/>
              <a:buNone/>
            </a:pPr>
            <a:endParaRPr sz="2000" b="0" i="0" u="none" strike="noStrike" cap="none">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2000"/>
              <a:buFont typeface="Merriweather Sans"/>
              <a:buChar char="•"/>
            </a:pPr>
            <a:r>
              <a:rPr lang="en-US" sz="2000" b="1" i="0" u="none" strike="noStrike" cap="none">
                <a:solidFill>
                  <a:schemeClr val="dk1"/>
                </a:solidFill>
                <a:latin typeface="Arial"/>
                <a:ea typeface="Arial"/>
                <a:cs typeface="Arial"/>
                <a:sym typeface="Arial"/>
              </a:rPr>
              <a:t>Advantages:</a:t>
            </a:r>
            <a:endParaRPr sz="1500" b="1" i="0" u="none" strike="noStrike" cap="none">
              <a:solidFill>
                <a:schemeClr val="dk1"/>
              </a:solidFill>
              <a:latin typeface="Arial"/>
              <a:ea typeface="Arial"/>
              <a:cs typeface="Arial"/>
              <a:sym typeface="Arial"/>
            </a:endParaRPr>
          </a:p>
          <a:p>
            <a:pPr marL="342900" marR="0" lvl="1" indent="-177800" algn="l" rtl="0">
              <a:lnSpc>
                <a:spcPct val="100000"/>
              </a:lnSpc>
              <a:spcBef>
                <a:spcPts val="131"/>
              </a:spcBef>
              <a:spcAft>
                <a:spcPts val="0"/>
              </a:spcAft>
              <a:buClr>
                <a:srgbClr val="3F3151"/>
              </a:buClr>
              <a:buSzPts val="2000"/>
              <a:buFont typeface="Merriweather Sans"/>
              <a:buChar char="•"/>
            </a:pPr>
            <a:r>
              <a:rPr lang="en-US" sz="2000" b="0" i="0" u="none" strike="noStrike" cap="none">
                <a:solidFill>
                  <a:schemeClr val="dk1"/>
                </a:solidFill>
                <a:latin typeface="Arial"/>
                <a:ea typeface="Arial"/>
                <a:cs typeface="Arial"/>
                <a:sym typeface="Arial"/>
              </a:rPr>
              <a:t>Makes deparsing explicit...</a:t>
            </a:r>
            <a:endParaRPr sz="1350" b="0" i="0" u="none" strike="noStrike" cap="none">
              <a:solidFill>
                <a:schemeClr val="dk1"/>
              </a:solidFill>
              <a:latin typeface="Arial"/>
              <a:ea typeface="Arial"/>
              <a:cs typeface="Arial"/>
              <a:sym typeface="Arial"/>
            </a:endParaRPr>
          </a:p>
          <a:p>
            <a:pPr marL="457200" marR="0" lvl="0" indent="0" algn="l" rtl="0">
              <a:lnSpc>
                <a:spcPct val="100000"/>
              </a:lnSpc>
              <a:spcBef>
                <a:spcPts val="131"/>
              </a:spcBef>
              <a:spcAft>
                <a:spcPts val="0"/>
              </a:spcAft>
              <a:buClr>
                <a:srgbClr val="3F3151"/>
              </a:buClr>
              <a:buSzPts val="1500"/>
              <a:buFont typeface="Merriweather Sans"/>
              <a:buNone/>
            </a:pPr>
            <a:r>
              <a:rPr lang="en-US" sz="2000" b="0" i="0" u="none" strike="noStrike" cap="none">
                <a:solidFill>
                  <a:schemeClr val="dk1"/>
                </a:solidFill>
                <a:latin typeface="Arial"/>
                <a:ea typeface="Arial"/>
                <a:cs typeface="Arial"/>
                <a:sym typeface="Arial"/>
              </a:rPr>
              <a:t>...but decouples from parsing</a:t>
            </a:r>
            <a:endParaRPr sz="1500" b="1" i="0" u="none" strike="noStrike" cap="non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733" name="Google Shape;2733;p175"/>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sz="2700" b="1" i="0" u="none" strike="noStrike" cap="none">
              <a:solidFill>
                <a:schemeClr val="dk1"/>
              </a:solidFill>
              <a:latin typeface="Arial"/>
              <a:ea typeface="Arial"/>
              <a:cs typeface="Arial"/>
              <a:sym typeface="Arial"/>
            </a:endParaRPr>
          </a:p>
        </p:txBody>
      </p:sp>
      <p:sp>
        <p:nvSpPr>
          <p:cNvPr id="2734" name="Google Shape;2734;p175"/>
          <p:cNvSpPr txBox="1">
            <a:spLocks noGrp="1"/>
          </p:cNvSpPr>
          <p:nvPr>
            <p:ph type="body" idx="1"/>
          </p:nvPr>
        </p:nvSpPr>
        <p:spPr>
          <a:xfrm>
            <a:off x="2322735" y="1700435"/>
            <a:ext cx="6541864" cy="2709194"/>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450"/>
              <a:buFont typeface="Merriweather Sans"/>
              <a:buNone/>
            </a:pPr>
            <a:endParaRPr sz="1800" b="1" i="0" u="none" strike="noStrike" cap="none">
              <a:solidFill>
                <a:schemeClr val="dk1"/>
              </a:solidFill>
              <a:latin typeface="Arial"/>
              <a:ea typeface="Arial"/>
              <a:cs typeface="Arial"/>
              <a:sym typeface="Arial"/>
            </a:endParaRPr>
          </a:p>
        </p:txBody>
      </p:sp>
      <p:sp>
        <p:nvSpPr>
          <p:cNvPr id="2735" name="Google Shape;2735;p175"/>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48</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39"/>
        <p:cNvGrpSpPr/>
        <p:nvPr/>
      </p:nvGrpSpPr>
      <p:grpSpPr>
        <a:xfrm>
          <a:off x="0" y="0"/>
          <a:ext cx="0" cy="0"/>
          <a:chOff x="0" y="0"/>
          <a:chExt cx="0" cy="0"/>
        </a:xfrm>
      </p:grpSpPr>
      <p:sp>
        <p:nvSpPr>
          <p:cNvPr id="2740" name="Google Shape;2740;p176"/>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Basic Tunneling</a:t>
            </a:r>
            <a:endParaRPr sz="2700" b="1" i="0" u="none" strike="noStrike" cap="none">
              <a:solidFill>
                <a:schemeClr val="dk1"/>
              </a:solidFill>
              <a:latin typeface="Arial"/>
              <a:ea typeface="Arial"/>
              <a:cs typeface="Arial"/>
              <a:sym typeface="Arial"/>
            </a:endParaRPr>
          </a:p>
        </p:txBody>
      </p:sp>
      <p:sp>
        <p:nvSpPr>
          <p:cNvPr id="2741" name="Google Shape;2741;p176"/>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49</a:t>
            </a:fld>
            <a:endParaRPr sz="825" b="0" i="0" u="none" strike="noStrike" cap="none">
              <a:solidFill>
                <a:srgbClr val="888888"/>
              </a:solidFill>
              <a:latin typeface="Arial"/>
              <a:ea typeface="Arial"/>
              <a:cs typeface="Arial"/>
              <a:sym typeface="Arial"/>
            </a:endParaRPr>
          </a:p>
        </p:txBody>
      </p:sp>
      <p:sp>
        <p:nvSpPr>
          <p:cNvPr id="2742" name="Google Shape;2742;p176"/>
          <p:cNvSpPr txBox="1"/>
          <p:nvPr/>
        </p:nvSpPr>
        <p:spPr>
          <a:xfrm>
            <a:off x="152400" y="857569"/>
            <a:ext cx="8686800" cy="3842447"/>
          </a:xfrm>
          <a:prstGeom prst="rect">
            <a:avLst/>
          </a:prstGeom>
          <a:noFill/>
          <a:ln>
            <a:noFill/>
          </a:ln>
        </p:spPr>
        <p:txBody>
          <a:bodyPr spcFirstLastPara="1" wrap="square" lIns="91425" tIns="91425" rIns="91425" bIns="91425" anchor="t" anchorCtr="0">
            <a:noAutofit/>
          </a:bodyPr>
          <a:lstStyle/>
          <a:p>
            <a:pPr marL="205740" marR="0" lvl="0" indent="-1333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Add support for basic tunneling to the basic IP router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0"/>
              </a:spcAft>
              <a:buClr>
                <a:srgbClr val="000000"/>
              </a:buClr>
              <a:buSzPts val="2100"/>
              <a:buFont typeface="Arial"/>
              <a:buNone/>
            </a:pPr>
            <a:endParaRPr sz="2100" b="1" i="0" u="none" strike="noStrike" cap="none">
              <a:solidFill>
                <a:schemeClr val="dk1"/>
              </a:solidFill>
              <a:latin typeface="Arial"/>
              <a:ea typeface="Arial"/>
              <a:cs typeface="Arial"/>
              <a:sym typeface="Arial"/>
            </a:endParaRPr>
          </a:p>
          <a:p>
            <a:pPr marL="205740" marR="0" lvl="0" indent="-133350" algn="l" rtl="0">
              <a:lnSpc>
                <a:spcPct val="100000"/>
              </a:lnSpc>
              <a:spcBef>
                <a:spcPts val="150"/>
              </a:spcBef>
              <a:spcAft>
                <a:spcPts val="0"/>
              </a:spcAft>
              <a:buClr>
                <a:schemeClr val="dk1"/>
              </a:buClr>
              <a:buSzPts val="2100"/>
              <a:buFont typeface="Merriweather Sans"/>
              <a:buChar char="•"/>
            </a:pPr>
            <a:r>
              <a:rPr lang="en-US" sz="2100" b="1" i="0" u="none" strike="noStrike" cap="none">
                <a:solidFill>
                  <a:schemeClr val="dk1"/>
                </a:solidFill>
                <a:latin typeface="Arial"/>
                <a:ea typeface="Arial"/>
                <a:cs typeface="Arial"/>
                <a:sym typeface="Arial"/>
              </a:rPr>
              <a:t>Define a new header type (</a:t>
            </a:r>
            <a:r>
              <a:rPr lang="en-US" sz="2100" b="1" i="0" u="none" strike="noStrike" cap="none">
                <a:solidFill>
                  <a:schemeClr val="dk1"/>
                </a:solidFill>
                <a:latin typeface="Consolas"/>
                <a:ea typeface="Consolas"/>
                <a:cs typeface="Consolas"/>
                <a:sym typeface="Consolas"/>
              </a:rPr>
              <a:t>myTunnel</a:t>
            </a:r>
            <a:r>
              <a:rPr lang="en-US" sz="2100" b="1" i="0" u="none" strike="noStrike" cap="none">
                <a:solidFill>
                  <a:schemeClr val="dk1"/>
                </a:solidFill>
                <a:latin typeface="Arial"/>
                <a:ea typeface="Arial"/>
                <a:cs typeface="Arial"/>
                <a:sym typeface="Arial"/>
              </a:rPr>
              <a:t>) to encapsulate the IP packet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0"/>
              </a:spcAft>
              <a:buClr>
                <a:srgbClr val="000000"/>
              </a:buClr>
              <a:buSzPts val="2100"/>
              <a:buFont typeface="Arial"/>
              <a:buNone/>
            </a:pPr>
            <a:endParaRPr sz="2100" b="1" i="0" u="none" strike="noStrike" cap="none">
              <a:solidFill>
                <a:schemeClr val="dk1"/>
              </a:solidFill>
              <a:latin typeface="Arial"/>
              <a:ea typeface="Arial"/>
              <a:cs typeface="Arial"/>
              <a:sym typeface="Arial"/>
            </a:endParaRPr>
          </a:p>
          <a:p>
            <a:pPr marL="205740" marR="0" lvl="0" indent="-133350" algn="l" rtl="0">
              <a:lnSpc>
                <a:spcPct val="100000"/>
              </a:lnSpc>
              <a:spcBef>
                <a:spcPts val="150"/>
              </a:spcBef>
              <a:spcAft>
                <a:spcPts val="0"/>
              </a:spcAft>
              <a:buClr>
                <a:schemeClr val="dk1"/>
              </a:buClr>
              <a:buSzPts val="2100"/>
              <a:buFont typeface="Merriweather Sans"/>
              <a:buChar char="•"/>
            </a:pPr>
            <a:r>
              <a:rPr lang="en-US" sz="2100" b="1" i="0" u="none" strike="noStrike" cap="none">
                <a:solidFill>
                  <a:schemeClr val="dk1"/>
                </a:solidFill>
                <a:latin typeface="Consolas"/>
                <a:ea typeface="Consolas"/>
                <a:cs typeface="Consolas"/>
                <a:sym typeface="Consolas"/>
              </a:rPr>
              <a:t>myTunnel</a:t>
            </a:r>
            <a:r>
              <a:rPr lang="en-US" sz="2100" b="1" i="0" u="none" strike="noStrike" cap="none">
                <a:solidFill>
                  <a:schemeClr val="dk1"/>
                </a:solidFill>
                <a:latin typeface="Arial"/>
                <a:ea typeface="Arial"/>
                <a:cs typeface="Arial"/>
                <a:sym typeface="Arial"/>
              </a:rPr>
              <a:t> header includes:</a:t>
            </a:r>
            <a:endParaRPr sz="1400" b="0" i="0" u="none" strike="noStrike" cap="none">
              <a:solidFill>
                <a:srgbClr val="000000"/>
              </a:solidFill>
              <a:latin typeface="Arial"/>
              <a:ea typeface="Arial"/>
              <a:cs typeface="Arial"/>
              <a:sym typeface="Arial"/>
            </a:endParaRPr>
          </a:p>
          <a:p>
            <a:pPr marL="914400" marR="0" lvl="1" indent="-361950" algn="l" rtl="0">
              <a:lnSpc>
                <a:spcPct val="100000"/>
              </a:lnSpc>
              <a:spcBef>
                <a:spcPts val="150"/>
              </a:spcBef>
              <a:spcAft>
                <a:spcPts val="0"/>
              </a:spcAft>
              <a:buClr>
                <a:schemeClr val="dk1"/>
              </a:buClr>
              <a:buSzPts val="2100"/>
              <a:buFont typeface="Consolas"/>
              <a:buChar char="○"/>
            </a:pPr>
            <a:r>
              <a:rPr lang="en-US" sz="2100" b="1" i="0" u="none" strike="noStrike" cap="none">
                <a:solidFill>
                  <a:schemeClr val="dk1"/>
                </a:solidFill>
                <a:latin typeface="Consolas"/>
                <a:ea typeface="Consolas"/>
                <a:cs typeface="Consolas"/>
                <a:sym typeface="Consolas"/>
              </a:rPr>
              <a:t>proto_id</a:t>
            </a:r>
            <a:r>
              <a:rPr lang="en-US" sz="2100" b="1" i="0" u="none" strike="noStrike" cap="none">
                <a:solidFill>
                  <a:schemeClr val="dk1"/>
                </a:solidFill>
                <a:latin typeface="Arial"/>
                <a:ea typeface="Arial"/>
                <a:cs typeface="Arial"/>
                <a:sym typeface="Arial"/>
              </a:rPr>
              <a:t> : type of packet being encapsulated</a:t>
            </a:r>
            <a:endParaRPr sz="1400" b="0" i="0" u="none" strike="noStrike" cap="none">
              <a:solidFill>
                <a:srgbClr val="000000"/>
              </a:solidFill>
              <a:latin typeface="Arial"/>
              <a:ea typeface="Arial"/>
              <a:cs typeface="Arial"/>
              <a:sym typeface="Arial"/>
            </a:endParaRPr>
          </a:p>
          <a:p>
            <a:pPr marL="914400" marR="0" lvl="1" indent="-361950" algn="l" rtl="0">
              <a:lnSpc>
                <a:spcPct val="100000"/>
              </a:lnSpc>
              <a:spcBef>
                <a:spcPts val="150"/>
              </a:spcBef>
              <a:spcAft>
                <a:spcPts val="0"/>
              </a:spcAft>
              <a:buClr>
                <a:schemeClr val="dk1"/>
              </a:buClr>
              <a:buSzPts val="2100"/>
              <a:buFont typeface="Consolas"/>
              <a:buChar char="○"/>
            </a:pPr>
            <a:r>
              <a:rPr lang="en-US" sz="2100" b="1" i="0" u="none" strike="noStrike" cap="none">
                <a:solidFill>
                  <a:schemeClr val="dk1"/>
                </a:solidFill>
                <a:latin typeface="Consolas"/>
                <a:ea typeface="Consolas"/>
                <a:cs typeface="Consolas"/>
                <a:sym typeface="Consolas"/>
              </a:rPr>
              <a:t>dst_id</a:t>
            </a:r>
            <a:r>
              <a:rPr lang="en-US" sz="2100" b="1" i="0" u="none" strike="noStrike" cap="none">
                <a:solidFill>
                  <a:schemeClr val="dk1"/>
                </a:solidFill>
                <a:latin typeface="Arial"/>
                <a:ea typeface="Arial"/>
                <a:cs typeface="Arial"/>
                <a:sym typeface="Arial"/>
              </a:rPr>
              <a:t> : ID of destination host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0"/>
              </a:spcAft>
              <a:buClr>
                <a:srgbClr val="000000"/>
              </a:buClr>
              <a:buSzPts val="2100"/>
              <a:buFont typeface="Arial"/>
              <a:buNone/>
            </a:pPr>
            <a:endParaRPr sz="2100" b="1" i="0" u="none" strike="noStrike" cap="none">
              <a:solidFill>
                <a:schemeClr val="dk1"/>
              </a:solidFill>
              <a:latin typeface="Arial"/>
              <a:ea typeface="Arial"/>
              <a:cs typeface="Arial"/>
              <a:sym typeface="Arial"/>
            </a:endParaRPr>
          </a:p>
          <a:p>
            <a:pPr marL="205740" marR="0" lvl="0" indent="-133350" algn="l" rtl="0">
              <a:lnSpc>
                <a:spcPct val="100000"/>
              </a:lnSpc>
              <a:spcBef>
                <a:spcPts val="150"/>
              </a:spcBef>
              <a:spcAft>
                <a:spcPts val="0"/>
              </a:spcAft>
              <a:buClr>
                <a:schemeClr val="dk1"/>
              </a:buClr>
              <a:buSzPts val="2100"/>
              <a:buFont typeface="Merriweather Sans"/>
              <a:buChar char="•"/>
            </a:pPr>
            <a:r>
              <a:rPr lang="en-US" sz="2100" b="1" i="0" u="none" strike="noStrike" cap="none">
                <a:solidFill>
                  <a:schemeClr val="dk1"/>
                </a:solidFill>
                <a:latin typeface="Arial"/>
                <a:ea typeface="Arial"/>
                <a:cs typeface="Arial"/>
                <a:sym typeface="Arial"/>
              </a:rPr>
              <a:t>Modify the switch to perform routing using the </a:t>
            </a:r>
            <a:r>
              <a:rPr lang="en-US" sz="2100" b="1" i="0" u="none" strike="noStrike" cap="none">
                <a:solidFill>
                  <a:schemeClr val="dk1"/>
                </a:solidFill>
                <a:latin typeface="Consolas"/>
                <a:ea typeface="Consolas"/>
                <a:cs typeface="Consolas"/>
                <a:sym typeface="Consolas"/>
              </a:rPr>
              <a:t>myTunnel</a:t>
            </a:r>
            <a:r>
              <a:rPr lang="en-US" sz="2100" b="1" i="0" u="none" strike="noStrike" cap="none">
                <a:solidFill>
                  <a:schemeClr val="dk1"/>
                </a:solidFill>
                <a:latin typeface="Arial"/>
                <a:ea typeface="Arial"/>
                <a:cs typeface="Arial"/>
                <a:sym typeface="Arial"/>
              </a:rPr>
              <a:t> header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0"/>
              </a:spcAft>
              <a:buClr>
                <a:srgbClr val="000000"/>
              </a:buClr>
              <a:buSzPts val="2100"/>
              <a:buFont typeface="Arial"/>
              <a:buNone/>
            </a:pPr>
            <a:endParaRPr sz="2100" b="1"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32"/>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a:t>Thank you</a:t>
            </a:r>
            <a:endParaRPr/>
          </a:p>
        </p:txBody>
      </p:sp>
      <p:sp>
        <p:nvSpPr>
          <p:cNvPr id="849" name="Google Shape;849;p132"/>
          <p:cNvSpPr txBox="1">
            <a:spLocks noGrp="1"/>
          </p:cNvSpPr>
          <p:nvPr>
            <p:ph type="body" idx="1"/>
          </p:nvPr>
        </p:nvSpPr>
        <p:spPr>
          <a:xfrm>
            <a:off x="152400" y="841400"/>
            <a:ext cx="8686800" cy="3207000"/>
          </a:xfrm>
          <a:prstGeom prst="rect">
            <a:avLst/>
          </a:prstGeom>
          <a:noFill/>
          <a:ln>
            <a:noFill/>
          </a:ln>
        </p:spPr>
        <p:txBody>
          <a:bodyPr spcFirstLastPara="1" wrap="square" lIns="91425" tIns="45700" rIns="91425" bIns="45700" anchor="t" anchorCtr="0">
            <a:noAutofit/>
          </a:bodyPr>
          <a:lstStyle/>
          <a:p>
            <a:pPr marL="205740" marR="0" lvl="0" indent="-186690" algn="l" rtl="0">
              <a:lnSpc>
                <a:spcPct val="100000"/>
              </a:lnSpc>
              <a:spcBef>
                <a:spcPts val="131"/>
              </a:spcBef>
              <a:spcAft>
                <a:spcPts val="0"/>
              </a:spcAft>
              <a:buClr>
                <a:srgbClr val="3F3151"/>
              </a:buClr>
              <a:buSzPts val="1800"/>
              <a:buFont typeface="Merriweather Sans"/>
              <a:buChar char="•"/>
            </a:pPr>
            <a:r>
              <a:rPr lang="en-US" sz="1800"/>
              <a:t>Sedef Ozcana (P4.org)</a:t>
            </a:r>
            <a:endParaRPr sz="1800"/>
          </a:p>
          <a:p>
            <a:pPr marL="205740" marR="0" lvl="0" indent="-186690" algn="l" rtl="0">
              <a:lnSpc>
                <a:spcPct val="100000"/>
              </a:lnSpc>
              <a:spcBef>
                <a:spcPts val="131"/>
              </a:spcBef>
              <a:spcAft>
                <a:spcPts val="0"/>
              </a:spcAft>
              <a:buClr>
                <a:srgbClr val="3F3151"/>
              </a:buClr>
              <a:buSzPts val="1800"/>
              <a:buFont typeface="Merriweather Sans"/>
              <a:buChar char="•"/>
            </a:pPr>
            <a:r>
              <a:rPr lang="en-US" sz="1800"/>
              <a:t>Rachel Everman (Barefoot)</a:t>
            </a:r>
            <a:endParaRPr sz="1800"/>
          </a:p>
          <a:p>
            <a:pPr marL="205740" marR="0" lvl="0" indent="-186690" algn="l" rtl="0">
              <a:lnSpc>
                <a:spcPct val="100000"/>
              </a:lnSpc>
              <a:spcBef>
                <a:spcPts val="131"/>
              </a:spcBef>
              <a:spcAft>
                <a:spcPts val="0"/>
              </a:spcAft>
              <a:buClr>
                <a:srgbClr val="3F3151"/>
              </a:buClr>
              <a:buSzPts val="1800"/>
              <a:buFont typeface="Merriweather Sans"/>
              <a:buChar char="•"/>
            </a:pPr>
            <a:r>
              <a:rPr lang="en-US" sz="1800"/>
              <a:t>Arvind Krishnamurthy (Washington)</a:t>
            </a:r>
            <a:endParaRPr sz="1800"/>
          </a:p>
          <a:p>
            <a:pPr marL="205740" marR="0" lvl="0" indent="-186690" algn="l" rtl="0">
              <a:lnSpc>
                <a:spcPct val="100000"/>
              </a:lnSpc>
              <a:spcBef>
                <a:spcPts val="131"/>
              </a:spcBef>
              <a:spcAft>
                <a:spcPts val="0"/>
              </a:spcAft>
              <a:buClr>
                <a:srgbClr val="3F3151"/>
              </a:buClr>
              <a:buSzPts val="1800"/>
              <a:buFont typeface="Merriweather Sans"/>
              <a:buChar char="•"/>
            </a:pPr>
            <a:r>
              <a:rPr lang="en-US" sz="1800"/>
              <a:t>Panelists</a:t>
            </a:r>
            <a:endParaRPr sz="1800"/>
          </a:p>
          <a:p>
            <a:pPr marL="411480" marR="0" lvl="1" indent="-208280" algn="l" rtl="0">
              <a:lnSpc>
                <a:spcPct val="100000"/>
              </a:lnSpc>
              <a:spcBef>
                <a:spcPts val="131"/>
              </a:spcBef>
              <a:spcAft>
                <a:spcPts val="0"/>
              </a:spcAft>
              <a:buClr>
                <a:srgbClr val="205867"/>
              </a:buClr>
              <a:buSzPts val="1800"/>
              <a:buFont typeface="Merriweather Sans"/>
              <a:buChar char="◦"/>
            </a:pPr>
            <a:r>
              <a:rPr lang="en-US"/>
              <a:t>Uyen Chau (ONF)</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a:t>Bochra Boughzala (Kaloom)</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a:t>Ben Pfaff (VMware)</a:t>
            </a:r>
            <a:endParaRPr/>
          </a:p>
          <a:p>
            <a:pPr marL="411480" lvl="1" indent="-208280" algn="l" rtl="0">
              <a:spcBef>
                <a:spcPts val="131"/>
              </a:spcBef>
              <a:spcAft>
                <a:spcPts val="0"/>
              </a:spcAft>
              <a:buClr>
                <a:srgbClr val="205867"/>
              </a:buClr>
              <a:buSzPts val="1800"/>
              <a:buFont typeface="Merriweather Sans"/>
              <a:buChar char="◦"/>
            </a:pPr>
            <a:r>
              <a:rPr lang="en-US"/>
              <a:t>Chris Sommers (Keysight)</a:t>
            </a:r>
            <a:endParaRPr/>
          </a:p>
          <a:p>
            <a:pPr marL="205740" marR="0" lvl="0" indent="-186690" algn="l" rtl="0">
              <a:lnSpc>
                <a:spcPct val="100000"/>
              </a:lnSpc>
              <a:spcBef>
                <a:spcPts val="131"/>
              </a:spcBef>
              <a:spcAft>
                <a:spcPts val="0"/>
              </a:spcAft>
              <a:buClr>
                <a:srgbClr val="3F3151"/>
              </a:buClr>
              <a:buSzPts val="1800"/>
              <a:buFont typeface="Merriweather Sans"/>
              <a:buChar char="•"/>
            </a:pPr>
            <a:r>
              <a:rPr lang="en-US" sz="1800"/>
              <a:t>TAs</a:t>
            </a:r>
            <a:endParaRPr sz="1800"/>
          </a:p>
          <a:p>
            <a:pPr marL="411480" lvl="1" indent="-208280" algn="l" rtl="0">
              <a:spcBef>
                <a:spcPts val="131"/>
              </a:spcBef>
              <a:spcAft>
                <a:spcPts val="0"/>
              </a:spcAft>
              <a:buClr>
                <a:srgbClr val="205867"/>
              </a:buClr>
              <a:buSzPts val="1800"/>
              <a:buFont typeface="Merriweather Sans"/>
              <a:buChar char="◦"/>
            </a:pPr>
            <a:r>
              <a:rPr lang="en-US"/>
              <a:t>Santiago Bautista (ENS/Cornell)</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a:t>Sean Choi (Stanford)</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a:t>Theo Jepsen (Lugano)</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a:t>Sarah Tollman (Stanford)</a:t>
            </a:r>
            <a:endParaRPr/>
          </a:p>
          <a:p>
            <a:pPr marL="0" marR="0" lvl="0" indent="0" algn="l" rtl="0">
              <a:lnSpc>
                <a:spcPct val="100000"/>
              </a:lnSpc>
              <a:spcBef>
                <a:spcPts val="131"/>
              </a:spcBef>
              <a:spcAft>
                <a:spcPts val="0"/>
              </a:spcAft>
              <a:buNone/>
            </a:pPr>
            <a:endParaRPr sz="1800"/>
          </a:p>
        </p:txBody>
      </p:sp>
      <p:pic>
        <p:nvPicPr>
          <p:cNvPr id="850" name="Google Shape;850;p132"/>
          <p:cNvPicPr preferRelativeResize="0"/>
          <p:nvPr/>
        </p:nvPicPr>
        <p:blipFill>
          <a:blip r:embed="rId3">
            <a:alphaModFix/>
          </a:blip>
          <a:stretch>
            <a:fillRect/>
          </a:stretch>
        </p:blipFill>
        <p:spPr>
          <a:xfrm>
            <a:off x="5399575" y="1138238"/>
            <a:ext cx="2857500" cy="2867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sp>
        <p:nvSpPr>
          <p:cNvPr id="2748" name="Google Shape;2748;p17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Basic Tunneling TODO List</a:t>
            </a:r>
            <a:endParaRPr sz="2700" b="1" i="0" u="none" strike="noStrike" cap="none">
              <a:solidFill>
                <a:schemeClr val="dk1"/>
              </a:solidFill>
              <a:latin typeface="Arial"/>
              <a:ea typeface="Arial"/>
              <a:cs typeface="Arial"/>
              <a:sym typeface="Arial"/>
            </a:endParaRPr>
          </a:p>
        </p:txBody>
      </p:sp>
      <p:sp>
        <p:nvSpPr>
          <p:cNvPr id="2749" name="Google Shape;2749;p177"/>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Define </a:t>
            </a:r>
            <a:r>
              <a:rPr lang="en-US" sz="2100" b="1" i="0" u="none" strike="noStrike" cap="none">
                <a:solidFill>
                  <a:schemeClr val="dk1"/>
                </a:solidFill>
                <a:latin typeface="Consolas"/>
                <a:ea typeface="Consolas"/>
                <a:cs typeface="Consolas"/>
                <a:sym typeface="Consolas"/>
              </a:rPr>
              <a:t>myTunnel_t</a:t>
            </a:r>
            <a:r>
              <a:rPr lang="en-US" sz="2100" b="1" i="0" u="none" strike="noStrike" cap="none">
                <a:solidFill>
                  <a:schemeClr val="dk1"/>
                </a:solidFill>
                <a:latin typeface="Arial"/>
                <a:ea typeface="Arial"/>
                <a:cs typeface="Arial"/>
                <a:sym typeface="Arial"/>
              </a:rPr>
              <a:t> header type and add to </a:t>
            </a:r>
            <a:r>
              <a:rPr lang="en-US" sz="2100" b="1" i="0" u="none" strike="noStrike" cap="none">
                <a:solidFill>
                  <a:schemeClr val="dk1"/>
                </a:solidFill>
                <a:latin typeface="Consolas"/>
                <a:ea typeface="Consolas"/>
                <a:cs typeface="Consolas"/>
                <a:sym typeface="Consolas"/>
              </a:rPr>
              <a:t>headers</a:t>
            </a:r>
            <a:r>
              <a:rPr lang="en-US" sz="2100" b="1" i="0" u="none" strike="noStrike" cap="none">
                <a:solidFill>
                  <a:schemeClr val="dk1"/>
                </a:solidFill>
                <a:latin typeface="Arial"/>
                <a:ea typeface="Arial"/>
                <a:cs typeface="Arial"/>
                <a:sym typeface="Arial"/>
              </a:rPr>
              <a:t> struct</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Update parser</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Define </a:t>
            </a:r>
            <a:r>
              <a:rPr lang="en-US" sz="2100" b="1" i="0" u="none" strike="noStrike" cap="none">
                <a:solidFill>
                  <a:schemeClr val="dk1"/>
                </a:solidFill>
                <a:latin typeface="Consolas"/>
                <a:ea typeface="Consolas"/>
                <a:cs typeface="Consolas"/>
                <a:sym typeface="Consolas"/>
              </a:rPr>
              <a:t>myTunnel_forward</a:t>
            </a:r>
            <a:r>
              <a:rPr lang="en-US" sz="2100" b="1" i="0" u="none" strike="noStrike" cap="none">
                <a:solidFill>
                  <a:schemeClr val="dk1"/>
                </a:solidFill>
                <a:latin typeface="Arial"/>
                <a:ea typeface="Arial"/>
                <a:cs typeface="Arial"/>
                <a:sym typeface="Arial"/>
              </a:rPr>
              <a:t> action</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Define </a:t>
            </a:r>
            <a:r>
              <a:rPr lang="en-US" sz="2100" b="1" i="0" u="none" strike="noStrike" cap="none">
                <a:solidFill>
                  <a:schemeClr val="dk1"/>
                </a:solidFill>
                <a:latin typeface="Consolas"/>
                <a:ea typeface="Consolas"/>
                <a:cs typeface="Consolas"/>
                <a:sym typeface="Consolas"/>
              </a:rPr>
              <a:t>myTunnel_exact</a:t>
            </a:r>
            <a:r>
              <a:rPr lang="en-US" sz="2100" b="1" i="0" u="none" strike="noStrike" cap="none">
                <a:solidFill>
                  <a:schemeClr val="dk1"/>
                </a:solidFill>
                <a:latin typeface="Arial"/>
                <a:ea typeface="Arial"/>
                <a:cs typeface="Arial"/>
                <a:sym typeface="Arial"/>
              </a:rPr>
              <a:t> table</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Update table application logic in </a:t>
            </a:r>
            <a:r>
              <a:rPr lang="en-US" sz="2100" b="1" i="0" u="none" strike="noStrike" cap="none">
                <a:solidFill>
                  <a:schemeClr val="dk1"/>
                </a:solidFill>
                <a:latin typeface="Consolas"/>
                <a:ea typeface="Consolas"/>
                <a:cs typeface="Consolas"/>
                <a:sym typeface="Consolas"/>
              </a:rPr>
              <a:t>MyIngress</a:t>
            </a:r>
            <a:r>
              <a:rPr lang="en-US" sz="2100" b="1" i="0" u="none" strike="noStrike" cap="none">
                <a:solidFill>
                  <a:schemeClr val="dk1"/>
                </a:solidFill>
                <a:latin typeface="Arial"/>
                <a:ea typeface="Arial"/>
                <a:cs typeface="Arial"/>
                <a:sym typeface="Arial"/>
              </a:rPr>
              <a:t> </a:t>
            </a:r>
            <a:r>
              <a:rPr lang="en-US" sz="2100" b="1" i="0" u="none" strike="noStrike" cap="none">
                <a:solidFill>
                  <a:schemeClr val="dk1"/>
                </a:solidFill>
                <a:latin typeface="Consolas"/>
                <a:ea typeface="Consolas"/>
                <a:cs typeface="Consolas"/>
                <a:sym typeface="Consolas"/>
              </a:rPr>
              <a:t>apply</a:t>
            </a:r>
            <a:r>
              <a:rPr lang="en-US" sz="2100" b="1" i="0" u="none" strike="noStrike" cap="none">
                <a:solidFill>
                  <a:schemeClr val="dk1"/>
                </a:solidFill>
                <a:latin typeface="Arial"/>
                <a:ea typeface="Arial"/>
                <a:cs typeface="Arial"/>
                <a:sym typeface="Arial"/>
              </a:rPr>
              <a:t> statement</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Update deparser</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Adding forwarding rules</a:t>
            </a:r>
            <a:endParaRPr sz="2100" b="1" i="0" u="none" strike="noStrike" cap="none">
              <a:solidFill>
                <a:schemeClr val="dk1"/>
              </a:solidFill>
              <a:latin typeface="Arial"/>
              <a:ea typeface="Arial"/>
              <a:cs typeface="Arial"/>
              <a:sym typeface="Arial"/>
            </a:endParaRPr>
          </a:p>
        </p:txBody>
      </p:sp>
      <p:sp>
        <p:nvSpPr>
          <p:cNvPr id="2750" name="Google Shape;2750;p17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50</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54"/>
        <p:cNvGrpSpPr/>
        <p:nvPr/>
      </p:nvGrpSpPr>
      <p:grpSpPr>
        <a:xfrm>
          <a:off x="0" y="0"/>
          <a:ext cx="0" cy="0"/>
          <a:chOff x="0" y="0"/>
          <a:chExt cx="0" cy="0"/>
        </a:xfrm>
      </p:grpSpPr>
      <p:sp>
        <p:nvSpPr>
          <p:cNvPr id="2755" name="Google Shape;2755;p17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Basic Forwarding: Topology</a:t>
            </a:r>
            <a:endParaRPr sz="2700" b="1" i="0" u="none" strike="noStrike" cap="none">
              <a:solidFill>
                <a:schemeClr val="dk1"/>
              </a:solidFill>
              <a:latin typeface="Arial"/>
              <a:ea typeface="Arial"/>
              <a:cs typeface="Arial"/>
              <a:sym typeface="Arial"/>
            </a:endParaRPr>
          </a:p>
        </p:txBody>
      </p:sp>
      <p:sp>
        <p:nvSpPr>
          <p:cNvPr id="2756" name="Google Shape;2756;p17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51</a:t>
            </a:fld>
            <a:endParaRPr sz="825" b="0" i="0" u="none" strike="noStrike" cap="none">
              <a:solidFill>
                <a:srgbClr val="888888"/>
              </a:solidFill>
              <a:latin typeface="Arial"/>
              <a:ea typeface="Arial"/>
              <a:cs typeface="Arial"/>
              <a:sym typeface="Arial"/>
            </a:endParaRPr>
          </a:p>
        </p:txBody>
      </p:sp>
      <p:cxnSp>
        <p:nvCxnSpPr>
          <p:cNvPr id="2757" name="Google Shape;2757;p178"/>
          <p:cNvCxnSpPr/>
          <p:nvPr/>
        </p:nvCxnSpPr>
        <p:spPr>
          <a:xfrm>
            <a:off x="2708601" y="1697111"/>
            <a:ext cx="3618600" cy="0"/>
          </a:xfrm>
          <a:prstGeom prst="straightConnector1">
            <a:avLst/>
          </a:prstGeom>
          <a:noFill/>
          <a:ln w="9525" cap="flat" cmpd="sng">
            <a:solidFill>
              <a:srgbClr val="A5A5A5"/>
            </a:solidFill>
            <a:prstDash val="solid"/>
            <a:round/>
            <a:headEnd type="none" w="sm" len="sm"/>
            <a:tailEnd type="none" w="sm" len="sm"/>
          </a:ln>
        </p:spPr>
      </p:cxnSp>
      <p:pic>
        <p:nvPicPr>
          <p:cNvPr id="2758" name="Google Shape;2758;p178"/>
          <p:cNvPicPr preferRelativeResize="0"/>
          <p:nvPr/>
        </p:nvPicPr>
        <p:blipFill rotWithShape="1">
          <a:blip r:embed="rId3">
            <a:alphaModFix/>
          </a:blip>
          <a:srcRect/>
          <a:stretch/>
        </p:blipFill>
        <p:spPr>
          <a:xfrm>
            <a:off x="1984007" y="1456183"/>
            <a:ext cx="724595" cy="479448"/>
          </a:xfrm>
          <a:prstGeom prst="rect">
            <a:avLst/>
          </a:prstGeom>
          <a:noFill/>
          <a:ln>
            <a:noFill/>
          </a:ln>
        </p:spPr>
      </p:pic>
      <p:pic>
        <p:nvPicPr>
          <p:cNvPr id="2759" name="Google Shape;2759;p178"/>
          <p:cNvPicPr preferRelativeResize="0"/>
          <p:nvPr/>
        </p:nvPicPr>
        <p:blipFill rotWithShape="1">
          <a:blip r:embed="rId3">
            <a:alphaModFix/>
          </a:blip>
          <a:srcRect/>
          <a:stretch/>
        </p:blipFill>
        <p:spPr>
          <a:xfrm>
            <a:off x="6327347" y="1456183"/>
            <a:ext cx="724595" cy="479448"/>
          </a:xfrm>
          <a:prstGeom prst="rect">
            <a:avLst/>
          </a:prstGeom>
          <a:noFill/>
          <a:ln>
            <a:noFill/>
          </a:ln>
        </p:spPr>
      </p:pic>
      <p:pic>
        <p:nvPicPr>
          <p:cNvPr id="2760" name="Google Shape;2760;p178"/>
          <p:cNvPicPr preferRelativeResize="0"/>
          <p:nvPr/>
        </p:nvPicPr>
        <p:blipFill rotWithShape="1">
          <a:blip r:embed="rId3">
            <a:alphaModFix/>
          </a:blip>
          <a:srcRect/>
          <a:stretch/>
        </p:blipFill>
        <p:spPr>
          <a:xfrm>
            <a:off x="4155677" y="3245164"/>
            <a:ext cx="724595" cy="479448"/>
          </a:xfrm>
          <a:prstGeom prst="rect">
            <a:avLst/>
          </a:prstGeom>
          <a:noFill/>
          <a:ln>
            <a:noFill/>
          </a:ln>
        </p:spPr>
      </p:pic>
      <p:cxnSp>
        <p:nvCxnSpPr>
          <p:cNvPr id="2761" name="Google Shape;2761;p178"/>
          <p:cNvCxnSpPr/>
          <p:nvPr/>
        </p:nvCxnSpPr>
        <p:spPr>
          <a:xfrm rot="10800000" flipH="1">
            <a:off x="4880270" y="1938092"/>
            <a:ext cx="1809300" cy="1548000"/>
          </a:xfrm>
          <a:prstGeom prst="straightConnector1">
            <a:avLst/>
          </a:prstGeom>
          <a:noFill/>
          <a:ln w="9525" cap="flat" cmpd="sng">
            <a:solidFill>
              <a:srgbClr val="A5A5A5"/>
            </a:solidFill>
            <a:prstDash val="solid"/>
            <a:round/>
            <a:headEnd type="none" w="sm" len="sm"/>
            <a:tailEnd type="none" w="sm" len="sm"/>
          </a:ln>
        </p:spPr>
      </p:cxnSp>
      <p:cxnSp>
        <p:nvCxnSpPr>
          <p:cNvPr id="2762" name="Google Shape;2762;p178"/>
          <p:cNvCxnSpPr/>
          <p:nvPr/>
        </p:nvCxnSpPr>
        <p:spPr>
          <a:xfrm>
            <a:off x="1159700" y="1276775"/>
            <a:ext cx="824400" cy="342900"/>
          </a:xfrm>
          <a:prstGeom prst="straightConnector1">
            <a:avLst/>
          </a:prstGeom>
          <a:noFill/>
          <a:ln w="9525" cap="flat" cmpd="sng">
            <a:solidFill>
              <a:srgbClr val="A5A5A5"/>
            </a:solidFill>
            <a:prstDash val="solid"/>
            <a:round/>
            <a:headEnd type="none" w="sm" len="sm"/>
            <a:tailEnd type="none" w="sm" len="sm"/>
          </a:ln>
        </p:spPr>
      </p:cxnSp>
      <p:grpSp>
        <p:nvGrpSpPr>
          <p:cNvPr id="2763" name="Google Shape;2763;p178"/>
          <p:cNvGrpSpPr/>
          <p:nvPr/>
        </p:nvGrpSpPr>
        <p:grpSpPr>
          <a:xfrm>
            <a:off x="321975" y="1113246"/>
            <a:ext cx="788415" cy="283928"/>
            <a:chOff x="12523788" y="-511175"/>
            <a:chExt cx="13454187" cy="4845188"/>
          </a:xfrm>
        </p:grpSpPr>
        <p:sp>
          <p:nvSpPr>
            <p:cNvPr id="2764" name="Google Shape;2764;p178"/>
            <p:cNvSpPr/>
            <p:nvPr/>
          </p:nvSpPr>
          <p:spPr>
            <a:xfrm>
              <a:off x="12523788" y="-511175"/>
              <a:ext cx="13454101" cy="484500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65" name="Google Shape;2765;p178"/>
            <p:cNvSpPr/>
            <p:nvPr/>
          </p:nvSpPr>
          <p:spPr>
            <a:xfrm>
              <a:off x="12523788" y="722313"/>
              <a:ext cx="12231600" cy="3611700"/>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66" name="Google Shape;2766;p178"/>
            <p:cNvSpPr/>
            <p:nvPr/>
          </p:nvSpPr>
          <p:spPr>
            <a:xfrm>
              <a:off x="18637250" y="722313"/>
              <a:ext cx="6118200" cy="3611700"/>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67" name="Google Shape;2767;p178"/>
            <p:cNvSpPr/>
            <p:nvPr/>
          </p:nvSpPr>
          <p:spPr>
            <a:xfrm>
              <a:off x="24755475" y="-511175"/>
              <a:ext cx="1222500" cy="484500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68" name="Google Shape;2768;p178"/>
            <p:cNvSpPr/>
            <p:nvPr/>
          </p:nvSpPr>
          <p:spPr>
            <a:xfrm>
              <a:off x="12523788" y="-511175"/>
              <a:ext cx="13454101" cy="1233600"/>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69" name="Google Shape;2769;p178"/>
            <p:cNvSpPr/>
            <p:nvPr/>
          </p:nvSpPr>
          <p:spPr>
            <a:xfrm>
              <a:off x="13247688" y="1601788"/>
              <a:ext cx="10782300" cy="1912800"/>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0" name="Google Shape;2770;p178"/>
            <p:cNvSpPr/>
            <p:nvPr/>
          </p:nvSpPr>
          <p:spPr>
            <a:xfrm>
              <a:off x="13247688" y="1601788"/>
              <a:ext cx="5389500" cy="1912800"/>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1" name="Google Shape;2771;p178"/>
            <p:cNvSpPr/>
            <p:nvPr/>
          </p:nvSpPr>
          <p:spPr>
            <a:xfrm>
              <a:off x="13874750" y="2247900"/>
              <a:ext cx="604800" cy="619200"/>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grpSp>
        <p:nvGrpSpPr>
          <p:cNvPr id="2772" name="Google Shape;2772;p178"/>
          <p:cNvGrpSpPr/>
          <p:nvPr/>
        </p:nvGrpSpPr>
        <p:grpSpPr>
          <a:xfrm>
            <a:off x="4123960" y="4184264"/>
            <a:ext cx="788415" cy="283928"/>
            <a:chOff x="12523788" y="-511175"/>
            <a:chExt cx="13454187" cy="4845188"/>
          </a:xfrm>
        </p:grpSpPr>
        <p:sp>
          <p:nvSpPr>
            <p:cNvPr id="2773" name="Google Shape;2773;p178"/>
            <p:cNvSpPr/>
            <p:nvPr/>
          </p:nvSpPr>
          <p:spPr>
            <a:xfrm>
              <a:off x="12523788" y="-511175"/>
              <a:ext cx="13454101" cy="484500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4" name="Google Shape;2774;p178"/>
            <p:cNvSpPr/>
            <p:nvPr/>
          </p:nvSpPr>
          <p:spPr>
            <a:xfrm>
              <a:off x="12523788" y="722313"/>
              <a:ext cx="12231600" cy="3611700"/>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5" name="Google Shape;2775;p178"/>
            <p:cNvSpPr/>
            <p:nvPr/>
          </p:nvSpPr>
          <p:spPr>
            <a:xfrm>
              <a:off x="18637250" y="722313"/>
              <a:ext cx="6118200" cy="3611700"/>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6" name="Google Shape;2776;p178"/>
            <p:cNvSpPr/>
            <p:nvPr/>
          </p:nvSpPr>
          <p:spPr>
            <a:xfrm>
              <a:off x="24755475" y="-511175"/>
              <a:ext cx="1222500" cy="484500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7" name="Google Shape;2777;p178"/>
            <p:cNvSpPr/>
            <p:nvPr/>
          </p:nvSpPr>
          <p:spPr>
            <a:xfrm>
              <a:off x="12523788" y="-511175"/>
              <a:ext cx="13454101" cy="1233600"/>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8" name="Google Shape;2778;p178"/>
            <p:cNvSpPr/>
            <p:nvPr/>
          </p:nvSpPr>
          <p:spPr>
            <a:xfrm>
              <a:off x="13247688" y="1601788"/>
              <a:ext cx="10782300" cy="1912800"/>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9" name="Google Shape;2779;p178"/>
            <p:cNvSpPr/>
            <p:nvPr/>
          </p:nvSpPr>
          <p:spPr>
            <a:xfrm>
              <a:off x="13247688" y="1601788"/>
              <a:ext cx="5389500" cy="1912800"/>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0" name="Google Shape;2780;p178"/>
            <p:cNvSpPr/>
            <p:nvPr/>
          </p:nvSpPr>
          <p:spPr>
            <a:xfrm>
              <a:off x="13874750" y="2247900"/>
              <a:ext cx="604800" cy="619200"/>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grpSp>
        <p:nvGrpSpPr>
          <p:cNvPr id="2781" name="Google Shape;2781;p178"/>
          <p:cNvGrpSpPr/>
          <p:nvPr/>
        </p:nvGrpSpPr>
        <p:grpSpPr>
          <a:xfrm>
            <a:off x="7772743" y="1077111"/>
            <a:ext cx="788415" cy="283928"/>
            <a:chOff x="12523788" y="-511175"/>
            <a:chExt cx="13454187" cy="4845188"/>
          </a:xfrm>
        </p:grpSpPr>
        <p:sp>
          <p:nvSpPr>
            <p:cNvPr id="2782" name="Google Shape;2782;p178"/>
            <p:cNvSpPr/>
            <p:nvPr/>
          </p:nvSpPr>
          <p:spPr>
            <a:xfrm>
              <a:off x="12523788" y="-511175"/>
              <a:ext cx="13454101" cy="484500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3" name="Google Shape;2783;p178"/>
            <p:cNvSpPr/>
            <p:nvPr/>
          </p:nvSpPr>
          <p:spPr>
            <a:xfrm>
              <a:off x="12523788" y="722313"/>
              <a:ext cx="12231600" cy="3611700"/>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4" name="Google Shape;2784;p178"/>
            <p:cNvSpPr/>
            <p:nvPr/>
          </p:nvSpPr>
          <p:spPr>
            <a:xfrm>
              <a:off x="18637250" y="722313"/>
              <a:ext cx="6118200" cy="3611700"/>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5" name="Google Shape;2785;p178"/>
            <p:cNvSpPr/>
            <p:nvPr/>
          </p:nvSpPr>
          <p:spPr>
            <a:xfrm>
              <a:off x="24755475" y="-511175"/>
              <a:ext cx="1222500" cy="484500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6" name="Google Shape;2786;p178"/>
            <p:cNvSpPr/>
            <p:nvPr/>
          </p:nvSpPr>
          <p:spPr>
            <a:xfrm>
              <a:off x="12523788" y="-511175"/>
              <a:ext cx="13454101" cy="1233600"/>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7" name="Google Shape;2787;p178"/>
            <p:cNvSpPr/>
            <p:nvPr/>
          </p:nvSpPr>
          <p:spPr>
            <a:xfrm>
              <a:off x="13247688" y="1601788"/>
              <a:ext cx="10782300" cy="1912800"/>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8" name="Google Shape;2788;p178"/>
            <p:cNvSpPr/>
            <p:nvPr/>
          </p:nvSpPr>
          <p:spPr>
            <a:xfrm>
              <a:off x="13247688" y="1601788"/>
              <a:ext cx="5389500" cy="1912800"/>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9" name="Google Shape;2789;p178"/>
            <p:cNvSpPr/>
            <p:nvPr/>
          </p:nvSpPr>
          <p:spPr>
            <a:xfrm>
              <a:off x="13874750" y="2247900"/>
              <a:ext cx="604800" cy="619200"/>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cxnSp>
        <p:nvCxnSpPr>
          <p:cNvPr id="2790" name="Google Shape;2790;p178"/>
          <p:cNvCxnSpPr>
            <a:endCxn id="2760" idx="1"/>
          </p:cNvCxnSpPr>
          <p:nvPr/>
        </p:nvCxnSpPr>
        <p:spPr>
          <a:xfrm>
            <a:off x="2587877" y="1889788"/>
            <a:ext cx="1567800" cy="1595100"/>
          </a:xfrm>
          <a:prstGeom prst="straightConnector1">
            <a:avLst/>
          </a:prstGeom>
          <a:noFill/>
          <a:ln w="9525" cap="flat" cmpd="sng">
            <a:solidFill>
              <a:srgbClr val="A5A5A5"/>
            </a:solidFill>
            <a:prstDash val="solid"/>
            <a:round/>
            <a:headEnd type="none" w="sm" len="sm"/>
            <a:tailEnd type="none" w="sm" len="sm"/>
          </a:ln>
        </p:spPr>
      </p:cxnSp>
      <p:cxnSp>
        <p:nvCxnSpPr>
          <p:cNvPr id="2791" name="Google Shape;2791;p178"/>
          <p:cNvCxnSpPr>
            <a:endCxn id="2761" idx="3"/>
          </p:cNvCxnSpPr>
          <p:nvPr/>
        </p:nvCxnSpPr>
        <p:spPr>
          <a:xfrm flipH="1">
            <a:off x="7052019" y="1360990"/>
            <a:ext cx="720600" cy="336000"/>
          </a:xfrm>
          <a:prstGeom prst="straightConnector1">
            <a:avLst/>
          </a:prstGeom>
          <a:noFill/>
          <a:ln w="9525" cap="flat" cmpd="sng">
            <a:solidFill>
              <a:srgbClr val="A5A5A5"/>
            </a:solidFill>
            <a:prstDash val="solid"/>
            <a:round/>
            <a:headEnd type="none" w="sm" len="sm"/>
            <a:tailEnd type="none" w="sm" len="sm"/>
          </a:ln>
        </p:spPr>
      </p:cxnSp>
      <p:cxnSp>
        <p:nvCxnSpPr>
          <p:cNvPr id="2792" name="Google Shape;2792;p178"/>
          <p:cNvCxnSpPr>
            <a:stCxn id="2764" idx="2"/>
            <a:endCxn id="2790" idx="4"/>
          </p:cNvCxnSpPr>
          <p:nvPr/>
        </p:nvCxnSpPr>
        <p:spPr>
          <a:xfrm>
            <a:off x="4517974" y="3727019"/>
            <a:ext cx="0" cy="457200"/>
          </a:xfrm>
          <a:prstGeom prst="straightConnector1">
            <a:avLst/>
          </a:prstGeom>
          <a:noFill/>
          <a:ln w="9525" cap="flat" cmpd="sng">
            <a:solidFill>
              <a:srgbClr val="A5A5A5"/>
            </a:solidFill>
            <a:prstDash val="solid"/>
            <a:round/>
            <a:headEnd type="none" w="sm" len="sm"/>
            <a:tailEnd type="none" w="sm" len="sm"/>
          </a:ln>
        </p:spPr>
      </p:cxnSp>
      <p:sp>
        <p:nvSpPr>
          <p:cNvPr id="2793" name="Google Shape;2793;p178"/>
          <p:cNvSpPr txBox="1"/>
          <p:nvPr/>
        </p:nvSpPr>
        <p:spPr>
          <a:xfrm>
            <a:off x="1911871" y="1840942"/>
            <a:ext cx="484500" cy="3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s1</a:t>
            </a:r>
            <a:endParaRPr sz="1400" b="0" i="0" u="none" strike="noStrike" cap="none">
              <a:solidFill>
                <a:srgbClr val="000000"/>
              </a:solidFill>
              <a:latin typeface="Arial"/>
              <a:ea typeface="Arial"/>
              <a:cs typeface="Arial"/>
              <a:sym typeface="Arial"/>
            </a:endParaRPr>
          </a:p>
        </p:txBody>
      </p:sp>
      <p:sp>
        <p:nvSpPr>
          <p:cNvPr id="2794" name="Google Shape;2794;p178"/>
          <p:cNvSpPr txBox="1"/>
          <p:nvPr/>
        </p:nvSpPr>
        <p:spPr>
          <a:xfrm>
            <a:off x="152400" y="1413631"/>
            <a:ext cx="1127100" cy="92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h1</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(10.0.1.1)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63"/>
              <a:buFont typeface="Arial"/>
              <a:buNone/>
            </a:pPr>
            <a:r>
              <a:rPr lang="en-US" sz="1400" b="1" i="0" u="none" strike="noStrike" cap="none">
                <a:solidFill>
                  <a:schemeClr val="dk1"/>
                </a:solidFill>
                <a:latin typeface="Arial"/>
                <a:ea typeface="Arial"/>
                <a:cs typeface="Arial"/>
                <a:sym typeface="Arial"/>
              </a:rPr>
              <a:t>(dst_id: 1)</a:t>
            </a:r>
            <a:endParaRPr sz="1400" b="0" i="0" u="none" strike="noStrike" cap="none">
              <a:solidFill>
                <a:srgbClr val="000000"/>
              </a:solidFill>
              <a:latin typeface="Arial"/>
              <a:ea typeface="Arial"/>
              <a:cs typeface="Arial"/>
              <a:sym typeface="Arial"/>
            </a:endParaRPr>
          </a:p>
        </p:txBody>
      </p:sp>
      <p:sp>
        <p:nvSpPr>
          <p:cNvPr id="2795" name="Google Shape;2795;p178"/>
          <p:cNvSpPr txBox="1"/>
          <p:nvPr/>
        </p:nvSpPr>
        <p:spPr>
          <a:xfrm>
            <a:off x="4659084" y="3558064"/>
            <a:ext cx="484500" cy="3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s3</a:t>
            </a:r>
            <a:endParaRPr sz="1400" b="0" i="0" u="none" strike="noStrike" cap="none">
              <a:solidFill>
                <a:srgbClr val="000000"/>
              </a:solidFill>
              <a:latin typeface="Arial"/>
              <a:ea typeface="Arial"/>
              <a:cs typeface="Arial"/>
              <a:sym typeface="Arial"/>
            </a:endParaRPr>
          </a:p>
        </p:txBody>
      </p:sp>
      <p:sp>
        <p:nvSpPr>
          <p:cNvPr id="2796" name="Google Shape;2796;p178"/>
          <p:cNvSpPr txBox="1"/>
          <p:nvPr/>
        </p:nvSpPr>
        <p:spPr>
          <a:xfrm>
            <a:off x="6770487" y="1865675"/>
            <a:ext cx="484500" cy="3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s2</a:t>
            </a:r>
            <a:endParaRPr sz="1400" b="0" i="0" u="none" strike="noStrike" cap="none">
              <a:solidFill>
                <a:srgbClr val="000000"/>
              </a:solidFill>
              <a:latin typeface="Arial"/>
              <a:ea typeface="Arial"/>
              <a:cs typeface="Arial"/>
              <a:sym typeface="Arial"/>
            </a:endParaRPr>
          </a:p>
        </p:txBody>
      </p:sp>
      <p:sp>
        <p:nvSpPr>
          <p:cNvPr id="2797" name="Google Shape;2797;p178"/>
          <p:cNvSpPr txBox="1"/>
          <p:nvPr/>
        </p:nvSpPr>
        <p:spPr>
          <a:xfrm>
            <a:off x="7603171" y="1424408"/>
            <a:ext cx="1127100" cy="61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h2</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(10.0.2.2)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63"/>
              <a:buFont typeface="Arial"/>
              <a:buNone/>
            </a:pPr>
            <a:r>
              <a:rPr lang="en-US" sz="1400" b="1" i="0" u="none" strike="noStrike" cap="none">
                <a:solidFill>
                  <a:schemeClr val="dk1"/>
                </a:solidFill>
                <a:latin typeface="Arial"/>
                <a:ea typeface="Arial"/>
                <a:cs typeface="Arial"/>
                <a:sym typeface="Arial"/>
              </a:rPr>
              <a:t>(dst_id: 2)</a:t>
            </a:r>
            <a:endParaRPr sz="1400" b="0" i="0" u="none" strike="noStrike" cap="none">
              <a:solidFill>
                <a:srgbClr val="000000"/>
              </a:solidFill>
              <a:latin typeface="Arial"/>
              <a:ea typeface="Arial"/>
              <a:cs typeface="Arial"/>
              <a:sym typeface="Arial"/>
            </a:endParaRPr>
          </a:p>
        </p:txBody>
      </p:sp>
      <p:sp>
        <p:nvSpPr>
          <p:cNvPr id="2798" name="Google Shape;2798;p178"/>
          <p:cNvSpPr/>
          <p:nvPr/>
        </p:nvSpPr>
        <p:spPr>
          <a:xfrm>
            <a:off x="1164197" y="1246114"/>
            <a:ext cx="6583800" cy="383700"/>
          </a:xfrm>
          <a:custGeom>
            <a:avLst/>
            <a:gdLst/>
            <a:ahLst/>
            <a:cxnLst/>
            <a:rect l="l" t="t" r="r" b="b"/>
            <a:pathLst>
              <a:path w="120000" h="120000" extrusionOk="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799" name="Google Shape;2799;p178"/>
          <p:cNvSpPr txBox="1"/>
          <p:nvPr/>
        </p:nvSpPr>
        <p:spPr>
          <a:xfrm>
            <a:off x="3529625" y="4471525"/>
            <a:ext cx="2031900" cy="61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h3</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(10.0.3.3) </a:t>
            </a:r>
            <a:r>
              <a:rPr lang="en-US" sz="1400" b="1" i="0" u="none" strike="noStrike" cap="none">
                <a:solidFill>
                  <a:schemeClr val="dk1"/>
                </a:solidFill>
                <a:latin typeface="Arial"/>
                <a:ea typeface="Arial"/>
                <a:cs typeface="Arial"/>
                <a:sym typeface="Arial"/>
              </a:rPr>
              <a:t>(dst_id: 3)</a:t>
            </a:r>
            <a:endParaRPr sz="1400" b="0" i="0" u="none" strike="noStrike" cap="none">
              <a:solidFill>
                <a:srgbClr val="000000"/>
              </a:solidFill>
              <a:latin typeface="Arial"/>
              <a:ea typeface="Arial"/>
              <a:cs typeface="Arial"/>
              <a:sym typeface="Arial"/>
            </a:endParaRPr>
          </a:p>
        </p:txBody>
      </p:sp>
      <p:sp>
        <p:nvSpPr>
          <p:cNvPr id="2800" name="Google Shape;2800;p178"/>
          <p:cNvSpPr txBox="1"/>
          <p:nvPr/>
        </p:nvSpPr>
        <p:spPr>
          <a:xfrm>
            <a:off x="1740600" y="1508100"/>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801" name="Google Shape;2801;p178"/>
          <p:cNvSpPr txBox="1"/>
          <p:nvPr/>
        </p:nvSpPr>
        <p:spPr>
          <a:xfrm>
            <a:off x="2632400" y="1619675"/>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802" name="Google Shape;2802;p178"/>
          <p:cNvSpPr txBox="1"/>
          <p:nvPr/>
        </p:nvSpPr>
        <p:spPr>
          <a:xfrm>
            <a:off x="2376800" y="1789538"/>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803" name="Google Shape;2803;p178"/>
          <p:cNvSpPr txBox="1"/>
          <p:nvPr/>
        </p:nvSpPr>
        <p:spPr>
          <a:xfrm>
            <a:off x="4252100" y="3621075"/>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804" name="Google Shape;2804;p178"/>
          <p:cNvSpPr txBox="1"/>
          <p:nvPr/>
        </p:nvSpPr>
        <p:spPr>
          <a:xfrm>
            <a:off x="3823875" y="3297088"/>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805" name="Google Shape;2805;p178"/>
          <p:cNvSpPr txBox="1"/>
          <p:nvPr/>
        </p:nvSpPr>
        <p:spPr>
          <a:xfrm>
            <a:off x="4836175" y="3297075"/>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806" name="Google Shape;2806;p178"/>
          <p:cNvSpPr txBox="1"/>
          <p:nvPr/>
        </p:nvSpPr>
        <p:spPr>
          <a:xfrm>
            <a:off x="6963550" y="1544000"/>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807" name="Google Shape;2807;p178"/>
          <p:cNvSpPr txBox="1"/>
          <p:nvPr/>
        </p:nvSpPr>
        <p:spPr>
          <a:xfrm>
            <a:off x="6090350" y="1619675"/>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808" name="Google Shape;2808;p178"/>
          <p:cNvSpPr txBox="1"/>
          <p:nvPr/>
        </p:nvSpPr>
        <p:spPr>
          <a:xfrm>
            <a:off x="6269750" y="1861850"/>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179"/>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sz="2700" b="1" i="0" u="none" strike="noStrike" cap="none">
              <a:solidFill>
                <a:schemeClr val="dk1"/>
              </a:solidFill>
              <a:latin typeface="Arial"/>
              <a:ea typeface="Arial"/>
              <a:cs typeface="Arial"/>
              <a:sym typeface="Arial"/>
            </a:endParaRPr>
          </a:p>
        </p:txBody>
      </p:sp>
      <p:sp>
        <p:nvSpPr>
          <p:cNvPr id="2814" name="Google Shape;2814;p179"/>
          <p:cNvSpPr txBox="1">
            <a:spLocks noGrp="1"/>
          </p:cNvSpPr>
          <p:nvPr>
            <p:ph type="body" idx="1"/>
          </p:nvPr>
        </p:nvSpPr>
        <p:spPr>
          <a:xfrm>
            <a:off x="2322735" y="1700435"/>
            <a:ext cx="6541864" cy="2709194"/>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450"/>
              <a:buFont typeface="Merriweather Sans"/>
              <a:buNone/>
            </a:pPr>
            <a:endParaRPr sz="1800" b="1" i="0" u="none" strike="noStrike" cap="none">
              <a:solidFill>
                <a:schemeClr val="dk1"/>
              </a:solidFill>
              <a:latin typeface="Arial"/>
              <a:ea typeface="Arial"/>
              <a:cs typeface="Arial"/>
              <a:sym typeface="Arial"/>
            </a:endParaRPr>
          </a:p>
        </p:txBody>
      </p:sp>
      <p:sp>
        <p:nvSpPr>
          <p:cNvPr id="2815" name="Google Shape;2815;p179"/>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52</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18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FAQs</a:t>
            </a:r>
            <a:endParaRPr sz="2700" b="1" i="0" u="none" strike="noStrike" cap="none">
              <a:solidFill>
                <a:schemeClr val="dk1"/>
              </a:solidFill>
              <a:latin typeface="Arial"/>
              <a:ea typeface="Arial"/>
              <a:cs typeface="Arial"/>
              <a:sym typeface="Arial"/>
            </a:endParaRPr>
          </a:p>
        </p:txBody>
      </p:sp>
      <p:sp>
        <p:nvSpPr>
          <p:cNvPr id="2821" name="Google Shape;2821;p180"/>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50000"/>
              </a:lnSpc>
              <a:spcBef>
                <a:spcPts val="75"/>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Can I apply a table multiple times in my P4 Program?</a:t>
            </a:r>
            <a:endParaRPr/>
          </a:p>
          <a:p>
            <a:pPr marL="914400" marR="0" lvl="1" indent="-342900" algn="l" rtl="0">
              <a:lnSpc>
                <a:spcPct val="150000"/>
              </a:lnSpc>
              <a:spcBef>
                <a:spcPts val="75"/>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No (except via resubmit / recirculate)</a:t>
            </a:r>
            <a:endParaRPr/>
          </a:p>
          <a:p>
            <a:pPr marL="457200" marR="0" lvl="0" indent="-361950" algn="l" rtl="0">
              <a:lnSpc>
                <a:spcPct val="150000"/>
              </a:lnSpc>
              <a:spcBef>
                <a:spcPts val="75"/>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Can I modify table entries from my P4 Program?</a:t>
            </a:r>
            <a:endParaRPr/>
          </a:p>
          <a:p>
            <a:pPr marL="914400" marR="0" lvl="1" indent="-342900" algn="l" rtl="0">
              <a:lnSpc>
                <a:spcPct val="150000"/>
              </a:lnSpc>
              <a:spcBef>
                <a:spcPts val="75"/>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No (except for direct counters)</a:t>
            </a:r>
            <a:endParaRPr/>
          </a:p>
          <a:p>
            <a:pPr marL="457200" marR="0" lvl="0" indent="-361950" algn="l" rtl="0">
              <a:lnSpc>
                <a:spcPct val="150000"/>
              </a:lnSpc>
              <a:spcBef>
                <a:spcPts val="75"/>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What happens upon reaching the </a:t>
            </a:r>
            <a:r>
              <a:rPr lang="en-US" sz="2100" b="1" i="0" u="none" strike="noStrike" cap="none">
                <a:solidFill>
                  <a:schemeClr val="dk1"/>
                </a:solidFill>
                <a:latin typeface="Courier New"/>
                <a:ea typeface="Courier New"/>
                <a:cs typeface="Courier New"/>
                <a:sym typeface="Courier New"/>
              </a:rPr>
              <a:t>reject</a:t>
            </a:r>
            <a:r>
              <a:rPr lang="en-US" sz="2100" b="1" i="0" u="none" strike="noStrike" cap="none">
                <a:solidFill>
                  <a:schemeClr val="dk1"/>
                </a:solidFill>
                <a:latin typeface="Arial"/>
                <a:ea typeface="Arial"/>
                <a:cs typeface="Arial"/>
                <a:sym typeface="Arial"/>
              </a:rPr>
              <a:t> state of the parser?</a:t>
            </a:r>
            <a:endParaRPr/>
          </a:p>
          <a:p>
            <a:pPr marL="914400" marR="0" lvl="1" indent="-342900" algn="l" rtl="0">
              <a:lnSpc>
                <a:spcPct val="150000"/>
              </a:lnSpc>
              <a:spcBef>
                <a:spcPts val="75"/>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Architecture dependent</a:t>
            </a:r>
            <a:endParaRPr/>
          </a:p>
          <a:p>
            <a:pPr marL="457200" marR="0" lvl="0" indent="-361950" algn="l" rtl="0">
              <a:lnSpc>
                <a:spcPct val="150000"/>
              </a:lnSpc>
              <a:spcBef>
                <a:spcPts val="75"/>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How much of the packet can I parse?</a:t>
            </a:r>
            <a:endParaRPr/>
          </a:p>
          <a:p>
            <a:pPr marL="914400" marR="0" lvl="1" indent="-342900" algn="l" rtl="0">
              <a:lnSpc>
                <a:spcPct val="150000"/>
              </a:lnSpc>
              <a:spcBef>
                <a:spcPts val="75"/>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Architecture dependent</a:t>
            </a:r>
            <a:endParaRPr sz="1800" b="0" i="0" u="none" strike="noStrike" cap="none">
              <a:solidFill>
                <a:schemeClr val="dk1"/>
              </a:solidFill>
              <a:latin typeface="Arial"/>
              <a:ea typeface="Arial"/>
              <a:cs typeface="Arial"/>
              <a:sym typeface="Arial"/>
            </a:endParaRPr>
          </a:p>
        </p:txBody>
      </p:sp>
      <p:sp>
        <p:nvSpPr>
          <p:cNvPr id="2822" name="Google Shape;2822;p18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53</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6"/>
        <p:cNvGrpSpPr/>
        <p:nvPr/>
      </p:nvGrpSpPr>
      <p:grpSpPr>
        <a:xfrm>
          <a:off x="0" y="0"/>
          <a:ext cx="0" cy="0"/>
          <a:chOff x="0" y="0"/>
          <a:chExt cx="0" cy="0"/>
        </a:xfrm>
      </p:grpSpPr>
      <p:sp>
        <p:nvSpPr>
          <p:cNvPr id="2827" name="Google Shape;2827;p181"/>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Fin!</a:t>
            </a:r>
            <a:endParaRPr sz="2700" b="1" i="0" u="none" strike="noStrike" cap="none">
              <a:solidFill>
                <a:schemeClr val="dk1"/>
              </a:solidFill>
              <a:latin typeface="Arial"/>
              <a:ea typeface="Arial"/>
              <a:cs typeface="Arial"/>
              <a:sym typeface="Arial"/>
            </a:endParaRPr>
          </a:p>
        </p:txBody>
      </p:sp>
      <p:sp>
        <p:nvSpPr>
          <p:cNvPr id="2828" name="Google Shape;2828;p181"/>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54</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18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P4→NetFPGA</a:t>
            </a:r>
            <a:endParaRPr sz="2700" b="1" i="0" u="none" strike="noStrike" cap="none">
              <a:solidFill>
                <a:schemeClr val="dk1"/>
              </a:solidFill>
              <a:latin typeface="Arial"/>
              <a:ea typeface="Arial"/>
              <a:cs typeface="Arial"/>
              <a:sym typeface="Arial"/>
            </a:endParaRPr>
          </a:p>
        </p:txBody>
      </p:sp>
      <p:sp>
        <p:nvSpPr>
          <p:cNvPr id="2835" name="Google Shape;2835;p182"/>
          <p:cNvSpPr txBox="1">
            <a:spLocks noGrp="1"/>
          </p:cNvSpPr>
          <p:nvPr>
            <p:ph type="body" idx="1"/>
          </p:nvPr>
        </p:nvSpPr>
        <p:spPr>
          <a:xfrm>
            <a:off x="152400" y="742951"/>
            <a:ext cx="8686800" cy="17997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Prototype and evaluate P4 programs in real hardware!</a:t>
            </a: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4x10G network interfaces</a:t>
            </a: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Special price for academic users :)</a:t>
            </a: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0"/>
              </a:spcBef>
              <a:spcAft>
                <a:spcPts val="0"/>
              </a:spcAft>
              <a:buClr>
                <a:srgbClr val="3F3151"/>
              </a:buClr>
              <a:buSzPts val="2100"/>
              <a:buFont typeface="Merriweather Sans"/>
              <a:buChar char="•"/>
            </a:pPr>
            <a:r>
              <a:rPr lang="en-US" sz="2100" b="1" i="0" u="sng" strike="noStrike" cap="none">
                <a:solidFill>
                  <a:schemeClr val="hlink"/>
                </a:solidFill>
                <a:latin typeface="Arial"/>
                <a:ea typeface="Arial"/>
                <a:cs typeface="Arial"/>
                <a:sym typeface="Arial"/>
                <a:hlinkClick r:id="rId3"/>
              </a:rPr>
              <a:t>https://github.com/NetFPGA/P4-NetFPGA-public/wiki</a:t>
            </a:r>
            <a:endParaRPr sz="2100" b="1" i="0" u="none" strike="noStrike" cap="none">
              <a:solidFill>
                <a:schemeClr val="dk1"/>
              </a:solidFill>
              <a:latin typeface="Arial"/>
              <a:ea typeface="Arial"/>
              <a:cs typeface="Arial"/>
              <a:sym typeface="Arial"/>
            </a:endParaRPr>
          </a:p>
          <a:p>
            <a:pPr marL="0" marR="0" lvl="0" indent="0" algn="l" rtl="0">
              <a:lnSpc>
                <a:spcPct val="100000"/>
              </a:lnSpc>
              <a:spcBef>
                <a:spcPts val="75"/>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p:txBody>
      </p:sp>
      <p:sp>
        <p:nvSpPr>
          <p:cNvPr id="2836" name="Google Shape;2836;p18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55</a:t>
            </a:fld>
            <a:endParaRPr sz="825" b="0" i="0" u="none" strike="noStrike" cap="none">
              <a:solidFill>
                <a:srgbClr val="888888"/>
              </a:solidFill>
              <a:latin typeface="Arial"/>
              <a:ea typeface="Arial"/>
              <a:cs typeface="Arial"/>
              <a:sym typeface="Arial"/>
            </a:endParaRPr>
          </a:p>
        </p:txBody>
      </p:sp>
      <p:pic>
        <p:nvPicPr>
          <p:cNvPr id="2837" name="Google Shape;2837;p182" descr="P4-NetFPGA_logo.png"/>
          <p:cNvPicPr preferRelativeResize="0"/>
          <p:nvPr/>
        </p:nvPicPr>
        <p:blipFill rotWithShape="1">
          <a:blip r:embed="rId4">
            <a:alphaModFix/>
          </a:blip>
          <a:srcRect r="80572"/>
          <a:stretch/>
        </p:blipFill>
        <p:spPr>
          <a:xfrm>
            <a:off x="5571625" y="2687100"/>
            <a:ext cx="1776425" cy="1522500"/>
          </a:xfrm>
          <a:prstGeom prst="rect">
            <a:avLst/>
          </a:prstGeom>
          <a:noFill/>
          <a:ln>
            <a:noFill/>
          </a:ln>
        </p:spPr>
      </p:pic>
      <p:pic>
        <p:nvPicPr>
          <p:cNvPr id="2838" name="Google Shape;2838;p182"/>
          <p:cNvPicPr preferRelativeResize="0"/>
          <p:nvPr/>
        </p:nvPicPr>
        <p:blipFill rotWithShape="1">
          <a:blip r:embed="rId5">
            <a:alphaModFix/>
          </a:blip>
          <a:srcRect/>
          <a:stretch/>
        </p:blipFill>
        <p:spPr>
          <a:xfrm>
            <a:off x="1246124" y="2189525"/>
            <a:ext cx="3801651" cy="2786400"/>
          </a:xfrm>
          <a:prstGeom prst="rect">
            <a:avLst/>
          </a:prstGeom>
          <a:noFill/>
          <a:ln>
            <a:noFill/>
          </a:ln>
        </p:spPr>
      </p:pic>
      <p:cxnSp>
        <p:nvCxnSpPr>
          <p:cNvPr id="2839" name="Google Shape;2839;p182"/>
          <p:cNvCxnSpPr/>
          <p:nvPr/>
        </p:nvCxnSpPr>
        <p:spPr>
          <a:xfrm>
            <a:off x="3587675" y="3448350"/>
            <a:ext cx="1881000" cy="0"/>
          </a:xfrm>
          <a:prstGeom prst="straightConnector1">
            <a:avLst/>
          </a:prstGeom>
          <a:noFill/>
          <a:ln w="76200" cap="flat" cmpd="sng">
            <a:solidFill>
              <a:srgbClr val="FF0000"/>
            </a:solidFill>
            <a:prstDash val="solid"/>
            <a:round/>
            <a:headEnd type="triangle" w="lg" len="lg"/>
            <a:tailEnd type="none" w="sm" len="sm"/>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43"/>
        <p:cNvGrpSpPr/>
        <p:nvPr/>
      </p:nvGrpSpPr>
      <p:grpSpPr>
        <a:xfrm>
          <a:off x="0" y="0"/>
          <a:ext cx="0" cy="0"/>
          <a:chOff x="0" y="0"/>
          <a:chExt cx="0" cy="0"/>
        </a:xfrm>
      </p:grpSpPr>
      <p:sp>
        <p:nvSpPr>
          <p:cNvPr id="2844" name="Google Shape;2844;p183"/>
          <p:cNvSpPr txBox="1">
            <a:spLocks noGrp="1"/>
          </p:cNvSpPr>
          <p:nvPr>
            <p:ph type="body" idx="1"/>
          </p:nvPr>
        </p:nvSpPr>
        <p:spPr>
          <a:xfrm>
            <a:off x="152400" y="817901"/>
            <a:ext cx="3894944" cy="330775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1400"/>
              <a:buFont typeface="Merriweather Sans"/>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control</a:t>
            </a:r>
            <a:r>
              <a:rPr lang="en-US" sz="1400" b="0" i="0" u="none" strike="noStrike" cap="none">
                <a:solidFill>
                  <a:schemeClr val="dk1"/>
                </a:solidFill>
                <a:latin typeface="Consolas"/>
                <a:ea typeface="Consolas"/>
                <a:cs typeface="Consolas"/>
                <a:sym typeface="Consolas"/>
              </a:rPr>
              <a:t> MyIngress(...)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table</a:t>
            </a:r>
            <a:r>
              <a:rPr lang="en-US" sz="1400" b="0" i="0" u="none" strike="noStrike" cap="none">
                <a:solidFill>
                  <a:schemeClr val="dk1"/>
                </a:solidFill>
                <a:latin typeface="Consolas"/>
                <a:ea typeface="Consolas"/>
                <a:cs typeface="Consolas"/>
                <a:sym typeface="Consolas"/>
              </a:rPr>
              <a:t> debug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key </a:t>
            </a: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std_meta.egress_spec : exact;</a:t>
            </a:r>
            <a:br>
              <a:rPr lang="en-US" sz="1400" b="0" i="0" u="none" strike="noStrike" cap="none">
                <a:solidFill>
                  <a:schemeClr val="dk1"/>
                </a:solidFill>
                <a:latin typeface="Consolas"/>
                <a:ea typeface="Consolas"/>
                <a:cs typeface="Consolas"/>
                <a:sym typeface="Consolas"/>
              </a:rPr>
            </a:b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actions </a:t>
            </a: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apply </a:t>
            </a: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debug.apply();</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845" name="Google Shape;2845;p183"/>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Debugging</a:t>
            </a:r>
            <a:endParaRPr sz="2700" b="1" i="0" u="none" strike="noStrike" cap="none">
              <a:solidFill>
                <a:schemeClr val="dk1"/>
              </a:solidFill>
              <a:latin typeface="Arial"/>
              <a:ea typeface="Arial"/>
              <a:cs typeface="Arial"/>
              <a:sym typeface="Arial"/>
            </a:endParaRPr>
          </a:p>
        </p:txBody>
      </p:sp>
      <p:sp>
        <p:nvSpPr>
          <p:cNvPr id="2846" name="Google Shape;2846;p18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56</a:t>
            </a:fld>
            <a:endParaRPr sz="825" b="0" i="0" u="none" strike="noStrike" cap="none">
              <a:solidFill>
                <a:srgbClr val="888888"/>
              </a:solidFill>
              <a:latin typeface="Arial"/>
              <a:ea typeface="Arial"/>
              <a:cs typeface="Arial"/>
              <a:sym typeface="Arial"/>
            </a:endParaRPr>
          </a:p>
        </p:txBody>
      </p:sp>
      <p:sp>
        <p:nvSpPr>
          <p:cNvPr id="2847" name="Google Shape;2847;p183"/>
          <p:cNvSpPr txBox="1">
            <a:spLocks noGrp="1"/>
          </p:cNvSpPr>
          <p:nvPr>
            <p:ph type="body" idx="2"/>
          </p:nvPr>
        </p:nvSpPr>
        <p:spPr>
          <a:xfrm>
            <a:off x="4572000" y="742950"/>
            <a:ext cx="4284134"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600"/>
              <a:buFont typeface="Merriweather Sans"/>
              <a:buChar char="•"/>
            </a:pPr>
            <a:r>
              <a:rPr lang="en-US" sz="1600" b="1" i="0" u="none" strike="noStrike" cap="none">
                <a:solidFill>
                  <a:schemeClr val="dk1"/>
                </a:solidFill>
                <a:latin typeface="Arial"/>
                <a:ea typeface="Arial"/>
                <a:cs typeface="Arial"/>
                <a:sym typeface="Arial"/>
              </a:rPr>
              <a:t>Bmv2 maintains logs that keep track of how packets are processed in detail</a:t>
            </a:r>
            <a:endParaRPr sz="1500" b="1" i="0" u="none" strike="noStrike" cap="none">
              <a:solidFill>
                <a:schemeClr val="dk1"/>
              </a:solidFill>
              <a:latin typeface="Arial"/>
              <a:ea typeface="Arial"/>
              <a:cs typeface="Arial"/>
              <a:sym typeface="Arial"/>
            </a:endParaRPr>
          </a:p>
          <a:p>
            <a:pPr marL="342900" marR="0" lvl="1" indent="-177800" algn="l" rtl="0">
              <a:lnSpc>
                <a:spcPct val="100000"/>
              </a:lnSpc>
              <a:spcBef>
                <a:spcPts val="0"/>
              </a:spcBef>
              <a:spcAft>
                <a:spcPts val="0"/>
              </a:spcAft>
              <a:buClr>
                <a:srgbClr val="3F3151"/>
              </a:buClr>
              <a:buSzPts val="1600"/>
              <a:buFont typeface="Merriweather Sans"/>
              <a:buChar char="•"/>
            </a:pPr>
            <a:r>
              <a:rPr lang="en-US" sz="1600" b="0" i="0" u="none" strike="noStrike" cap="none">
                <a:solidFill>
                  <a:schemeClr val="dk1"/>
                </a:solidFill>
                <a:latin typeface="Consolas"/>
                <a:ea typeface="Consolas"/>
                <a:cs typeface="Consolas"/>
                <a:sym typeface="Consolas"/>
              </a:rPr>
              <a:t>/tmp/p4s.s1.log</a:t>
            </a:r>
            <a:endParaRPr sz="1350" b="0" i="0" u="none" strike="noStrike" cap="none">
              <a:solidFill>
                <a:schemeClr val="dk1"/>
              </a:solidFill>
              <a:latin typeface="Arial"/>
              <a:ea typeface="Arial"/>
              <a:cs typeface="Arial"/>
              <a:sym typeface="Arial"/>
            </a:endParaRPr>
          </a:p>
          <a:p>
            <a:pPr marL="342900" marR="0" lvl="1" indent="-177800" algn="l" rtl="0">
              <a:lnSpc>
                <a:spcPct val="100000"/>
              </a:lnSpc>
              <a:spcBef>
                <a:spcPts val="0"/>
              </a:spcBef>
              <a:spcAft>
                <a:spcPts val="0"/>
              </a:spcAft>
              <a:buClr>
                <a:srgbClr val="3F3151"/>
              </a:buClr>
              <a:buSzPts val="1600"/>
              <a:buFont typeface="Merriweather Sans"/>
              <a:buChar char="•"/>
            </a:pPr>
            <a:r>
              <a:rPr lang="en-US" sz="1600" b="0" i="0" u="none" strike="noStrike" cap="none">
                <a:solidFill>
                  <a:schemeClr val="dk1"/>
                </a:solidFill>
                <a:latin typeface="Consolas"/>
                <a:ea typeface="Consolas"/>
                <a:cs typeface="Consolas"/>
                <a:sym typeface="Consolas"/>
              </a:rPr>
              <a:t>/tmp/p4s.s2.log</a:t>
            </a:r>
            <a:endParaRPr sz="1350" b="0" i="0" u="none" strike="noStrike" cap="none">
              <a:solidFill>
                <a:schemeClr val="dk1"/>
              </a:solidFill>
              <a:latin typeface="Arial"/>
              <a:ea typeface="Arial"/>
              <a:cs typeface="Arial"/>
              <a:sym typeface="Arial"/>
            </a:endParaRPr>
          </a:p>
          <a:p>
            <a:pPr marL="342900" marR="0" lvl="1" indent="-177800" algn="l" rtl="0">
              <a:lnSpc>
                <a:spcPct val="100000"/>
              </a:lnSpc>
              <a:spcBef>
                <a:spcPts val="0"/>
              </a:spcBef>
              <a:spcAft>
                <a:spcPts val="0"/>
              </a:spcAft>
              <a:buClr>
                <a:srgbClr val="3F3151"/>
              </a:buClr>
              <a:buSzPts val="1600"/>
              <a:buFont typeface="Merriweather Sans"/>
              <a:buChar char="•"/>
            </a:pPr>
            <a:r>
              <a:rPr lang="en-US" sz="1600" b="0" i="0" u="none" strike="noStrike" cap="none">
                <a:solidFill>
                  <a:schemeClr val="dk1"/>
                </a:solidFill>
                <a:latin typeface="Consolas"/>
                <a:ea typeface="Consolas"/>
                <a:cs typeface="Consolas"/>
                <a:sym typeface="Consolas"/>
              </a:rPr>
              <a:t>/tmp/p4s.s3.log</a:t>
            </a:r>
            <a:endParaRPr sz="1350" b="0" i="0" u="none" strike="noStrike" cap="none">
              <a:solidFill>
                <a:schemeClr val="dk1"/>
              </a:solidFill>
              <a:latin typeface="Arial"/>
              <a:ea typeface="Arial"/>
              <a:cs typeface="Arial"/>
              <a:sym typeface="Arial"/>
            </a:endParaRPr>
          </a:p>
          <a:p>
            <a:pPr marL="342900" marR="0" lvl="1" indent="-279400" algn="l" rtl="0">
              <a:lnSpc>
                <a:spcPct val="100000"/>
              </a:lnSpc>
              <a:spcBef>
                <a:spcPts val="0"/>
              </a:spcBef>
              <a:spcAft>
                <a:spcPts val="0"/>
              </a:spcAft>
              <a:buClr>
                <a:srgbClr val="3F3151"/>
              </a:buClr>
              <a:buSzPts val="1600"/>
              <a:buFont typeface="Merriweather Sans"/>
              <a:buNone/>
            </a:pPr>
            <a:endParaRPr sz="1600" b="1" i="0" u="none" strike="noStrike" cap="none">
              <a:solidFill>
                <a:schemeClr val="dk1"/>
              </a:solidFill>
              <a:latin typeface="Consolas"/>
              <a:ea typeface="Consolas"/>
              <a:cs typeface="Consolas"/>
              <a:sym typeface="Consolas"/>
            </a:endParaRPr>
          </a:p>
          <a:p>
            <a:pPr marL="171450" marR="0" lvl="0" indent="-171450" algn="l" rtl="0">
              <a:lnSpc>
                <a:spcPct val="100000"/>
              </a:lnSpc>
              <a:spcBef>
                <a:spcPts val="0"/>
              </a:spcBef>
              <a:spcAft>
                <a:spcPts val="0"/>
              </a:spcAft>
              <a:buClr>
                <a:srgbClr val="3F3151"/>
              </a:buClr>
              <a:buSzPts val="1600"/>
              <a:buFont typeface="Merriweather Sans"/>
              <a:buChar char="•"/>
            </a:pPr>
            <a:r>
              <a:rPr lang="en-US" sz="1600" b="1" i="0" u="none" strike="noStrike" cap="none">
                <a:solidFill>
                  <a:schemeClr val="dk1"/>
                </a:solidFill>
                <a:latin typeface="Arial"/>
                <a:ea typeface="Arial"/>
                <a:cs typeface="Arial"/>
                <a:sym typeface="Arial"/>
              </a:rPr>
              <a:t>Can manually add information to the logs by using a dummy debug table that reads headers and metadata of interest</a:t>
            </a:r>
            <a:endParaRPr sz="15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600"/>
              <a:buFont typeface="Merriweather Sans"/>
              <a:buNone/>
            </a:pPr>
            <a:endParaRPr sz="1600" b="1" i="0" u="none" strike="noStrike" cap="none">
              <a:solidFill>
                <a:schemeClr val="dk1"/>
              </a:solidFill>
              <a:latin typeface="Arial"/>
              <a:ea typeface="Arial"/>
              <a:cs typeface="Arial"/>
              <a:sym typeface="Arial"/>
            </a:endParaRPr>
          </a:p>
          <a:p>
            <a:pPr marL="171450" marR="0" lvl="0" indent="-101600" algn="l" rtl="0">
              <a:lnSpc>
                <a:spcPct val="100000"/>
              </a:lnSpc>
              <a:spcBef>
                <a:spcPts val="75"/>
              </a:spcBef>
              <a:spcAft>
                <a:spcPts val="0"/>
              </a:spcAft>
              <a:buClr>
                <a:srgbClr val="3F3151"/>
              </a:buClr>
              <a:buSzPts val="1600"/>
              <a:buFont typeface="Merriweather Sans"/>
              <a:buChar char="•"/>
            </a:pPr>
            <a:r>
              <a:rPr lang="en-US" sz="1600" b="0" i="0" u="none" strike="noStrike" cap="none">
                <a:solidFill>
                  <a:schemeClr val="dk1"/>
                </a:solidFill>
                <a:latin typeface="Consolas"/>
                <a:ea typeface="Consolas"/>
                <a:cs typeface="Consolas"/>
                <a:sym typeface="Consolas"/>
              </a:rPr>
              <a:t>[15:16:48.145] [bmv2] [D] </a:t>
            </a:r>
            <a:br>
              <a:rPr lang="en-US" sz="1600" b="0" i="0" u="none" strike="noStrike" cap="none">
                <a:solidFill>
                  <a:schemeClr val="dk1"/>
                </a:solidFill>
                <a:latin typeface="Consolas"/>
                <a:ea typeface="Consolas"/>
                <a:cs typeface="Consolas"/>
                <a:sym typeface="Consolas"/>
              </a:rPr>
            </a:br>
            <a:r>
              <a:rPr lang="en-US" sz="1600" b="0" i="0" u="none" strike="noStrike" cap="none">
                <a:solidFill>
                  <a:schemeClr val="dk1"/>
                </a:solidFill>
                <a:latin typeface="Consolas"/>
                <a:ea typeface="Consolas"/>
                <a:cs typeface="Consolas"/>
                <a:sym typeface="Consolas"/>
              </a:rPr>
              <a:t>[thread 4090] [96.0] [cxt 0] </a:t>
            </a:r>
            <a:br>
              <a:rPr lang="en-US" sz="1600" b="0" i="0" u="none" strike="noStrike" cap="none">
                <a:solidFill>
                  <a:schemeClr val="dk1"/>
                </a:solidFill>
                <a:latin typeface="Consolas"/>
                <a:ea typeface="Consolas"/>
                <a:cs typeface="Consolas"/>
                <a:sym typeface="Consolas"/>
              </a:rPr>
            </a:br>
            <a:r>
              <a:rPr lang="en-US" sz="1600" b="0" i="0" u="none" strike="noStrike" cap="none">
                <a:solidFill>
                  <a:schemeClr val="dk1"/>
                </a:solidFill>
                <a:latin typeface="Consolas"/>
                <a:ea typeface="Consolas"/>
                <a:cs typeface="Consolas"/>
                <a:sym typeface="Consolas"/>
              </a:rPr>
              <a:t>Looking up key:</a:t>
            </a:r>
            <a:br>
              <a:rPr lang="en-US" sz="1600" b="0" i="0" u="none" strike="noStrike" cap="none">
                <a:solidFill>
                  <a:schemeClr val="dk1"/>
                </a:solidFill>
                <a:latin typeface="Consolas"/>
                <a:ea typeface="Consolas"/>
                <a:cs typeface="Consolas"/>
                <a:sym typeface="Consolas"/>
              </a:rPr>
            </a:br>
            <a:r>
              <a:rPr lang="en-US" sz="1600" b="0" i="0" u="none" strike="noStrike" cap="none">
                <a:solidFill>
                  <a:schemeClr val="dk1"/>
                </a:solidFill>
                <a:latin typeface="Consolas"/>
                <a:ea typeface="Consolas"/>
                <a:cs typeface="Consolas"/>
                <a:sym typeface="Consolas"/>
              </a:rPr>
              <a:t>* std_meta.egress_spec : 2</a:t>
            </a:r>
            <a:br>
              <a:rPr lang="en-US" sz="1600" b="1" i="0" u="none" strike="noStrike" cap="none">
                <a:solidFill>
                  <a:schemeClr val="dk1"/>
                </a:solidFill>
                <a:latin typeface="Arial"/>
                <a:ea typeface="Arial"/>
                <a:cs typeface="Arial"/>
                <a:sym typeface="Arial"/>
              </a:rPr>
            </a:br>
            <a:endParaRPr sz="1500" b="1" i="0" u="none" strike="noStrike" cap="non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51"/>
        <p:cNvGrpSpPr/>
        <p:nvPr/>
      </p:nvGrpSpPr>
      <p:grpSpPr>
        <a:xfrm>
          <a:off x="0" y="0"/>
          <a:ext cx="0" cy="0"/>
          <a:chOff x="0" y="0"/>
          <a:chExt cx="0" cy="0"/>
        </a:xfrm>
      </p:grpSpPr>
      <p:sp>
        <p:nvSpPr>
          <p:cNvPr id="2852" name="Google Shape;2852;p184"/>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a:t>Questions and Answers</a:t>
            </a:r>
            <a:endParaRPr sz="2700" b="1" i="0" u="none" strike="noStrike" cap="none">
              <a:solidFill>
                <a:schemeClr val="dk1"/>
              </a:solidFill>
              <a:latin typeface="Arial"/>
              <a:ea typeface="Arial"/>
              <a:cs typeface="Arial"/>
              <a:sym typeface="Arial"/>
            </a:endParaRPr>
          </a:p>
        </p:txBody>
      </p:sp>
      <p:sp>
        <p:nvSpPr>
          <p:cNvPr id="2853" name="Google Shape;2853;p18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57</a:t>
            </a:fld>
            <a:endParaRPr sz="825" b="0" i="0" u="none" strike="noStrike" cap="none">
              <a:solidFill>
                <a:srgbClr val="888888"/>
              </a:solidFill>
              <a:latin typeface="Arial"/>
              <a:ea typeface="Arial"/>
              <a:cs typeface="Arial"/>
              <a:sym typeface="Arial"/>
            </a:endParaRPr>
          </a:p>
        </p:txBody>
      </p:sp>
      <p:sp>
        <p:nvSpPr>
          <p:cNvPr id="2854" name="Google Shape;2854;p184"/>
          <p:cNvSpPr txBox="1">
            <a:spLocks noGrp="1"/>
          </p:cNvSpPr>
          <p:nvPr>
            <p:ph type="body" idx="2"/>
          </p:nvPr>
        </p:nvSpPr>
        <p:spPr>
          <a:xfrm>
            <a:off x="152400" y="1594050"/>
            <a:ext cx="8686800" cy="1139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b="0">
                <a:solidFill>
                  <a:srgbClr val="000000"/>
                </a:solidFill>
                <a:highlight>
                  <a:srgbClr val="FFFFFF"/>
                </a:highlight>
                <a:latin typeface="Consolas"/>
                <a:ea typeface="Consolas"/>
                <a:cs typeface="Consolas"/>
                <a:sym typeface="Consolas"/>
              </a:rPr>
              <a:t>https://bit.ly/join-p4-lang-slack</a:t>
            </a:r>
            <a:br>
              <a:rPr lang="en-US" sz="2400">
                <a:latin typeface="Consolas"/>
                <a:ea typeface="Consolas"/>
                <a:cs typeface="Consolas"/>
                <a:sym typeface="Consolas"/>
              </a:rPr>
            </a:br>
            <a:r>
              <a:rPr lang="en-US" sz="2400" b="0"/>
              <a:t>Join </a:t>
            </a:r>
            <a:r>
              <a:rPr lang="en-US" sz="2400" b="0">
                <a:latin typeface="Consolas"/>
                <a:ea typeface="Consolas"/>
                <a:cs typeface="Consolas"/>
                <a:sym typeface="Consolas"/>
              </a:rPr>
              <a:t>#d2-2018-spring</a:t>
            </a:r>
            <a:r>
              <a:rPr lang="en-US" sz="2400" b="0"/>
              <a:t> channel</a:t>
            </a:r>
            <a:endParaRPr sz="2400" b="1" i="0" u="none" strike="noStrike" cap="none">
              <a:solidFill>
                <a:schemeClr val="dk1"/>
              </a:solidFill>
              <a:latin typeface="Arial"/>
              <a:ea typeface="Arial"/>
              <a:cs typeface="Arial"/>
              <a:sym typeface="Arial"/>
            </a:endParaRPr>
          </a:p>
        </p:txBody>
      </p:sp>
      <p:pic>
        <p:nvPicPr>
          <p:cNvPr id="2855" name="Google Shape;2855;p184"/>
          <p:cNvPicPr preferRelativeResize="0"/>
          <p:nvPr/>
        </p:nvPicPr>
        <p:blipFill>
          <a:blip r:embed="rId3">
            <a:alphaModFix/>
          </a:blip>
          <a:stretch>
            <a:fillRect/>
          </a:stretch>
        </p:blipFill>
        <p:spPr>
          <a:xfrm>
            <a:off x="268750" y="807453"/>
            <a:ext cx="2415751" cy="691775"/>
          </a:xfrm>
          <a:prstGeom prst="rect">
            <a:avLst/>
          </a:prstGeom>
          <a:noFill/>
          <a:ln>
            <a:noFill/>
          </a:ln>
        </p:spPr>
      </p:pic>
      <p:pic>
        <p:nvPicPr>
          <p:cNvPr id="2856" name="Google Shape;2856;p184"/>
          <p:cNvPicPr preferRelativeResize="0"/>
          <p:nvPr/>
        </p:nvPicPr>
        <p:blipFill>
          <a:blip r:embed="rId4">
            <a:alphaModFix/>
          </a:blip>
          <a:stretch>
            <a:fillRect/>
          </a:stretch>
        </p:blipFill>
        <p:spPr>
          <a:xfrm>
            <a:off x="152400" y="2733750"/>
            <a:ext cx="4462849" cy="1098625"/>
          </a:xfrm>
          <a:prstGeom prst="rect">
            <a:avLst/>
          </a:prstGeom>
          <a:noFill/>
          <a:ln>
            <a:noFill/>
          </a:ln>
        </p:spPr>
      </p:pic>
      <p:sp>
        <p:nvSpPr>
          <p:cNvPr id="2857" name="Google Shape;2857;p184"/>
          <p:cNvSpPr txBox="1"/>
          <p:nvPr/>
        </p:nvSpPr>
        <p:spPr>
          <a:xfrm>
            <a:off x="189475" y="3656000"/>
            <a:ext cx="7772400" cy="1270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2400">
                <a:solidFill>
                  <a:schemeClr val="dk1"/>
                </a:solidFill>
                <a:highlight>
                  <a:schemeClr val="lt1"/>
                </a:highlight>
                <a:latin typeface="Consolas"/>
                <a:ea typeface="Consolas"/>
                <a:cs typeface="Consolas"/>
                <a:sym typeface="Consolas"/>
              </a:rPr>
              <a:t>https://pigeonhole.at</a:t>
            </a:r>
            <a:br>
              <a:rPr lang="en-US" sz="2400" b="1">
                <a:solidFill>
                  <a:schemeClr val="dk1"/>
                </a:solidFill>
                <a:latin typeface="Consolas"/>
                <a:ea typeface="Consolas"/>
                <a:cs typeface="Consolas"/>
                <a:sym typeface="Consolas"/>
              </a:rPr>
            </a:br>
            <a:r>
              <a:rPr lang="en-US" sz="2400">
                <a:solidFill>
                  <a:schemeClr val="dk1"/>
                </a:solidFill>
              </a:rPr>
              <a:t>Event code: </a:t>
            </a:r>
            <a:r>
              <a:rPr lang="en-US" sz="2400">
                <a:solidFill>
                  <a:schemeClr val="dk1"/>
                </a:solidFill>
                <a:latin typeface="Consolas"/>
                <a:ea typeface="Consolas"/>
                <a:cs typeface="Consolas"/>
                <a:sym typeface="Consolas"/>
              </a:rPr>
              <a:t>P4D2</a:t>
            </a:r>
            <a:endParaRPr sz="2400" b="1">
              <a:solidFill>
                <a:schemeClr val="dk1"/>
              </a:solidFill>
            </a:endParaRPr>
          </a:p>
        </p:txBody>
      </p:sp>
      <p:sp>
        <p:nvSpPr>
          <p:cNvPr id="2858" name="Google Shape;2858;p184"/>
          <p:cNvSpPr txBox="1"/>
          <p:nvPr/>
        </p:nvSpPr>
        <p:spPr>
          <a:xfrm>
            <a:off x="6465600" y="1443625"/>
            <a:ext cx="2595000" cy="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veat"/>
                <a:ea typeface="Caveat"/>
                <a:cs typeface="Caveat"/>
                <a:sym typeface="Caveat"/>
              </a:rPr>
              <a:t>Questions for TAs</a:t>
            </a:r>
            <a:endParaRPr sz="2400" b="1">
              <a:latin typeface="Caveat"/>
              <a:ea typeface="Caveat"/>
              <a:cs typeface="Caveat"/>
              <a:sym typeface="Caveat"/>
            </a:endParaRPr>
          </a:p>
        </p:txBody>
      </p:sp>
      <p:sp>
        <p:nvSpPr>
          <p:cNvPr id="2859" name="Google Shape;2859;p184"/>
          <p:cNvSpPr txBox="1"/>
          <p:nvPr/>
        </p:nvSpPr>
        <p:spPr>
          <a:xfrm>
            <a:off x="5757200" y="245525"/>
            <a:ext cx="500400" cy="30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
        <p:nvSpPr>
          <p:cNvPr id="2860" name="Google Shape;2860;p184"/>
          <p:cNvSpPr txBox="1"/>
          <p:nvPr/>
        </p:nvSpPr>
        <p:spPr>
          <a:xfrm>
            <a:off x="6465600" y="3598600"/>
            <a:ext cx="2595000" cy="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veat"/>
                <a:ea typeface="Caveat"/>
                <a:cs typeface="Caveat"/>
                <a:sym typeface="Caveat"/>
              </a:rPr>
              <a:t>Questions for Panel</a:t>
            </a:r>
            <a:endParaRPr sz="2400" b="1">
              <a:latin typeface="Caveat"/>
              <a:ea typeface="Caveat"/>
              <a:cs typeface="Caveat"/>
              <a:sym typeface="Caveat"/>
            </a:endParaRPr>
          </a:p>
        </p:txBody>
      </p:sp>
      <p:sp>
        <p:nvSpPr>
          <p:cNvPr id="2861" name="Google Shape;2861;p184"/>
          <p:cNvSpPr txBox="1"/>
          <p:nvPr/>
        </p:nvSpPr>
        <p:spPr>
          <a:xfrm>
            <a:off x="5757200" y="2340000"/>
            <a:ext cx="500400" cy="26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65"/>
        <p:cNvGrpSpPr/>
        <p:nvPr/>
      </p:nvGrpSpPr>
      <p:grpSpPr>
        <a:xfrm>
          <a:off x="0" y="0"/>
          <a:ext cx="0" cy="0"/>
          <a:chOff x="0" y="0"/>
          <a:chExt cx="0" cy="0"/>
        </a:xfrm>
      </p:grpSpPr>
      <p:sp>
        <p:nvSpPr>
          <p:cNvPr id="2866" name="Google Shape;2866;p185"/>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Lab 2: </a:t>
            </a:r>
            <a:r>
              <a:rPr lang="en-US"/>
              <a:t>P4Runtime</a:t>
            </a:r>
            <a:endParaRPr/>
          </a:p>
        </p:txBody>
      </p:sp>
      <p:sp>
        <p:nvSpPr>
          <p:cNvPr id="2867" name="Google Shape;2867;p185"/>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sp>
        <p:nvSpPr>
          <p:cNvPr id="2873" name="Google Shape;2873;p186"/>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 </a:t>
            </a:r>
            <a:r>
              <a:rPr lang="en-US"/>
              <a:t>Software Tools</a:t>
            </a:r>
            <a:endParaRPr/>
          </a:p>
        </p:txBody>
      </p:sp>
      <p:sp>
        <p:nvSpPr>
          <p:cNvPr id="2874" name="Google Shape;2874;p18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33"/>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a:t>
            </a:fld>
            <a:endParaRPr/>
          </a:p>
        </p:txBody>
      </p:sp>
      <p:pic>
        <p:nvPicPr>
          <p:cNvPr id="857" name="Google Shape;857;p133" title="Final edit Vint 1-26B.mp4">
            <a:hlinkClick r:id="rId3"/>
          </p:cNvPr>
          <p:cNvPicPr preferRelativeResize="0"/>
          <p:nvPr/>
        </p:nvPicPr>
        <p:blipFill>
          <a:blip r:embed="rId4">
            <a:alphaModFix/>
          </a:blip>
          <a:stretch>
            <a:fillRect/>
          </a:stretch>
        </p:blipFill>
        <p:spPr>
          <a:xfrm>
            <a:off x="-2" y="-857251"/>
            <a:ext cx="9144000" cy="685801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78"/>
        <p:cNvGrpSpPr/>
        <p:nvPr/>
      </p:nvGrpSpPr>
      <p:grpSpPr>
        <a:xfrm>
          <a:off x="0" y="0"/>
          <a:ext cx="0" cy="0"/>
          <a:chOff x="0" y="0"/>
          <a:chExt cx="0" cy="0"/>
        </a:xfrm>
      </p:grpSpPr>
      <p:sp>
        <p:nvSpPr>
          <p:cNvPr id="2879" name="Google Shape;2879;p187"/>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Consolas"/>
                <a:ea typeface="Consolas"/>
                <a:cs typeface="Consolas"/>
                <a:sym typeface="Consolas"/>
              </a:rPr>
              <a:t>Makefile</a:t>
            </a:r>
            <a:r>
              <a:rPr lang="en-US" sz="2430" b="1" i="0" u="none" strike="noStrike" cap="none">
                <a:solidFill>
                  <a:schemeClr val="dk1"/>
                </a:solidFill>
                <a:latin typeface="Arial"/>
                <a:ea typeface="Arial"/>
                <a:cs typeface="Arial"/>
                <a:sym typeface="Arial"/>
              </a:rPr>
              <a:t>: under the hood</a:t>
            </a:r>
            <a:endParaRPr/>
          </a:p>
        </p:txBody>
      </p:sp>
      <p:sp>
        <p:nvSpPr>
          <p:cNvPr id="2880" name="Google Shape;2880;p18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pic>
        <p:nvPicPr>
          <p:cNvPr id="2881" name="Google Shape;2881;p187" descr="Spur gear.png"/>
          <p:cNvPicPr preferRelativeResize="0"/>
          <p:nvPr/>
        </p:nvPicPr>
        <p:blipFill rotWithShape="1">
          <a:blip r:embed="rId3">
            <a:alphaModFix/>
          </a:blip>
          <a:srcRect/>
          <a:stretch/>
        </p:blipFill>
        <p:spPr>
          <a:xfrm>
            <a:off x="720732" y="1983161"/>
            <a:ext cx="572127" cy="638402"/>
          </a:xfrm>
          <a:prstGeom prst="rect">
            <a:avLst/>
          </a:prstGeom>
          <a:noFill/>
          <a:ln>
            <a:noFill/>
          </a:ln>
        </p:spPr>
      </p:pic>
      <p:sp>
        <p:nvSpPr>
          <p:cNvPr id="2882" name="Google Shape;2882;p187"/>
          <p:cNvSpPr/>
          <p:nvPr/>
        </p:nvSpPr>
        <p:spPr>
          <a:xfrm>
            <a:off x="910134" y="1610479"/>
            <a:ext cx="195900" cy="362700"/>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883" name="Google Shape;2883;p187"/>
          <p:cNvSpPr/>
          <p:nvPr/>
        </p:nvSpPr>
        <p:spPr>
          <a:xfrm rot="2700000">
            <a:off x="588402" y="2576376"/>
            <a:ext cx="196010" cy="362746"/>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884" name="Google Shape;2884;p187"/>
          <p:cNvSpPr/>
          <p:nvPr/>
        </p:nvSpPr>
        <p:spPr>
          <a:xfrm>
            <a:off x="488851" y="1053504"/>
            <a:ext cx="1056402" cy="536598"/>
          </a:xfrm>
          <a:prstGeom prst="flowChartDocument">
            <a:avLst/>
          </a:prstGeom>
          <a:gradFill>
            <a:gsLst>
              <a:gs pos="0">
                <a:srgbClr val="BFBFBF"/>
              </a:gs>
              <a:gs pos="100000">
                <a:srgbClr val="737373"/>
              </a:gs>
            </a:gsLst>
            <a:lin ang="5400012" scaled="0"/>
          </a:gradFill>
          <a:ln w="9525" cap="flat" cmpd="sng">
            <a:solidFill>
              <a:srgbClr val="666666"/>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38"/>
              <a:buFont typeface="Arial"/>
              <a:buNone/>
            </a:pPr>
            <a:r>
              <a:rPr lang="en-US" sz="1350" b="0" i="0" u="none" strike="noStrike" cap="none">
                <a:solidFill>
                  <a:schemeClr val="lt1"/>
                </a:solidFill>
                <a:latin typeface="Arial"/>
                <a:ea typeface="Arial"/>
                <a:cs typeface="Arial"/>
                <a:sym typeface="Arial"/>
              </a:rPr>
              <a:t>test.p4</a:t>
            </a:r>
            <a:endParaRPr/>
          </a:p>
        </p:txBody>
      </p:sp>
      <p:sp>
        <p:nvSpPr>
          <p:cNvPr id="2885" name="Google Shape;2885;p187"/>
          <p:cNvSpPr/>
          <p:nvPr/>
        </p:nvSpPr>
        <p:spPr>
          <a:xfrm>
            <a:off x="187322" y="3014621"/>
            <a:ext cx="641628" cy="436590"/>
          </a:xfrm>
          <a:prstGeom prst="flowChartDocument">
            <a:avLst/>
          </a:prstGeom>
          <a:gradFill>
            <a:gsLst>
              <a:gs pos="0">
                <a:srgbClr val="C86C1F"/>
              </a:gs>
              <a:gs pos="80000">
                <a:srgbClr val="FF8E29"/>
              </a:gs>
              <a:gs pos="100000">
                <a:srgbClr val="FF8D25"/>
              </a:gs>
            </a:gsLst>
            <a:lin ang="16200038" scaled="0"/>
          </a:gradFill>
          <a:ln w="9525" cap="flat" cmpd="sng">
            <a:solidFill>
              <a:srgbClr val="F5913F"/>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r>
              <a:rPr lang="en-US" sz="1050" b="0" i="0" u="none" strike="noStrike" cap="none">
                <a:solidFill>
                  <a:schemeClr val="lt1"/>
                </a:solidFill>
                <a:latin typeface="Arial"/>
                <a:ea typeface="Arial"/>
                <a:cs typeface="Arial"/>
                <a:sym typeface="Arial"/>
              </a:rPr>
              <a:t>test.json</a:t>
            </a:r>
            <a:endParaRPr/>
          </a:p>
        </p:txBody>
      </p:sp>
      <p:grpSp>
        <p:nvGrpSpPr>
          <p:cNvPr id="2886" name="Google Shape;2886;p187"/>
          <p:cNvGrpSpPr/>
          <p:nvPr/>
        </p:nvGrpSpPr>
        <p:grpSpPr>
          <a:xfrm>
            <a:off x="4988625" y="1697875"/>
            <a:ext cx="2180404" cy="2730669"/>
            <a:chOff x="4302825" y="1697875"/>
            <a:chExt cx="2180404" cy="2730669"/>
          </a:xfrm>
        </p:grpSpPr>
        <p:sp>
          <p:nvSpPr>
            <p:cNvPr id="2887" name="Google Shape;2887;p187"/>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187"/>
            <p:cNvSpPr txBox="1"/>
            <p:nvPr/>
          </p:nvSpPr>
          <p:spPr>
            <a:xfrm rot="-5400000">
              <a:off x="4027725" y="1972975"/>
              <a:ext cx="2730600" cy="2180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38"/>
                <a:buFont typeface="Arial"/>
                <a:buNone/>
              </a:pPr>
              <a:r>
                <a:rPr lang="en-US" sz="1350" b="0" i="0" u="none" strike="noStrike" cap="none">
                  <a:solidFill>
                    <a:schemeClr val="lt1"/>
                  </a:solidFill>
                  <a:latin typeface="Arial"/>
                  <a:ea typeface="Arial"/>
                  <a:cs typeface="Arial"/>
                  <a:sym typeface="Arial"/>
                </a:rPr>
                <a:t>simple_switch_grp</a:t>
              </a:r>
              <a:r>
                <a:rPr lang="en-US" sz="1350">
                  <a:solidFill>
                    <a:schemeClr val="lt1"/>
                  </a:solidFill>
                </a:rPr>
                <a:t>c</a:t>
              </a:r>
              <a:r>
                <a:rPr lang="en-US" sz="1350" b="0" i="0" u="none" strike="noStrike" cap="none">
                  <a:solidFill>
                    <a:schemeClr val="lt1"/>
                  </a:solidFill>
                  <a:latin typeface="Arial"/>
                  <a:ea typeface="Arial"/>
                  <a:cs typeface="Arial"/>
                  <a:sym typeface="Arial"/>
                </a:rPr>
                <a:t>  (BMv2)</a:t>
              </a:r>
              <a:endParaRPr/>
            </a:p>
          </p:txBody>
        </p:sp>
        <p:sp>
          <p:nvSpPr>
            <p:cNvPr id="2889" name="Google Shape;2889;p187"/>
            <p:cNvSpPr/>
            <p:nvPr/>
          </p:nvSpPr>
          <p:spPr>
            <a:xfrm>
              <a:off x="4702780" y="1697944"/>
              <a:ext cx="1566900" cy="350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server</a:t>
              </a:r>
              <a:endParaRPr/>
            </a:p>
          </p:txBody>
        </p:sp>
        <p:sp>
          <p:nvSpPr>
            <p:cNvPr id="2890" name="Google Shape;2890;p187"/>
            <p:cNvSpPr/>
            <p:nvPr/>
          </p:nvSpPr>
          <p:spPr>
            <a:xfrm rot="10800000">
              <a:off x="5612850" y="265961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187"/>
            <p:cNvSpPr txBox="1"/>
            <p:nvPr/>
          </p:nvSpPr>
          <p:spPr>
            <a:xfrm rot="5400000">
              <a:off x="5529300" y="2805137"/>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Egress</a:t>
              </a:r>
              <a:endParaRPr/>
            </a:p>
          </p:txBody>
        </p:sp>
        <p:sp>
          <p:nvSpPr>
            <p:cNvPr id="2892" name="Google Shape;2892;p187"/>
            <p:cNvSpPr/>
            <p:nvPr/>
          </p:nvSpPr>
          <p:spPr>
            <a:xfrm>
              <a:off x="4852301" y="265949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187"/>
            <p:cNvSpPr txBox="1"/>
            <p:nvPr/>
          </p:nvSpPr>
          <p:spPr>
            <a:xfrm rot="-5400000">
              <a:off x="4768750" y="2867332"/>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Ingress</a:t>
              </a:r>
              <a:endParaRPr/>
            </a:p>
          </p:txBody>
        </p:sp>
        <p:sp>
          <p:nvSpPr>
            <p:cNvPr id="2894" name="Google Shape;2894;p187"/>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TM</a:t>
              </a:r>
              <a:endParaRPr/>
            </a:p>
          </p:txBody>
        </p:sp>
        <p:sp>
          <p:nvSpPr>
            <p:cNvPr id="2895" name="Google Shape;2895;p187"/>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187"/>
            <p:cNvSpPr txBox="1"/>
            <p:nvPr/>
          </p:nvSpPr>
          <p:spPr>
            <a:xfrm>
              <a:off x="47187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Parser</a:t>
              </a:r>
              <a:endParaRPr/>
            </a:p>
          </p:txBody>
        </p:sp>
        <p:sp>
          <p:nvSpPr>
            <p:cNvPr id="2897" name="Google Shape;2897;p187"/>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187"/>
            <p:cNvSpPr txBox="1"/>
            <p:nvPr/>
          </p:nvSpPr>
          <p:spPr>
            <a:xfrm>
              <a:off x="55014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Deparser</a:t>
              </a:r>
              <a:endParaRPr/>
            </a:p>
          </p:txBody>
        </p:sp>
        <p:sp>
          <p:nvSpPr>
            <p:cNvPr id="2899" name="Google Shape;2899;p187"/>
            <p:cNvSpPr/>
            <p:nvPr/>
          </p:nvSpPr>
          <p:spPr>
            <a:xfrm>
              <a:off x="5019433" y="2321606"/>
              <a:ext cx="297000" cy="4464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00" name="Google Shape;2900;p187"/>
            <p:cNvSpPr/>
            <p:nvPr/>
          </p:nvSpPr>
          <p:spPr>
            <a:xfrm rot="5400000">
              <a:off x="5590805" y="2411455"/>
              <a:ext cx="446400" cy="2667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01" name="Google Shape;2901;p187"/>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Port Interface</a:t>
              </a:r>
              <a:endParaRPr/>
            </a:p>
          </p:txBody>
        </p:sp>
        <p:sp>
          <p:nvSpPr>
            <p:cNvPr id="2902" name="Google Shape;2902;p187"/>
            <p:cNvSpPr/>
            <p:nvPr/>
          </p:nvSpPr>
          <p:spPr>
            <a:xfrm>
              <a:off x="5020021" y="3432516"/>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03" name="Google Shape;2903;p187"/>
            <p:cNvSpPr/>
            <p:nvPr/>
          </p:nvSpPr>
          <p:spPr>
            <a:xfrm>
              <a:off x="4996469" y="39304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04" name="Google Shape;2904;p187"/>
            <p:cNvSpPr/>
            <p:nvPr/>
          </p:nvSpPr>
          <p:spPr>
            <a:xfrm rot="10800000" flipH="1">
              <a:off x="5774085" y="3432664"/>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05" name="Google Shape;2905;p187"/>
            <p:cNvSpPr/>
            <p:nvPr/>
          </p:nvSpPr>
          <p:spPr>
            <a:xfrm rot="10800000" flipH="1">
              <a:off x="5750532" y="39305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06" name="Google Shape;2906;p187"/>
            <p:cNvSpPr/>
            <p:nvPr/>
          </p:nvSpPr>
          <p:spPr>
            <a:xfrm>
              <a:off x="6276096" y="2089434"/>
              <a:ext cx="198600" cy="5157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Log</a:t>
              </a:r>
              <a:endParaRPr/>
            </a:p>
          </p:txBody>
        </p:sp>
        <p:sp>
          <p:nvSpPr>
            <p:cNvPr id="2907" name="Google Shape;2907;p187"/>
            <p:cNvSpPr/>
            <p:nvPr/>
          </p:nvSpPr>
          <p:spPr>
            <a:xfrm>
              <a:off x="6280485" y="2898308"/>
              <a:ext cx="198600" cy="9051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Debug</a:t>
              </a:r>
              <a:endParaRPr/>
            </a:p>
          </p:txBody>
        </p:sp>
      </p:grpSp>
      <p:sp>
        <p:nvSpPr>
          <p:cNvPr id="2908" name="Google Shape;2908;p187"/>
          <p:cNvSpPr txBox="1"/>
          <p:nvPr/>
        </p:nvSpPr>
        <p:spPr>
          <a:xfrm>
            <a:off x="1294693" y="2117503"/>
            <a:ext cx="1088700" cy="3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p4c-bm2-ss</a:t>
            </a:r>
            <a:endParaRPr/>
          </a:p>
        </p:txBody>
      </p:sp>
      <p:grpSp>
        <p:nvGrpSpPr>
          <p:cNvPr id="2909" name="Google Shape;2909;p187"/>
          <p:cNvGrpSpPr/>
          <p:nvPr/>
        </p:nvGrpSpPr>
        <p:grpSpPr>
          <a:xfrm>
            <a:off x="3194521" y="3955339"/>
            <a:ext cx="5785366" cy="958884"/>
            <a:chOff x="2508721" y="3955339"/>
            <a:chExt cx="5785366" cy="958884"/>
          </a:xfrm>
        </p:grpSpPr>
        <p:sp>
          <p:nvSpPr>
            <p:cNvPr id="2910" name="Google Shape;2910;p187"/>
            <p:cNvSpPr/>
            <p:nvPr/>
          </p:nvSpPr>
          <p:spPr>
            <a:xfrm>
              <a:off x="7100317" y="3964096"/>
              <a:ext cx="1193770" cy="402016"/>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12"/>
                <a:buFont typeface="Arial"/>
                <a:buNone/>
              </a:pPr>
              <a:r>
                <a:rPr lang="en-US" sz="1248" b="0" i="0" u="none" strike="noStrike" cap="none">
                  <a:solidFill>
                    <a:schemeClr val="lt1"/>
                  </a:solidFill>
                  <a:latin typeface="Arial"/>
                  <a:ea typeface="Arial"/>
                  <a:cs typeface="Arial"/>
                  <a:sym typeface="Arial"/>
                </a:rPr>
                <a:t>Packet sniffer</a:t>
              </a:r>
              <a:endParaRPr/>
            </a:p>
          </p:txBody>
        </p:sp>
        <p:sp>
          <p:nvSpPr>
            <p:cNvPr id="2911" name="Google Shape;2911;p187"/>
            <p:cNvSpPr/>
            <p:nvPr/>
          </p:nvSpPr>
          <p:spPr>
            <a:xfrm>
              <a:off x="2508721" y="3955339"/>
              <a:ext cx="1193770" cy="402016"/>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12"/>
                <a:buFont typeface="Arial"/>
                <a:buNone/>
              </a:pPr>
              <a:r>
                <a:rPr lang="en-US" sz="1248" b="0" i="0" u="none" strike="noStrike" cap="none">
                  <a:solidFill>
                    <a:schemeClr val="lt1"/>
                  </a:solidFill>
                  <a:latin typeface="Arial"/>
                  <a:ea typeface="Arial"/>
                  <a:cs typeface="Arial"/>
                  <a:sym typeface="Arial"/>
                </a:rPr>
                <a:t>Packet generator </a:t>
              </a:r>
              <a:endParaRPr/>
            </a:p>
          </p:txBody>
        </p:sp>
        <p:sp>
          <p:nvSpPr>
            <p:cNvPr id="2912" name="Google Shape;2912;p187"/>
            <p:cNvSpPr/>
            <p:nvPr/>
          </p:nvSpPr>
          <p:spPr>
            <a:xfrm rot="10800000" flipH="1">
              <a:off x="3585946" y="4362106"/>
              <a:ext cx="315600" cy="528300"/>
            </a:xfrm>
            <a:prstGeom prst="bentArrow">
              <a:avLst>
                <a:gd name="adj1" fmla="val 25000"/>
                <a:gd name="adj2" fmla="val 25000"/>
                <a:gd name="adj3" fmla="val 25000"/>
                <a:gd name="adj4" fmla="val 4375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13" name="Google Shape;2913;p187"/>
            <p:cNvSpPr/>
            <p:nvPr/>
          </p:nvSpPr>
          <p:spPr>
            <a:xfrm rot="5400000" flipH="1">
              <a:off x="6863803" y="4389126"/>
              <a:ext cx="479100" cy="415800"/>
            </a:xfrm>
            <a:prstGeom prst="bentArrow">
              <a:avLst>
                <a:gd name="adj1" fmla="val 17565"/>
                <a:gd name="adj2" fmla="val 25000"/>
                <a:gd name="adj3" fmla="val 25000"/>
                <a:gd name="adj4" fmla="val 4375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nvGrpSpPr>
            <p:cNvPr id="2914" name="Google Shape;2914;p187"/>
            <p:cNvGrpSpPr/>
            <p:nvPr/>
          </p:nvGrpSpPr>
          <p:grpSpPr>
            <a:xfrm>
              <a:off x="3901659" y="4324383"/>
              <a:ext cx="2993625" cy="589840"/>
              <a:chOff x="3678212" y="5904707"/>
              <a:chExt cx="3991500" cy="786453"/>
            </a:xfrm>
          </p:grpSpPr>
          <p:sp>
            <p:nvSpPr>
              <p:cNvPr id="2915" name="Google Shape;2915;p187"/>
              <p:cNvSpPr/>
              <p:nvPr/>
            </p:nvSpPr>
            <p:spPr>
              <a:xfrm>
                <a:off x="3678212" y="6110660"/>
                <a:ext cx="3991500" cy="580500"/>
              </a:xfrm>
              <a:prstGeom prst="roundRect">
                <a:avLst>
                  <a:gd name="adj" fmla="val 16667"/>
                </a:avLst>
              </a:prstGeom>
              <a:gradFill>
                <a:gsLst>
                  <a:gs pos="0">
                    <a:srgbClr val="FFA09D"/>
                  </a:gs>
                  <a:gs pos="35000">
                    <a:srgbClr val="FFBCBC"/>
                  </a:gs>
                  <a:gs pos="100000">
                    <a:srgbClr val="FFE2E2"/>
                  </a:gs>
                </a:gsLst>
                <a:lin ang="16200038" scaled="0"/>
              </a:gradFill>
              <a:ln w="9525" cap="flat" cmpd="sng">
                <a:solidFill>
                  <a:srgbClr val="BD4B48"/>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Linux Kernel</a:t>
                </a:r>
                <a:endParaRPr/>
              </a:p>
            </p:txBody>
          </p:sp>
          <p:sp>
            <p:nvSpPr>
              <p:cNvPr id="2916" name="Google Shape;2916;p187"/>
              <p:cNvSpPr txBox="1"/>
              <p:nvPr/>
            </p:nvSpPr>
            <p:spPr>
              <a:xfrm>
                <a:off x="3910073" y="6035078"/>
                <a:ext cx="885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veth0..n</a:t>
                </a:r>
                <a:endParaRPr/>
              </a:p>
            </p:txBody>
          </p:sp>
          <p:sp>
            <p:nvSpPr>
              <p:cNvPr id="2917" name="Google Shape;2917;p187"/>
              <p:cNvSpPr/>
              <p:nvPr/>
            </p:nvSpPr>
            <p:spPr>
              <a:xfrm rot="10800000" flipH="1">
                <a:off x="4822832"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18" name="Google Shape;2918;p187"/>
              <p:cNvSpPr/>
              <p:nvPr/>
            </p:nvSpPr>
            <p:spPr>
              <a:xfrm rot="10800000" flipH="1">
                <a:off x="5180071"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19" name="Google Shape;2919;p187"/>
              <p:cNvSpPr/>
              <p:nvPr/>
            </p:nvSpPr>
            <p:spPr>
              <a:xfrm rot="10800000" flipH="1">
                <a:off x="5537310"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20" name="Google Shape;2920;p187"/>
              <p:cNvSpPr/>
              <p:nvPr/>
            </p:nvSpPr>
            <p:spPr>
              <a:xfrm rot="10800000" flipH="1">
                <a:off x="6461294"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grpSp>
        <p:nvGrpSpPr>
          <p:cNvPr id="2921" name="Google Shape;2921;p187"/>
          <p:cNvGrpSpPr/>
          <p:nvPr/>
        </p:nvGrpSpPr>
        <p:grpSpPr>
          <a:xfrm>
            <a:off x="7111075" y="1969126"/>
            <a:ext cx="1459304" cy="1577223"/>
            <a:chOff x="6425275" y="1969126"/>
            <a:chExt cx="1459304" cy="1577223"/>
          </a:xfrm>
        </p:grpSpPr>
        <p:sp>
          <p:nvSpPr>
            <p:cNvPr id="2922" name="Google Shape;2922;p187"/>
            <p:cNvSpPr/>
            <p:nvPr/>
          </p:nvSpPr>
          <p:spPr>
            <a:xfrm>
              <a:off x="6425275" y="2192985"/>
              <a:ext cx="885900" cy="210300"/>
            </a:xfrm>
            <a:prstGeom prst="rightArrow">
              <a:avLst>
                <a:gd name="adj1" fmla="val 50000"/>
                <a:gd name="adj2" fmla="val 50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923" name="Google Shape;2923;p187" descr="C:\Users\ecoffey\AppData\Local\Temp\Rar$DRa1.653\30059_Device_laptop_3145_default_256.png"/>
            <p:cNvPicPr preferRelativeResize="0"/>
            <p:nvPr/>
          </p:nvPicPr>
          <p:blipFill rotWithShape="1">
            <a:blip r:embed="rId4">
              <a:alphaModFix/>
            </a:blip>
            <a:srcRect/>
            <a:stretch/>
          </p:blipFill>
          <p:spPr>
            <a:xfrm>
              <a:off x="7222902" y="1969126"/>
              <a:ext cx="661676" cy="661676"/>
            </a:xfrm>
            <a:prstGeom prst="rect">
              <a:avLst/>
            </a:prstGeom>
            <a:noFill/>
            <a:ln>
              <a:noFill/>
            </a:ln>
          </p:spPr>
        </p:pic>
        <p:sp>
          <p:nvSpPr>
            <p:cNvPr id="2924" name="Google Shape;2924;p187"/>
            <p:cNvSpPr/>
            <p:nvPr/>
          </p:nvSpPr>
          <p:spPr>
            <a:xfrm>
              <a:off x="6665446" y="2810330"/>
              <a:ext cx="1030753" cy="412618"/>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6"/>
                <a:buFont typeface="Arial"/>
                <a:buNone/>
              </a:pPr>
              <a:r>
                <a:rPr lang="en-US" sz="825" b="0" i="0" u="none" strike="noStrike" cap="none">
                  <a:solidFill>
                    <a:schemeClr val="lt1"/>
                  </a:solidFill>
                  <a:latin typeface="Arial"/>
                  <a:ea typeface="Arial"/>
                  <a:cs typeface="Arial"/>
                  <a:sym typeface="Arial"/>
                </a:rPr>
                <a:t>P4  Debugger</a:t>
              </a:r>
              <a:endParaRPr/>
            </a:p>
          </p:txBody>
        </p:sp>
        <p:sp>
          <p:nvSpPr>
            <p:cNvPr id="2925" name="Google Shape;2925;p187"/>
            <p:cNvSpPr/>
            <p:nvPr/>
          </p:nvSpPr>
          <p:spPr>
            <a:xfrm>
              <a:off x="6528148" y="3222949"/>
              <a:ext cx="694800" cy="323400"/>
            </a:xfrm>
            <a:prstGeom prst="bentUpArrow">
              <a:avLst>
                <a:gd name="adj1" fmla="val 25000"/>
                <a:gd name="adj2" fmla="val 25000"/>
                <a:gd name="adj3" fmla="val 25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sp>
        <p:nvSpPr>
          <p:cNvPr id="2926" name="Google Shape;2926;p187"/>
          <p:cNvSpPr/>
          <p:nvPr/>
        </p:nvSpPr>
        <p:spPr>
          <a:xfrm>
            <a:off x="4832000" y="754550"/>
            <a:ext cx="2519400" cy="600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2927" name="Google Shape;2927;p187"/>
          <p:cNvSpPr/>
          <p:nvPr/>
        </p:nvSpPr>
        <p:spPr>
          <a:xfrm>
            <a:off x="5445924" y="1057616"/>
            <a:ext cx="1466400" cy="296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client</a:t>
            </a:r>
            <a:endParaRPr/>
          </a:p>
        </p:txBody>
      </p:sp>
      <p:sp>
        <p:nvSpPr>
          <p:cNvPr id="2928" name="Google Shape;2928;p187"/>
          <p:cNvSpPr/>
          <p:nvPr/>
        </p:nvSpPr>
        <p:spPr>
          <a:xfrm>
            <a:off x="6035001" y="1354488"/>
            <a:ext cx="184500" cy="358800"/>
          </a:xfrm>
          <a:prstGeom prst="upDownArrow">
            <a:avLst>
              <a:gd name="adj1" fmla="val 50000"/>
              <a:gd name="adj2" fmla="val 50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29" name="Google Shape;2929;p187"/>
          <p:cNvSpPr/>
          <p:nvPr/>
        </p:nvSpPr>
        <p:spPr>
          <a:xfrm rot="-2044760">
            <a:off x="1265161" y="2637511"/>
            <a:ext cx="195952" cy="362781"/>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30" name="Google Shape;2930;p187"/>
          <p:cNvSpPr/>
          <p:nvPr/>
        </p:nvSpPr>
        <p:spPr>
          <a:xfrm>
            <a:off x="1180422" y="3014621"/>
            <a:ext cx="641628" cy="436590"/>
          </a:xfrm>
          <a:prstGeom prst="flowChartDocument">
            <a:avLst/>
          </a:prstGeom>
          <a:gradFill>
            <a:gsLst>
              <a:gs pos="0">
                <a:srgbClr val="51AB2A"/>
              </a:gs>
              <a:gs pos="100000">
                <a:srgbClr val="203E13"/>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r>
              <a:rPr lang="en-US" sz="1050" b="0" i="0" u="none" strike="noStrike" cap="none">
                <a:solidFill>
                  <a:schemeClr val="lt1"/>
                </a:solidFill>
                <a:latin typeface="Arial"/>
                <a:ea typeface="Arial"/>
                <a:cs typeface="Arial"/>
                <a:sym typeface="Arial"/>
              </a:rPr>
              <a:t>test.</a:t>
            </a:r>
            <a:r>
              <a:rPr lang="en-US" sz="1050">
                <a:solidFill>
                  <a:schemeClr val="lt1"/>
                </a:solidFill>
              </a:rPr>
              <a:t>p4info</a:t>
            </a:r>
            <a:endParaRPr/>
          </a:p>
        </p:txBody>
      </p:sp>
      <p:sp>
        <p:nvSpPr>
          <p:cNvPr id="2931" name="Google Shape;2931;p187"/>
          <p:cNvSpPr/>
          <p:nvPr/>
        </p:nvSpPr>
        <p:spPr>
          <a:xfrm>
            <a:off x="4519979" y="987723"/>
            <a:ext cx="365418" cy="358776"/>
          </a:xfrm>
          <a:prstGeom prst="flowChartDocument">
            <a:avLst/>
          </a:prstGeom>
          <a:gradFill>
            <a:gsLst>
              <a:gs pos="0">
                <a:srgbClr val="C86C1F"/>
              </a:gs>
              <a:gs pos="80000">
                <a:srgbClr val="FF8E29"/>
              </a:gs>
              <a:gs pos="100000">
                <a:srgbClr val="FF8D25"/>
              </a:gs>
            </a:gsLst>
            <a:lin ang="16200038" scaled="0"/>
          </a:gradFill>
          <a:ln w="9525" cap="flat" cmpd="sng">
            <a:solidFill>
              <a:srgbClr val="F5913F"/>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sp>
        <p:nvSpPr>
          <p:cNvPr id="2932" name="Google Shape;2932;p187"/>
          <p:cNvSpPr/>
          <p:nvPr/>
        </p:nvSpPr>
        <p:spPr>
          <a:xfrm>
            <a:off x="4385150" y="1098575"/>
            <a:ext cx="365418" cy="358776"/>
          </a:xfrm>
          <a:prstGeom prst="flowChartDocument">
            <a:avLst/>
          </a:prstGeom>
          <a:gradFill>
            <a:gsLst>
              <a:gs pos="0">
                <a:srgbClr val="51AB2A"/>
              </a:gs>
              <a:gs pos="100000">
                <a:srgbClr val="203E13"/>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sp>
        <p:nvSpPr>
          <p:cNvPr id="2933" name="Google Shape;2933;p187"/>
          <p:cNvSpPr/>
          <p:nvPr/>
        </p:nvSpPr>
        <p:spPr>
          <a:xfrm>
            <a:off x="2801913" y="2047300"/>
            <a:ext cx="1138536" cy="638442"/>
          </a:xfrm>
          <a:prstGeom prst="flowChartDocument">
            <a:avLst/>
          </a:prstGeom>
          <a:gradFill>
            <a:gsLst>
              <a:gs pos="0">
                <a:srgbClr val="BFBFBF"/>
              </a:gs>
              <a:gs pos="100000">
                <a:srgbClr val="737373"/>
              </a:gs>
            </a:gsLst>
            <a:lin ang="5400012" scaled="0"/>
          </a:gradFill>
          <a:ln w="9525" cap="flat" cmpd="sng">
            <a:solidFill>
              <a:srgbClr val="434343"/>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300">
                <a:solidFill>
                  <a:srgbClr val="FFFFFF"/>
                </a:solidFill>
              </a:rPr>
              <a:t>runtime.json</a:t>
            </a:r>
            <a:endParaRPr sz="1300" b="0" i="0" u="none" strike="noStrike" cap="none">
              <a:solidFill>
                <a:srgbClr val="FFFFFF"/>
              </a:solidFill>
              <a:latin typeface="Arial"/>
              <a:ea typeface="Arial"/>
              <a:cs typeface="Arial"/>
              <a:sym typeface="Arial"/>
            </a:endParaRPr>
          </a:p>
        </p:txBody>
      </p:sp>
      <p:sp>
        <p:nvSpPr>
          <p:cNvPr id="2934" name="Google Shape;2934;p187"/>
          <p:cNvSpPr/>
          <p:nvPr/>
        </p:nvSpPr>
        <p:spPr>
          <a:xfrm>
            <a:off x="2678088" y="1894900"/>
            <a:ext cx="1138536" cy="638442"/>
          </a:xfrm>
          <a:prstGeom prst="flowChartDocument">
            <a:avLst/>
          </a:prstGeom>
          <a:gradFill>
            <a:gsLst>
              <a:gs pos="0">
                <a:srgbClr val="BFBFBF"/>
              </a:gs>
              <a:gs pos="100000">
                <a:srgbClr val="737373"/>
              </a:gs>
            </a:gsLst>
            <a:lin ang="5400012" scaled="0"/>
          </a:gradFill>
          <a:ln w="9525" cap="flat" cmpd="sng">
            <a:solidFill>
              <a:srgbClr val="434343"/>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300">
                <a:solidFill>
                  <a:srgbClr val="FFFFFF"/>
                </a:solidFill>
              </a:rPr>
              <a:t>runtime.json</a:t>
            </a:r>
            <a:endParaRPr sz="1300" b="0" i="0" u="none" strike="noStrike" cap="none">
              <a:solidFill>
                <a:srgbClr val="FFFFFF"/>
              </a:solidFill>
              <a:latin typeface="Arial"/>
              <a:ea typeface="Arial"/>
              <a:cs typeface="Arial"/>
              <a:sym typeface="Arial"/>
            </a:endParaRPr>
          </a:p>
        </p:txBody>
      </p:sp>
      <p:sp>
        <p:nvSpPr>
          <p:cNvPr id="2935" name="Google Shape;2935;p187"/>
          <p:cNvSpPr/>
          <p:nvPr/>
        </p:nvSpPr>
        <p:spPr>
          <a:xfrm>
            <a:off x="2544738" y="1742500"/>
            <a:ext cx="1138536" cy="638442"/>
          </a:xfrm>
          <a:prstGeom prst="flowChartDocument">
            <a:avLst/>
          </a:prstGeom>
          <a:gradFill>
            <a:gsLst>
              <a:gs pos="0">
                <a:srgbClr val="BFBFBF"/>
              </a:gs>
              <a:gs pos="100000">
                <a:srgbClr val="737373"/>
              </a:gs>
            </a:gsLst>
            <a:lin ang="5400012" scaled="0"/>
          </a:gradFill>
          <a:ln w="9525" cap="flat" cmpd="sng">
            <a:solidFill>
              <a:srgbClr val="434343"/>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300">
                <a:solidFill>
                  <a:srgbClr val="FFFFFF"/>
                </a:solidFill>
              </a:rPr>
              <a:t>runtime.json</a:t>
            </a:r>
            <a:endParaRPr sz="1300" b="0" i="0" u="none" strike="noStrike" cap="none">
              <a:solidFill>
                <a:srgbClr val="FFFFFF"/>
              </a:solidFill>
              <a:latin typeface="Arial"/>
              <a:ea typeface="Arial"/>
              <a:cs typeface="Arial"/>
              <a:sym typeface="Arial"/>
            </a:endParaRPr>
          </a:p>
        </p:txBody>
      </p:sp>
      <p:sp>
        <p:nvSpPr>
          <p:cNvPr id="2936" name="Google Shape;2936;p187"/>
          <p:cNvSpPr/>
          <p:nvPr/>
        </p:nvSpPr>
        <p:spPr>
          <a:xfrm>
            <a:off x="2535227" y="980500"/>
            <a:ext cx="1281420" cy="638442"/>
          </a:xfrm>
          <a:prstGeom prst="flowChartDocument">
            <a:avLst/>
          </a:prstGeom>
          <a:gradFill>
            <a:gsLst>
              <a:gs pos="0">
                <a:srgbClr val="BFBFBF"/>
              </a:gs>
              <a:gs pos="100000">
                <a:srgbClr val="737373"/>
              </a:gs>
            </a:gsLst>
            <a:lin ang="5400012" scaled="0"/>
          </a:gradFill>
          <a:ln w="9525" cap="flat" cmpd="sng">
            <a:solidFill>
              <a:srgbClr val="434343"/>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300">
                <a:solidFill>
                  <a:srgbClr val="FFFFFF"/>
                </a:solidFill>
              </a:rPr>
              <a:t>topology.json</a:t>
            </a:r>
            <a:endParaRPr sz="1300" b="0" i="0" u="none" strike="noStrike" cap="none">
              <a:solidFill>
                <a:srgbClr val="FFFFFF"/>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41"/>
        <p:cNvGrpSpPr/>
        <p:nvPr/>
      </p:nvGrpSpPr>
      <p:grpSpPr>
        <a:xfrm>
          <a:off x="0" y="0"/>
          <a:ext cx="0" cy="0"/>
          <a:chOff x="0" y="0"/>
          <a:chExt cx="0" cy="0"/>
        </a:xfrm>
      </p:grpSpPr>
      <p:sp>
        <p:nvSpPr>
          <p:cNvPr id="2942" name="Google Shape;2942;p188"/>
          <p:cNvSpPr txBox="1">
            <a:spLocks noGrp="1"/>
          </p:cNvSpPr>
          <p:nvPr>
            <p:ph type="title"/>
          </p:nvPr>
        </p:nvSpPr>
        <p:spPr>
          <a:xfrm>
            <a:off x="152400" y="60725"/>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30">
                <a:latin typeface="Consolas"/>
                <a:ea typeface="Consolas"/>
                <a:cs typeface="Consolas"/>
                <a:sym typeface="Consolas"/>
              </a:rPr>
              <a:t>Makefile</a:t>
            </a:r>
            <a:r>
              <a:rPr lang="en-US" sz="2430"/>
              <a:t>: under the hood (in pseudocode)</a:t>
            </a:r>
            <a:endParaRPr/>
          </a:p>
        </p:txBody>
      </p:sp>
      <p:sp>
        <p:nvSpPr>
          <p:cNvPr id="2943" name="Google Shape;2943;p188"/>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61</a:t>
            </a:fld>
            <a:endParaRPr/>
          </a:p>
        </p:txBody>
      </p:sp>
      <p:sp>
        <p:nvSpPr>
          <p:cNvPr id="2944" name="Google Shape;2944;p188"/>
          <p:cNvSpPr txBox="1">
            <a:spLocks noGrp="1"/>
          </p:cNvSpPr>
          <p:nvPr>
            <p:ph type="body" idx="1"/>
          </p:nvPr>
        </p:nvSpPr>
        <p:spPr>
          <a:xfrm>
            <a:off x="152400" y="742950"/>
            <a:ext cx="8686800" cy="4343400"/>
          </a:xfrm>
          <a:prstGeom prst="rect">
            <a:avLst/>
          </a:prstGeom>
        </p:spPr>
        <p:txBody>
          <a:bodyPr spcFirstLastPara="1" wrap="square" lIns="91425" tIns="91425" rIns="91425" bIns="91425" anchor="t" anchorCtr="0">
            <a:noAutofit/>
          </a:bodyPr>
          <a:lstStyle/>
          <a:p>
            <a:pPr marL="260348" lvl="0" indent="78741" algn="l" rtl="0">
              <a:spcBef>
                <a:spcPts val="75"/>
              </a:spcBef>
              <a:spcAft>
                <a:spcPts val="0"/>
              </a:spcAft>
              <a:buNone/>
            </a:pPr>
            <a:r>
              <a:rPr lang="en-US" sz="1800" b="0">
                <a:latin typeface="Source Code Pro"/>
                <a:ea typeface="Source Code Pro"/>
                <a:cs typeface="Source Code Pro"/>
                <a:sym typeface="Source Code Pro"/>
              </a:rPr>
              <a:t>P4C_ARGS = --p4runtime-file $(basename $@).p4info </a:t>
            </a:r>
            <a:endParaRPr sz="1800" b="0">
              <a:latin typeface="Source Code Pro"/>
              <a:ea typeface="Source Code Pro"/>
              <a:cs typeface="Source Code Pro"/>
              <a:sym typeface="Source Code Pro"/>
            </a:endParaRPr>
          </a:p>
          <a:p>
            <a:pPr marL="2089148" lvl="0" indent="78741" algn="l" rtl="0">
              <a:spcBef>
                <a:spcPts val="75"/>
              </a:spcBef>
              <a:spcAft>
                <a:spcPts val="0"/>
              </a:spcAft>
              <a:buNone/>
            </a:pPr>
            <a:r>
              <a:rPr lang="en-US" sz="1800" b="0">
                <a:latin typeface="Source Code Pro"/>
                <a:ea typeface="Source Code Pro"/>
                <a:cs typeface="Source Code Pro"/>
                <a:sym typeface="Source Code Pro"/>
              </a:rPr>
              <a:t>--p4runtime-format text</a:t>
            </a:r>
            <a:endParaRPr sz="1800" b="0">
              <a:latin typeface="Source Code Pro"/>
              <a:ea typeface="Source Code Pro"/>
              <a:cs typeface="Source Code Pro"/>
              <a:sym typeface="Source Code Pro"/>
            </a:endParaRPr>
          </a:p>
          <a:p>
            <a:pPr marL="260348" lvl="0" indent="78741" algn="l" rtl="0">
              <a:spcBef>
                <a:spcPts val="75"/>
              </a:spcBef>
              <a:spcAft>
                <a:spcPts val="0"/>
              </a:spcAft>
              <a:buNone/>
            </a:pPr>
            <a:r>
              <a:rPr lang="en-US" sz="1800" b="0">
                <a:latin typeface="Source Code Pro"/>
                <a:ea typeface="Source Code Pro"/>
                <a:cs typeface="Source Code Pro"/>
                <a:sym typeface="Source Code Pro"/>
              </a:rPr>
              <a:t>RUN_SCRIPT = ../../utils/run_exercise.py</a:t>
            </a:r>
            <a:endParaRPr sz="1800" b="0">
              <a:latin typeface="Source Code Pro"/>
              <a:ea typeface="Source Code Pro"/>
              <a:cs typeface="Source Code Pro"/>
              <a:sym typeface="Source Code Pro"/>
            </a:endParaRPr>
          </a:p>
          <a:p>
            <a:pPr marL="260348" lvl="0" indent="78741" algn="l" rtl="0">
              <a:spcBef>
                <a:spcPts val="75"/>
              </a:spcBef>
              <a:spcAft>
                <a:spcPts val="0"/>
              </a:spcAft>
              <a:buClr>
                <a:schemeClr val="dk1"/>
              </a:buClr>
              <a:buSzPts val="1100"/>
              <a:buFont typeface="Arial"/>
              <a:buNone/>
            </a:pPr>
            <a:r>
              <a:rPr lang="en-US" sz="1800" b="0">
                <a:latin typeface="Source Code Pro"/>
                <a:ea typeface="Source Code Pro"/>
                <a:cs typeface="Source Code Pro"/>
                <a:sym typeface="Source Code Pro"/>
              </a:rPr>
              <a:t>TOPO = topology.json</a:t>
            </a:r>
            <a:endParaRPr sz="1800"/>
          </a:p>
          <a:p>
            <a:pPr marL="260348" lvl="0" indent="78741" algn="l" rtl="0">
              <a:spcBef>
                <a:spcPts val="1000"/>
              </a:spcBef>
              <a:spcAft>
                <a:spcPts val="0"/>
              </a:spcAft>
              <a:buNone/>
            </a:pPr>
            <a:r>
              <a:rPr lang="en-US" sz="1800"/>
              <a:t>dirs:</a:t>
            </a:r>
            <a:endParaRPr sz="1800"/>
          </a:p>
          <a:p>
            <a:pPr marL="717548" lvl="0" indent="78741" algn="l" rtl="0">
              <a:spcBef>
                <a:spcPts val="75"/>
              </a:spcBef>
              <a:spcAft>
                <a:spcPts val="0"/>
              </a:spcAft>
              <a:buNone/>
            </a:pPr>
            <a:r>
              <a:rPr lang="en-US" sz="1800" b="0">
                <a:latin typeface="Source Code Pro"/>
                <a:ea typeface="Source Code Pro"/>
                <a:cs typeface="Source Code Pro"/>
                <a:sym typeface="Source Code Pro"/>
              </a:rPr>
              <a:t>mkdir -p build pcaps logs</a:t>
            </a:r>
            <a:endParaRPr sz="1800" b="0">
              <a:latin typeface="Source Code Pro"/>
              <a:ea typeface="Source Code Pro"/>
              <a:cs typeface="Source Code Pro"/>
              <a:sym typeface="Source Code Pro"/>
            </a:endParaRPr>
          </a:p>
          <a:p>
            <a:pPr marL="260348" lvl="0" indent="78741" algn="l" rtl="0">
              <a:spcBef>
                <a:spcPts val="75"/>
              </a:spcBef>
              <a:spcAft>
                <a:spcPts val="0"/>
              </a:spcAft>
              <a:buNone/>
            </a:pPr>
            <a:r>
              <a:rPr lang="en-US" sz="1800"/>
              <a:t>build: for each P4 program, generate BMv2 json file</a:t>
            </a:r>
            <a:endParaRPr sz="1800"/>
          </a:p>
          <a:p>
            <a:pPr marL="717548" lvl="0" indent="78741" algn="l" rtl="0">
              <a:spcBef>
                <a:spcPts val="75"/>
              </a:spcBef>
              <a:spcAft>
                <a:spcPts val="0"/>
              </a:spcAft>
              <a:buNone/>
            </a:pPr>
            <a:r>
              <a:rPr lang="en-US" sz="1800" b="0">
                <a:latin typeface="Source Code Pro"/>
                <a:ea typeface="Source Code Pro"/>
                <a:cs typeface="Source Code Pro"/>
                <a:sym typeface="Source Code Pro"/>
              </a:rPr>
              <a:t>p4c-bm2-ss --p4v 16 $(P4C_ARGS) -o $@ $&lt;</a:t>
            </a:r>
            <a:endParaRPr sz="1800">
              <a:latin typeface="Source Code Pro"/>
              <a:ea typeface="Source Code Pro"/>
              <a:cs typeface="Source Code Pro"/>
              <a:sym typeface="Source Code Pro"/>
            </a:endParaRPr>
          </a:p>
          <a:p>
            <a:pPr marL="260348" lvl="0" indent="78741" algn="l" rtl="0">
              <a:spcBef>
                <a:spcPts val="75"/>
              </a:spcBef>
              <a:spcAft>
                <a:spcPts val="0"/>
              </a:spcAft>
              <a:buNone/>
            </a:pPr>
            <a:r>
              <a:rPr lang="en-US" sz="1800"/>
              <a:t>run: build, then                </a:t>
            </a:r>
            <a:r>
              <a:rPr lang="en-US" sz="1800" i="1"/>
              <a:t>[default target]</a:t>
            </a:r>
            <a:endParaRPr sz="1800" i="1"/>
          </a:p>
          <a:p>
            <a:pPr marL="717548" lvl="0" indent="78741" algn="l" rtl="0">
              <a:spcBef>
                <a:spcPts val="75"/>
              </a:spcBef>
              <a:spcAft>
                <a:spcPts val="0"/>
              </a:spcAft>
              <a:buClr>
                <a:schemeClr val="dk1"/>
              </a:buClr>
              <a:buSzPts val="1100"/>
              <a:buFont typeface="Arial"/>
              <a:buNone/>
            </a:pPr>
            <a:r>
              <a:rPr lang="en-US" sz="1800" b="0">
                <a:latin typeface="Source Code Pro"/>
                <a:ea typeface="Source Code Pro"/>
                <a:cs typeface="Source Code Pro"/>
                <a:sym typeface="Source Code Pro"/>
              </a:rPr>
              <a:t>sudo python $(RUN_SCRIPT) -t $(TOPO)</a:t>
            </a:r>
            <a:endParaRPr sz="1800" b="0">
              <a:latin typeface="Source Code Pro"/>
              <a:ea typeface="Source Code Pro"/>
              <a:cs typeface="Source Code Pro"/>
              <a:sym typeface="Source Code Pro"/>
            </a:endParaRPr>
          </a:p>
          <a:p>
            <a:pPr marL="260348" lvl="0" indent="78741" algn="l" rtl="0">
              <a:spcBef>
                <a:spcPts val="75"/>
              </a:spcBef>
              <a:spcAft>
                <a:spcPts val="0"/>
              </a:spcAft>
              <a:buNone/>
            </a:pPr>
            <a:r>
              <a:rPr lang="en-US" sz="1800"/>
              <a:t>stop: </a:t>
            </a:r>
            <a:r>
              <a:rPr lang="en-US" sz="1800" b="0">
                <a:latin typeface="Source Code Pro"/>
                <a:ea typeface="Source Code Pro"/>
                <a:cs typeface="Source Code Pro"/>
                <a:sym typeface="Source Code Pro"/>
              </a:rPr>
              <a:t>sudo mn -c</a:t>
            </a:r>
            <a:endParaRPr sz="1800" b="0">
              <a:latin typeface="Source Code Pro"/>
              <a:ea typeface="Source Code Pro"/>
              <a:cs typeface="Source Code Pro"/>
              <a:sym typeface="Source Code Pro"/>
            </a:endParaRPr>
          </a:p>
          <a:p>
            <a:pPr marL="260348" lvl="0" indent="78741" algn="l" rtl="0">
              <a:spcBef>
                <a:spcPts val="75"/>
              </a:spcBef>
              <a:spcAft>
                <a:spcPts val="0"/>
              </a:spcAft>
              <a:buNone/>
            </a:pPr>
            <a:r>
              <a:rPr lang="en-US" sz="1800"/>
              <a:t>clean: stop, then</a:t>
            </a:r>
            <a:endParaRPr sz="1800"/>
          </a:p>
          <a:p>
            <a:pPr marL="717548" lvl="0" indent="78741" algn="l" rtl="0">
              <a:spcBef>
                <a:spcPts val="75"/>
              </a:spcBef>
              <a:spcAft>
                <a:spcPts val="0"/>
              </a:spcAft>
              <a:buNone/>
            </a:pPr>
            <a:r>
              <a:rPr lang="en-US" sz="1800" b="0">
                <a:latin typeface="Source Code Pro"/>
                <a:ea typeface="Source Code Pro"/>
                <a:cs typeface="Source Code Pro"/>
                <a:sym typeface="Source Code Pro"/>
              </a:rPr>
              <a:t>rm -f *.pcap</a:t>
            </a:r>
            <a:endParaRPr sz="1800" b="0">
              <a:latin typeface="Source Code Pro"/>
              <a:ea typeface="Source Code Pro"/>
              <a:cs typeface="Source Code Pro"/>
              <a:sym typeface="Source Code Pro"/>
            </a:endParaRPr>
          </a:p>
          <a:p>
            <a:pPr marL="717548" lvl="0" indent="78741" algn="l" rtl="0">
              <a:spcBef>
                <a:spcPts val="75"/>
              </a:spcBef>
              <a:spcAft>
                <a:spcPts val="75"/>
              </a:spcAft>
              <a:buNone/>
            </a:pPr>
            <a:r>
              <a:rPr lang="en-US" sz="1800" b="0">
                <a:latin typeface="Source Code Pro"/>
                <a:ea typeface="Source Code Pro"/>
                <a:cs typeface="Source Code Pro"/>
                <a:sym typeface="Source Code Pro"/>
              </a:rPr>
              <a:t>rm -rf build pcaps logs</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48"/>
        <p:cNvGrpSpPr/>
        <p:nvPr/>
      </p:nvGrpSpPr>
      <p:grpSpPr>
        <a:xfrm>
          <a:off x="0" y="0"/>
          <a:ext cx="0" cy="0"/>
          <a:chOff x="0" y="0"/>
          <a:chExt cx="0" cy="0"/>
        </a:xfrm>
      </p:grpSpPr>
      <p:sp>
        <p:nvSpPr>
          <p:cNvPr id="2949" name="Google Shape;2949;p189"/>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Step 1: P4 Program </a:t>
            </a:r>
            <a:r>
              <a:rPr lang="en-US" sz="2430"/>
              <a:t>c</a:t>
            </a:r>
            <a:r>
              <a:rPr lang="en-US" sz="2430" b="1" i="0" u="none" strike="noStrike" cap="none">
                <a:solidFill>
                  <a:schemeClr val="dk1"/>
                </a:solidFill>
                <a:latin typeface="Arial"/>
                <a:ea typeface="Arial"/>
                <a:cs typeface="Arial"/>
                <a:sym typeface="Arial"/>
              </a:rPr>
              <a:t>ompilation </a:t>
            </a:r>
            <a:r>
              <a:rPr lang="en-US" sz="2430"/>
              <a:t>[</a:t>
            </a:r>
            <a:r>
              <a:rPr lang="en-US" sz="2430" b="1" i="0" u="none" strike="noStrike" cap="none">
                <a:solidFill>
                  <a:schemeClr val="dk1"/>
                </a:solidFill>
                <a:latin typeface="Arial"/>
                <a:ea typeface="Arial"/>
                <a:cs typeface="Arial"/>
                <a:sym typeface="Arial"/>
              </a:rPr>
              <a:t>b</a:t>
            </a:r>
            <a:r>
              <a:rPr lang="en-US" sz="2430"/>
              <a:t>uild phase]</a:t>
            </a:r>
            <a:endParaRPr/>
          </a:p>
        </p:txBody>
      </p:sp>
      <p:sp>
        <p:nvSpPr>
          <p:cNvPr id="2950" name="Google Shape;2950;p18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sp>
        <p:nvSpPr>
          <p:cNvPr id="2951" name="Google Shape;2951;p189"/>
          <p:cNvSpPr txBox="1"/>
          <p:nvPr/>
        </p:nvSpPr>
        <p:spPr>
          <a:xfrm>
            <a:off x="3569125" y="1119450"/>
            <a:ext cx="5092800" cy="3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38"/>
              <a:buFont typeface="Courier New"/>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p4c-bm2-ss</a:t>
            </a:r>
            <a:r>
              <a:rPr lang="en-US" sz="1800" b="0" i="0" u="none" strike="noStrike" cap="none">
                <a:solidFill>
                  <a:schemeClr val="dk1"/>
                </a:solidFill>
                <a:latin typeface="Courier New"/>
                <a:ea typeface="Courier New"/>
                <a:cs typeface="Courier New"/>
                <a:sym typeface="Courier New"/>
              </a:rPr>
              <a:t> --p4v 16 \</a:t>
            </a:r>
            <a:endParaRPr sz="1800" b="0" i="0" u="none" strike="noStrike" cap="none">
              <a:solidFill>
                <a:schemeClr val="dk1"/>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338"/>
              <a:buFont typeface="Courier New"/>
              <a:buNone/>
            </a:pPr>
            <a:r>
              <a:rPr lang="en-US" sz="1800" b="0" i="0" u="none" strike="noStrike" cap="none">
                <a:solidFill>
                  <a:schemeClr val="dk1"/>
                </a:solidFill>
                <a:latin typeface="Courier New"/>
                <a:ea typeface="Courier New"/>
                <a:cs typeface="Courier New"/>
                <a:sym typeface="Courier New"/>
              </a:rPr>
              <a:t>-o test.json \</a:t>
            </a:r>
            <a:endParaRPr sz="1800" b="0" i="0" u="none" strike="noStrike" cap="none">
              <a:solidFill>
                <a:schemeClr val="dk1"/>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--p4runtime-file test.p4info \</a:t>
            </a:r>
            <a:endParaRPr sz="1800">
              <a:solidFill>
                <a:schemeClr val="dk1"/>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--p4runtime-format text \</a:t>
            </a:r>
            <a:endParaRPr sz="1800">
              <a:solidFill>
                <a:schemeClr val="dk1"/>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338"/>
              <a:buFont typeface="Courier New"/>
              <a:buNone/>
            </a:pPr>
            <a:r>
              <a:rPr lang="en-US" sz="1800" b="0" i="0" u="none" strike="noStrike" cap="none">
                <a:solidFill>
                  <a:schemeClr val="dk1"/>
                </a:solidFill>
                <a:latin typeface="Courier New"/>
                <a:ea typeface="Courier New"/>
                <a:cs typeface="Courier New"/>
                <a:sym typeface="Courier New"/>
              </a:rPr>
              <a:t>test.p4</a:t>
            </a:r>
            <a:endParaRPr sz="1800"/>
          </a:p>
        </p:txBody>
      </p:sp>
      <p:pic>
        <p:nvPicPr>
          <p:cNvPr id="2952" name="Google Shape;2952;p189" descr="Spur gear.png"/>
          <p:cNvPicPr preferRelativeResize="0"/>
          <p:nvPr/>
        </p:nvPicPr>
        <p:blipFill rotWithShape="1">
          <a:blip r:embed="rId3">
            <a:alphaModFix/>
          </a:blip>
          <a:srcRect/>
          <a:stretch/>
        </p:blipFill>
        <p:spPr>
          <a:xfrm>
            <a:off x="1711332" y="1983161"/>
            <a:ext cx="572127" cy="638402"/>
          </a:xfrm>
          <a:prstGeom prst="rect">
            <a:avLst/>
          </a:prstGeom>
          <a:noFill/>
          <a:ln>
            <a:noFill/>
          </a:ln>
        </p:spPr>
      </p:pic>
      <p:sp>
        <p:nvSpPr>
          <p:cNvPr id="2953" name="Google Shape;2953;p189"/>
          <p:cNvSpPr/>
          <p:nvPr/>
        </p:nvSpPr>
        <p:spPr>
          <a:xfrm>
            <a:off x="1900734" y="1610479"/>
            <a:ext cx="195900" cy="362700"/>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54" name="Google Shape;2954;p189"/>
          <p:cNvSpPr/>
          <p:nvPr/>
        </p:nvSpPr>
        <p:spPr>
          <a:xfrm rot="2700000">
            <a:off x="1579002" y="2576376"/>
            <a:ext cx="196010" cy="362746"/>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55" name="Google Shape;2955;p189"/>
          <p:cNvSpPr/>
          <p:nvPr/>
        </p:nvSpPr>
        <p:spPr>
          <a:xfrm>
            <a:off x="1479451" y="1053504"/>
            <a:ext cx="1056402" cy="536598"/>
          </a:xfrm>
          <a:prstGeom prst="flowChartDocument">
            <a:avLst/>
          </a:prstGeom>
          <a:gradFill>
            <a:gsLst>
              <a:gs pos="0">
                <a:srgbClr val="BFBFBF"/>
              </a:gs>
              <a:gs pos="100000">
                <a:srgbClr val="737373"/>
              </a:gs>
            </a:gsLst>
            <a:lin ang="5400012" scaled="0"/>
          </a:gradFill>
          <a:ln w="9525" cap="flat" cmpd="sng">
            <a:solidFill>
              <a:srgbClr val="666666"/>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38"/>
              <a:buFont typeface="Arial"/>
              <a:buNone/>
            </a:pPr>
            <a:r>
              <a:rPr lang="en-US" sz="1350" b="0" i="0" u="none" strike="noStrike" cap="none">
                <a:solidFill>
                  <a:schemeClr val="lt1"/>
                </a:solidFill>
                <a:latin typeface="Arial"/>
                <a:ea typeface="Arial"/>
                <a:cs typeface="Arial"/>
                <a:sym typeface="Arial"/>
              </a:rPr>
              <a:t>test.p4</a:t>
            </a:r>
            <a:endParaRPr/>
          </a:p>
        </p:txBody>
      </p:sp>
      <p:sp>
        <p:nvSpPr>
          <p:cNvPr id="2956" name="Google Shape;2956;p189"/>
          <p:cNvSpPr/>
          <p:nvPr/>
        </p:nvSpPr>
        <p:spPr>
          <a:xfrm>
            <a:off x="1177922" y="3014621"/>
            <a:ext cx="641628" cy="436590"/>
          </a:xfrm>
          <a:prstGeom prst="flowChartDocument">
            <a:avLst/>
          </a:prstGeom>
          <a:gradFill>
            <a:gsLst>
              <a:gs pos="0">
                <a:srgbClr val="C86C1F"/>
              </a:gs>
              <a:gs pos="80000">
                <a:srgbClr val="FF8E29"/>
              </a:gs>
              <a:gs pos="100000">
                <a:srgbClr val="FF8D25"/>
              </a:gs>
            </a:gsLst>
            <a:lin ang="16200038" scaled="0"/>
          </a:gradFill>
          <a:ln w="9525" cap="flat" cmpd="sng">
            <a:solidFill>
              <a:srgbClr val="F5913F"/>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r>
              <a:rPr lang="en-US" sz="1050" b="0" i="0" u="none" strike="noStrike" cap="none">
                <a:solidFill>
                  <a:schemeClr val="lt1"/>
                </a:solidFill>
                <a:latin typeface="Arial"/>
                <a:ea typeface="Arial"/>
                <a:cs typeface="Arial"/>
                <a:sym typeface="Arial"/>
              </a:rPr>
              <a:t>test.json</a:t>
            </a:r>
            <a:endParaRPr/>
          </a:p>
        </p:txBody>
      </p:sp>
      <p:sp>
        <p:nvSpPr>
          <p:cNvPr id="2957" name="Google Shape;2957;p189"/>
          <p:cNvSpPr txBox="1"/>
          <p:nvPr/>
        </p:nvSpPr>
        <p:spPr>
          <a:xfrm>
            <a:off x="2285293" y="2117503"/>
            <a:ext cx="1088700" cy="3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p4c-bm2-ss</a:t>
            </a:r>
            <a:endParaRPr/>
          </a:p>
        </p:txBody>
      </p:sp>
      <p:sp>
        <p:nvSpPr>
          <p:cNvPr id="2958" name="Google Shape;2958;p189"/>
          <p:cNvSpPr/>
          <p:nvPr/>
        </p:nvSpPr>
        <p:spPr>
          <a:xfrm rot="-2044760">
            <a:off x="2255761" y="2637511"/>
            <a:ext cx="195952" cy="362781"/>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59" name="Google Shape;2959;p189"/>
          <p:cNvSpPr/>
          <p:nvPr/>
        </p:nvSpPr>
        <p:spPr>
          <a:xfrm>
            <a:off x="2171022" y="3014621"/>
            <a:ext cx="641628" cy="436590"/>
          </a:xfrm>
          <a:prstGeom prst="flowChartDocument">
            <a:avLst/>
          </a:prstGeom>
          <a:gradFill>
            <a:gsLst>
              <a:gs pos="0">
                <a:srgbClr val="51AB2A"/>
              </a:gs>
              <a:gs pos="100000">
                <a:srgbClr val="203E13"/>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r>
              <a:rPr lang="en-US" sz="1050" b="0" i="0" u="none" strike="noStrike" cap="none">
                <a:solidFill>
                  <a:schemeClr val="lt1"/>
                </a:solidFill>
                <a:latin typeface="Arial"/>
                <a:ea typeface="Arial"/>
                <a:cs typeface="Arial"/>
                <a:sym typeface="Arial"/>
              </a:rPr>
              <a:t>test.</a:t>
            </a:r>
            <a:r>
              <a:rPr lang="en-US" sz="1050">
                <a:solidFill>
                  <a:schemeClr val="lt1"/>
                </a:solidFill>
              </a:rPr>
              <a:t>p4info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2965" name="Google Shape;2965;p190"/>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75"/>
              </a:spcBef>
              <a:spcAft>
                <a:spcPts val="75"/>
              </a:spcAft>
              <a:buClr>
                <a:schemeClr val="dk1"/>
              </a:buClr>
              <a:buSzPts val="1100"/>
              <a:buFont typeface="Arial"/>
              <a:buNone/>
            </a:pPr>
            <a:r>
              <a:rPr lang="en-US" sz="2400"/>
              <a:t>Step 2: </a:t>
            </a:r>
            <a:r>
              <a:rPr lang="en-US" sz="2400">
                <a:latin typeface="Source Code Pro"/>
                <a:ea typeface="Source Code Pro"/>
                <a:cs typeface="Source Code Pro"/>
                <a:sym typeface="Source Code Pro"/>
              </a:rPr>
              <a:t>run_exercise.py</a:t>
            </a:r>
            <a:r>
              <a:rPr lang="en-US" sz="2400"/>
              <a:t> [run phase]</a:t>
            </a:r>
            <a:endParaRPr sz="2400"/>
          </a:p>
        </p:txBody>
      </p:sp>
      <p:sp>
        <p:nvSpPr>
          <p:cNvPr id="2966" name="Google Shape;2966;p190"/>
          <p:cNvSpPr txBox="1">
            <a:spLocks noGrp="1"/>
          </p:cNvSpPr>
          <p:nvPr>
            <p:ph type="body" idx="1"/>
          </p:nvPr>
        </p:nvSpPr>
        <p:spPr>
          <a:xfrm>
            <a:off x="152325" y="754550"/>
            <a:ext cx="3602100" cy="4114800"/>
          </a:xfrm>
          <a:prstGeom prst="rect">
            <a:avLst/>
          </a:prstGeom>
        </p:spPr>
        <p:txBody>
          <a:bodyPr spcFirstLastPara="1" wrap="square" lIns="91425" tIns="91425" rIns="91425" bIns="91425" anchor="t" anchorCtr="0">
            <a:noAutofit/>
          </a:bodyPr>
          <a:lstStyle/>
          <a:p>
            <a:pPr marL="457200" lvl="0" indent="-361950" algn="l" rtl="0">
              <a:spcBef>
                <a:spcPts val="75"/>
              </a:spcBef>
              <a:spcAft>
                <a:spcPts val="0"/>
              </a:spcAft>
              <a:buClr>
                <a:srgbClr val="000000"/>
              </a:buClr>
              <a:buSzPts val="2100"/>
              <a:buFont typeface="Arial"/>
              <a:buAutoNum type="alphaLcPeriod"/>
            </a:pPr>
            <a:r>
              <a:rPr lang="en-US"/>
              <a:t>Create network based on topology.json</a:t>
            </a:r>
            <a:endParaRPr/>
          </a:p>
          <a:p>
            <a:pPr marL="457200" lvl="0" indent="-336550" algn="l" rtl="0">
              <a:spcBef>
                <a:spcPts val="0"/>
              </a:spcBef>
              <a:spcAft>
                <a:spcPts val="0"/>
              </a:spcAft>
              <a:buClr>
                <a:srgbClr val="000000"/>
              </a:buClr>
              <a:buSzPts val="1700"/>
              <a:buFont typeface="Arial"/>
              <a:buAutoNum type="alphaLcPeriod"/>
            </a:pPr>
            <a:r>
              <a:rPr lang="en-US"/>
              <a:t>Start</a:t>
            </a:r>
            <a:r>
              <a:rPr lang="en-US" sz="1700"/>
              <a:t> </a:t>
            </a:r>
            <a:r>
              <a:rPr lang="en-US" sz="1700" b="0">
                <a:latin typeface="Source Code Pro"/>
                <a:ea typeface="Source Code Pro"/>
                <a:cs typeface="Source Code Pro"/>
                <a:sym typeface="Source Code Pro"/>
              </a:rPr>
              <a:t>simple_switch_grpc</a:t>
            </a:r>
            <a:r>
              <a:rPr lang="en-US" sz="1700"/>
              <a:t> i</a:t>
            </a:r>
            <a:r>
              <a:rPr lang="en-US"/>
              <a:t>nstance for each switch</a:t>
            </a:r>
            <a:endParaRPr/>
          </a:p>
          <a:p>
            <a:pPr marL="457200" lvl="0" indent="-361950" algn="l" rtl="0">
              <a:spcBef>
                <a:spcPts val="0"/>
              </a:spcBef>
              <a:spcAft>
                <a:spcPts val="0"/>
              </a:spcAft>
              <a:buClr>
                <a:srgbClr val="000000"/>
              </a:buClr>
              <a:buSzPts val="2100"/>
              <a:buFont typeface="Arial"/>
              <a:buAutoNum type="alphaLcPeriod"/>
            </a:pPr>
            <a:r>
              <a:rPr lang="en-US"/>
              <a:t>Use P4Runtime to push the P4 program (P4Info and BMv2 JSON)</a:t>
            </a:r>
            <a:endParaRPr/>
          </a:p>
          <a:p>
            <a:pPr marL="457200" lvl="0" indent="-361950" algn="l" rtl="0">
              <a:spcBef>
                <a:spcPts val="0"/>
              </a:spcBef>
              <a:spcAft>
                <a:spcPts val="0"/>
              </a:spcAft>
              <a:buClr>
                <a:srgbClr val="000000"/>
              </a:buClr>
              <a:buSzPts val="2100"/>
              <a:buFont typeface="Arial"/>
              <a:buAutoNum type="alphaLcPeriod"/>
            </a:pPr>
            <a:r>
              <a:rPr lang="en-US"/>
              <a:t>Add the static rules defined in </a:t>
            </a:r>
            <a:r>
              <a:rPr lang="en-US" sz="1700" b="0">
                <a:latin typeface="Source Code Pro"/>
                <a:ea typeface="Source Code Pro"/>
                <a:cs typeface="Source Code Pro"/>
                <a:sym typeface="Source Code Pro"/>
              </a:rPr>
              <a:t>runtime.json</a:t>
            </a:r>
            <a:endParaRPr sz="1700" b="0">
              <a:latin typeface="Source Code Pro"/>
              <a:ea typeface="Source Code Pro"/>
              <a:cs typeface="Source Code Pro"/>
              <a:sym typeface="Source Code Pro"/>
            </a:endParaRPr>
          </a:p>
        </p:txBody>
      </p:sp>
      <p:sp>
        <p:nvSpPr>
          <p:cNvPr id="2967" name="Google Shape;2967;p190"/>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63</a:t>
            </a:fld>
            <a:endParaRPr/>
          </a:p>
        </p:txBody>
      </p:sp>
      <p:grpSp>
        <p:nvGrpSpPr>
          <p:cNvPr id="2968" name="Google Shape;2968;p190"/>
          <p:cNvGrpSpPr/>
          <p:nvPr/>
        </p:nvGrpSpPr>
        <p:grpSpPr>
          <a:xfrm>
            <a:off x="4302825" y="1697875"/>
            <a:ext cx="2180404" cy="2730669"/>
            <a:chOff x="4302825" y="1697875"/>
            <a:chExt cx="2180404" cy="2730669"/>
          </a:xfrm>
        </p:grpSpPr>
        <p:sp>
          <p:nvSpPr>
            <p:cNvPr id="2969" name="Google Shape;2969;p190"/>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190"/>
            <p:cNvSpPr txBox="1"/>
            <p:nvPr/>
          </p:nvSpPr>
          <p:spPr>
            <a:xfrm rot="-5400000">
              <a:off x="4027725" y="1972975"/>
              <a:ext cx="2730600" cy="2180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38"/>
                <a:buFont typeface="Arial"/>
                <a:buNone/>
              </a:pPr>
              <a:r>
                <a:rPr lang="en-US" sz="1350" b="0" i="0" u="none" strike="noStrike" cap="none">
                  <a:solidFill>
                    <a:schemeClr val="lt1"/>
                  </a:solidFill>
                  <a:latin typeface="Arial"/>
                  <a:ea typeface="Arial"/>
                  <a:cs typeface="Arial"/>
                  <a:sym typeface="Arial"/>
                </a:rPr>
                <a:t>simple_switch_grp</a:t>
              </a:r>
              <a:r>
                <a:rPr lang="en-US" sz="1350">
                  <a:solidFill>
                    <a:schemeClr val="lt1"/>
                  </a:solidFill>
                </a:rPr>
                <a:t>c</a:t>
              </a:r>
              <a:r>
                <a:rPr lang="en-US" sz="1350" b="0" i="0" u="none" strike="noStrike" cap="none">
                  <a:solidFill>
                    <a:schemeClr val="lt1"/>
                  </a:solidFill>
                  <a:latin typeface="Arial"/>
                  <a:ea typeface="Arial"/>
                  <a:cs typeface="Arial"/>
                  <a:sym typeface="Arial"/>
                </a:rPr>
                <a:t>  (BMv2)</a:t>
              </a:r>
              <a:endParaRPr/>
            </a:p>
          </p:txBody>
        </p:sp>
        <p:sp>
          <p:nvSpPr>
            <p:cNvPr id="2971" name="Google Shape;2971;p190"/>
            <p:cNvSpPr/>
            <p:nvPr/>
          </p:nvSpPr>
          <p:spPr>
            <a:xfrm>
              <a:off x="4702780" y="1697944"/>
              <a:ext cx="1566900" cy="350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server (gRPC)</a:t>
              </a:r>
              <a:endParaRPr/>
            </a:p>
          </p:txBody>
        </p:sp>
        <p:sp>
          <p:nvSpPr>
            <p:cNvPr id="2972" name="Google Shape;2972;p190"/>
            <p:cNvSpPr/>
            <p:nvPr/>
          </p:nvSpPr>
          <p:spPr>
            <a:xfrm rot="10800000">
              <a:off x="5612850" y="265961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190"/>
            <p:cNvSpPr txBox="1"/>
            <p:nvPr/>
          </p:nvSpPr>
          <p:spPr>
            <a:xfrm rot="5400000">
              <a:off x="5529300" y="2805137"/>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Egress</a:t>
              </a:r>
              <a:endParaRPr/>
            </a:p>
          </p:txBody>
        </p:sp>
        <p:sp>
          <p:nvSpPr>
            <p:cNvPr id="2974" name="Google Shape;2974;p190"/>
            <p:cNvSpPr/>
            <p:nvPr/>
          </p:nvSpPr>
          <p:spPr>
            <a:xfrm>
              <a:off x="4852301" y="265949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190"/>
            <p:cNvSpPr txBox="1"/>
            <p:nvPr/>
          </p:nvSpPr>
          <p:spPr>
            <a:xfrm rot="-5400000">
              <a:off x="4768750" y="2867332"/>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Ingress</a:t>
              </a:r>
              <a:endParaRPr/>
            </a:p>
          </p:txBody>
        </p:sp>
        <p:sp>
          <p:nvSpPr>
            <p:cNvPr id="2976" name="Google Shape;2976;p190"/>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TM</a:t>
              </a:r>
              <a:endParaRPr/>
            </a:p>
          </p:txBody>
        </p:sp>
        <p:sp>
          <p:nvSpPr>
            <p:cNvPr id="2977" name="Google Shape;2977;p190"/>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190"/>
            <p:cNvSpPr txBox="1"/>
            <p:nvPr/>
          </p:nvSpPr>
          <p:spPr>
            <a:xfrm>
              <a:off x="47187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Parser</a:t>
              </a:r>
              <a:endParaRPr/>
            </a:p>
          </p:txBody>
        </p:sp>
        <p:sp>
          <p:nvSpPr>
            <p:cNvPr id="2979" name="Google Shape;2979;p190"/>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190"/>
            <p:cNvSpPr txBox="1"/>
            <p:nvPr/>
          </p:nvSpPr>
          <p:spPr>
            <a:xfrm>
              <a:off x="55014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Deparser</a:t>
              </a:r>
              <a:endParaRPr/>
            </a:p>
          </p:txBody>
        </p:sp>
        <p:sp>
          <p:nvSpPr>
            <p:cNvPr id="2981" name="Google Shape;2981;p190"/>
            <p:cNvSpPr/>
            <p:nvPr/>
          </p:nvSpPr>
          <p:spPr>
            <a:xfrm>
              <a:off x="5019433" y="2321606"/>
              <a:ext cx="297000" cy="4464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82" name="Google Shape;2982;p190"/>
            <p:cNvSpPr/>
            <p:nvPr/>
          </p:nvSpPr>
          <p:spPr>
            <a:xfrm rot="5400000">
              <a:off x="5590805" y="2411455"/>
              <a:ext cx="446400" cy="2667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83" name="Google Shape;2983;p190"/>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Port Interface</a:t>
              </a:r>
              <a:endParaRPr/>
            </a:p>
          </p:txBody>
        </p:sp>
        <p:sp>
          <p:nvSpPr>
            <p:cNvPr id="2984" name="Google Shape;2984;p190"/>
            <p:cNvSpPr/>
            <p:nvPr/>
          </p:nvSpPr>
          <p:spPr>
            <a:xfrm>
              <a:off x="5020021" y="3432516"/>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85" name="Google Shape;2985;p190"/>
            <p:cNvSpPr/>
            <p:nvPr/>
          </p:nvSpPr>
          <p:spPr>
            <a:xfrm>
              <a:off x="4996469" y="39304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86" name="Google Shape;2986;p190"/>
            <p:cNvSpPr/>
            <p:nvPr/>
          </p:nvSpPr>
          <p:spPr>
            <a:xfrm rot="10800000" flipH="1">
              <a:off x="5774085" y="3432664"/>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87" name="Google Shape;2987;p190"/>
            <p:cNvSpPr/>
            <p:nvPr/>
          </p:nvSpPr>
          <p:spPr>
            <a:xfrm rot="10800000" flipH="1">
              <a:off x="5750532" y="39305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88" name="Google Shape;2988;p190"/>
            <p:cNvSpPr/>
            <p:nvPr/>
          </p:nvSpPr>
          <p:spPr>
            <a:xfrm>
              <a:off x="6276096" y="2089434"/>
              <a:ext cx="198600" cy="5157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Log</a:t>
              </a:r>
              <a:endParaRPr/>
            </a:p>
          </p:txBody>
        </p:sp>
        <p:sp>
          <p:nvSpPr>
            <p:cNvPr id="2989" name="Google Shape;2989;p190"/>
            <p:cNvSpPr/>
            <p:nvPr/>
          </p:nvSpPr>
          <p:spPr>
            <a:xfrm>
              <a:off x="6280485" y="2898308"/>
              <a:ext cx="198600" cy="9051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Debug</a:t>
              </a:r>
              <a:endParaRPr/>
            </a:p>
          </p:txBody>
        </p:sp>
      </p:grpSp>
      <p:sp>
        <p:nvSpPr>
          <p:cNvPr id="2990" name="Google Shape;2990;p190"/>
          <p:cNvSpPr/>
          <p:nvPr/>
        </p:nvSpPr>
        <p:spPr>
          <a:xfrm>
            <a:off x="4146200" y="754550"/>
            <a:ext cx="2519400" cy="600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2991" name="Google Shape;2991;p190"/>
          <p:cNvSpPr/>
          <p:nvPr/>
        </p:nvSpPr>
        <p:spPr>
          <a:xfrm>
            <a:off x="7232100" y="754538"/>
            <a:ext cx="1138536" cy="638442"/>
          </a:xfrm>
          <a:prstGeom prst="flowChartDocument">
            <a:avLst/>
          </a:prstGeom>
          <a:gradFill>
            <a:gsLst>
              <a:gs pos="0">
                <a:srgbClr val="BFBFBF"/>
              </a:gs>
              <a:gs pos="100000">
                <a:srgbClr val="737373"/>
              </a:gs>
            </a:gsLst>
            <a:lin ang="5400012" scaled="0"/>
          </a:gradFill>
          <a:ln w="9525" cap="flat" cmpd="sng">
            <a:solidFill>
              <a:srgbClr val="434343"/>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300">
                <a:solidFill>
                  <a:srgbClr val="FFFFFF"/>
                </a:solidFill>
              </a:rPr>
              <a:t>runtime.json</a:t>
            </a:r>
            <a:endParaRPr sz="1300" b="0" i="0" u="none" strike="noStrike" cap="none">
              <a:solidFill>
                <a:srgbClr val="FFFFFF"/>
              </a:solidFill>
              <a:latin typeface="Arial"/>
              <a:ea typeface="Arial"/>
              <a:cs typeface="Arial"/>
              <a:sym typeface="Arial"/>
            </a:endParaRPr>
          </a:p>
        </p:txBody>
      </p:sp>
      <p:sp>
        <p:nvSpPr>
          <p:cNvPr id="2992" name="Google Shape;2992;p190"/>
          <p:cNvSpPr/>
          <p:nvPr/>
        </p:nvSpPr>
        <p:spPr>
          <a:xfrm>
            <a:off x="4667850" y="1057625"/>
            <a:ext cx="1650900" cy="296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client (gRPC)</a:t>
            </a:r>
            <a:endParaRPr/>
          </a:p>
        </p:txBody>
      </p:sp>
      <p:sp>
        <p:nvSpPr>
          <p:cNvPr id="2993" name="Google Shape;2993;p190"/>
          <p:cNvSpPr/>
          <p:nvPr/>
        </p:nvSpPr>
        <p:spPr>
          <a:xfrm>
            <a:off x="5349201" y="1354488"/>
            <a:ext cx="184500" cy="358800"/>
          </a:xfrm>
          <a:prstGeom prst="upDownArrow">
            <a:avLst>
              <a:gd name="adj1" fmla="val 50000"/>
              <a:gd name="adj2" fmla="val 50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94" name="Google Shape;2994;p190"/>
          <p:cNvSpPr/>
          <p:nvPr/>
        </p:nvSpPr>
        <p:spPr>
          <a:xfrm>
            <a:off x="3834179" y="987723"/>
            <a:ext cx="365418" cy="358776"/>
          </a:xfrm>
          <a:prstGeom prst="flowChartDocument">
            <a:avLst/>
          </a:prstGeom>
          <a:gradFill>
            <a:gsLst>
              <a:gs pos="0">
                <a:srgbClr val="C86C1F"/>
              </a:gs>
              <a:gs pos="80000">
                <a:srgbClr val="FF8E29"/>
              </a:gs>
              <a:gs pos="100000">
                <a:srgbClr val="FF8D25"/>
              </a:gs>
            </a:gsLst>
            <a:lin ang="16200038" scaled="0"/>
          </a:gradFill>
          <a:ln w="9525" cap="flat" cmpd="sng">
            <a:solidFill>
              <a:srgbClr val="F5913F"/>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sp>
        <p:nvSpPr>
          <p:cNvPr id="2995" name="Google Shape;2995;p190"/>
          <p:cNvSpPr/>
          <p:nvPr/>
        </p:nvSpPr>
        <p:spPr>
          <a:xfrm>
            <a:off x="3699350" y="1098575"/>
            <a:ext cx="365418" cy="358776"/>
          </a:xfrm>
          <a:prstGeom prst="flowChartDocument">
            <a:avLst/>
          </a:prstGeom>
          <a:gradFill>
            <a:gsLst>
              <a:gs pos="0">
                <a:srgbClr val="51AB2A"/>
              </a:gs>
              <a:gs pos="100000">
                <a:srgbClr val="203E13"/>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grpSp>
        <p:nvGrpSpPr>
          <p:cNvPr id="2996" name="Google Shape;2996;p190"/>
          <p:cNvGrpSpPr/>
          <p:nvPr/>
        </p:nvGrpSpPr>
        <p:grpSpPr>
          <a:xfrm>
            <a:off x="3901659" y="4324383"/>
            <a:ext cx="2993625" cy="589840"/>
            <a:chOff x="3678212" y="5904707"/>
            <a:chExt cx="3991500" cy="786453"/>
          </a:xfrm>
        </p:grpSpPr>
        <p:sp>
          <p:nvSpPr>
            <p:cNvPr id="2997" name="Google Shape;2997;p190"/>
            <p:cNvSpPr/>
            <p:nvPr/>
          </p:nvSpPr>
          <p:spPr>
            <a:xfrm>
              <a:off x="3678212" y="6110660"/>
              <a:ext cx="3991500" cy="580500"/>
            </a:xfrm>
            <a:prstGeom prst="roundRect">
              <a:avLst>
                <a:gd name="adj" fmla="val 16667"/>
              </a:avLst>
            </a:prstGeom>
            <a:gradFill>
              <a:gsLst>
                <a:gs pos="0">
                  <a:srgbClr val="FFA09D"/>
                </a:gs>
                <a:gs pos="35000">
                  <a:srgbClr val="FFBCBC"/>
                </a:gs>
                <a:gs pos="100000">
                  <a:srgbClr val="FFE2E2"/>
                </a:gs>
              </a:gsLst>
              <a:lin ang="16200038" scaled="0"/>
            </a:gradFill>
            <a:ln w="9525" cap="flat" cmpd="sng">
              <a:solidFill>
                <a:srgbClr val="BD4B48"/>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Linux Kernel</a:t>
              </a:r>
              <a:endParaRPr/>
            </a:p>
          </p:txBody>
        </p:sp>
        <p:sp>
          <p:nvSpPr>
            <p:cNvPr id="2998" name="Google Shape;2998;p190"/>
            <p:cNvSpPr txBox="1"/>
            <p:nvPr/>
          </p:nvSpPr>
          <p:spPr>
            <a:xfrm>
              <a:off x="3910073" y="6035078"/>
              <a:ext cx="885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veth0..n</a:t>
              </a:r>
              <a:endParaRPr/>
            </a:p>
          </p:txBody>
        </p:sp>
        <p:sp>
          <p:nvSpPr>
            <p:cNvPr id="2999" name="Google Shape;2999;p190"/>
            <p:cNvSpPr/>
            <p:nvPr/>
          </p:nvSpPr>
          <p:spPr>
            <a:xfrm rot="10800000" flipH="1">
              <a:off x="4822832"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00" name="Google Shape;3000;p190"/>
            <p:cNvSpPr/>
            <p:nvPr/>
          </p:nvSpPr>
          <p:spPr>
            <a:xfrm rot="10800000" flipH="1">
              <a:off x="5180071"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01" name="Google Shape;3001;p190"/>
            <p:cNvSpPr/>
            <p:nvPr/>
          </p:nvSpPr>
          <p:spPr>
            <a:xfrm rot="10800000" flipH="1">
              <a:off x="5537310"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02" name="Google Shape;3002;p190"/>
            <p:cNvSpPr/>
            <p:nvPr/>
          </p:nvSpPr>
          <p:spPr>
            <a:xfrm rot="10800000" flipH="1">
              <a:off x="6461294"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3003" name="Google Shape;3003;p190"/>
          <p:cNvSpPr/>
          <p:nvPr/>
        </p:nvSpPr>
        <p:spPr>
          <a:xfrm rot="5400000">
            <a:off x="6850909" y="873204"/>
            <a:ext cx="195900" cy="362700"/>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04" name="Google Shape;3004;p190"/>
          <p:cNvSpPr/>
          <p:nvPr/>
        </p:nvSpPr>
        <p:spPr>
          <a:xfrm>
            <a:off x="6767475" y="1797650"/>
            <a:ext cx="2180400" cy="1212600"/>
          </a:xfrm>
          <a:prstGeom prst="wedgeRoundRectCallout">
            <a:avLst>
              <a:gd name="adj1" fmla="val -19880"/>
              <a:gd name="adj2" fmla="val -87205"/>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90"/>
          <p:cNvSpPr txBox="1"/>
          <p:nvPr/>
        </p:nvSpPr>
        <p:spPr>
          <a:xfrm>
            <a:off x="6665600" y="1820450"/>
            <a:ext cx="2180400" cy="13560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sz="1200"/>
              <a:t>P4Runtime server address and port</a:t>
            </a:r>
            <a:endParaRPr sz="1200"/>
          </a:p>
          <a:p>
            <a:pPr marL="457200" lvl="0" indent="-304800" algn="l" rtl="0">
              <a:spcBef>
                <a:spcPts val="0"/>
              </a:spcBef>
              <a:spcAft>
                <a:spcPts val="0"/>
              </a:spcAft>
              <a:buSzPts val="1200"/>
              <a:buChar char="●"/>
            </a:pPr>
            <a:r>
              <a:rPr lang="en-US" sz="1200"/>
              <a:t>Path to BMv2 JSON and P4Info to deploy</a:t>
            </a:r>
            <a:endParaRPr sz="1200"/>
          </a:p>
          <a:p>
            <a:pPr marL="457200" lvl="0" indent="-304800" algn="l" rtl="0">
              <a:spcBef>
                <a:spcPts val="0"/>
              </a:spcBef>
              <a:spcAft>
                <a:spcPts val="0"/>
              </a:spcAft>
              <a:buSzPts val="1200"/>
              <a:buChar char="●"/>
            </a:pPr>
            <a:r>
              <a:rPr lang="en-US" sz="1200"/>
              <a:t>Table entries</a:t>
            </a:r>
            <a:endParaRPr sz="12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10"/>
        <p:cNvGrpSpPr/>
        <p:nvPr/>
      </p:nvGrpSpPr>
      <p:grpSpPr>
        <a:xfrm>
          <a:off x="0" y="0"/>
          <a:ext cx="0" cy="0"/>
          <a:chOff x="0" y="0"/>
          <a:chExt cx="0" cy="0"/>
        </a:xfrm>
      </p:grpSpPr>
      <p:sp>
        <p:nvSpPr>
          <p:cNvPr id="3011" name="Google Shape;3011;p191"/>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Step 3: Run the traffic generator and sniffer</a:t>
            </a:r>
            <a:endParaRPr/>
          </a:p>
        </p:txBody>
      </p:sp>
      <p:sp>
        <p:nvSpPr>
          <p:cNvPr id="3012" name="Google Shape;3012;p191"/>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260348" lvl="0" indent="78741" algn="l" rtl="0">
              <a:spcBef>
                <a:spcPts val="75"/>
              </a:spcBef>
              <a:spcAft>
                <a:spcPts val="0"/>
              </a:spcAft>
              <a:buNone/>
            </a:pPr>
            <a:r>
              <a:rPr lang="en-US"/>
              <a:t>In some exercises, this is</a:t>
            </a:r>
            <a:endParaRPr/>
          </a:p>
          <a:p>
            <a:pPr marL="260348" lvl="0" indent="78741" algn="l" rtl="0">
              <a:spcBef>
                <a:spcPts val="75"/>
              </a:spcBef>
              <a:spcAft>
                <a:spcPts val="0"/>
              </a:spcAft>
              <a:buNone/>
            </a:pPr>
            <a:r>
              <a:rPr lang="en-US" b="0">
                <a:latin typeface="Source Code Pro"/>
                <a:ea typeface="Source Code Pro"/>
                <a:cs typeface="Source Code Pro"/>
                <a:sym typeface="Source Code Pro"/>
              </a:rPr>
              <a:t>send.py</a:t>
            </a:r>
            <a:r>
              <a:rPr lang="en-US"/>
              <a:t> and </a:t>
            </a:r>
            <a:r>
              <a:rPr lang="en-US" b="0">
                <a:latin typeface="Source Code Pro"/>
                <a:ea typeface="Source Code Pro"/>
                <a:cs typeface="Source Code Pro"/>
                <a:sym typeface="Source Code Pro"/>
              </a:rPr>
              <a:t>receive.py</a:t>
            </a:r>
            <a:endParaRPr b="0">
              <a:latin typeface="Source Code Pro"/>
              <a:ea typeface="Source Code Pro"/>
              <a:cs typeface="Source Code Pro"/>
              <a:sym typeface="Source Code Pro"/>
            </a:endParaRPr>
          </a:p>
          <a:p>
            <a:pPr marL="260348" lvl="0" indent="78741" algn="l" rtl="0">
              <a:spcBef>
                <a:spcPts val="75"/>
              </a:spcBef>
              <a:spcAft>
                <a:spcPts val="0"/>
              </a:spcAft>
              <a:buNone/>
            </a:pPr>
            <a:endParaRPr/>
          </a:p>
          <a:p>
            <a:pPr marL="260348" lvl="0" indent="78741" algn="l" rtl="0">
              <a:spcBef>
                <a:spcPts val="75"/>
              </a:spcBef>
              <a:spcAft>
                <a:spcPts val="0"/>
              </a:spcAft>
              <a:buNone/>
            </a:pPr>
            <a:r>
              <a:rPr lang="en-US"/>
              <a:t>In others, we use standard</a:t>
            </a:r>
            <a:endParaRPr/>
          </a:p>
          <a:p>
            <a:pPr marL="260348" lvl="0" indent="78741" algn="l" rtl="0">
              <a:spcBef>
                <a:spcPts val="75"/>
              </a:spcBef>
              <a:spcAft>
                <a:spcPts val="0"/>
              </a:spcAft>
              <a:buNone/>
            </a:pPr>
            <a:r>
              <a:rPr lang="en-US"/>
              <a:t>Linux programs, like </a:t>
            </a:r>
            <a:r>
              <a:rPr lang="en-US" b="0">
                <a:latin typeface="Source Code Pro"/>
                <a:ea typeface="Source Code Pro"/>
                <a:cs typeface="Source Code Pro"/>
                <a:sym typeface="Source Code Pro"/>
              </a:rPr>
              <a:t>ping</a:t>
            </a:r>
            <a:endParaRPr b="0">
              <a:latin typeface="Source Code Pro"/>
              <a:ea typeface="Source Code Pro"/>
              <a:cs typeface="Source Code Pro"/>
              <a:sym typeface="Source Code Pro"/>
            </a:endParaRPr>
          </a:p>
          <a:p>
            <a:pPr marL="260348" lvl="0" indent="78741" algn="l" rtl="0">
              <a:spcBef>
                <a:spcPts val="75"/>
              </a:spcBef>
              <a:spcAft>
                <a:spcPts val="0"/>
              </a:spcAft>
              <a:buNone/>
            </a:pPr>
            <a:endParaRPr b="0">
              <a:latin typeface="Source Code Pro"/>
              <a:ea typeface="Source Code Pro"/>
              <a:cs typeface="Source Code Pro"/>
              <a:sym typeface="Source Code Pro"/>
            </a:endParaRPr>
          </a:p>
          <a:p>
            <a:pPr marL="260348" lvl="0" indent="78741" algn="l" rtl="0">
              <a:spcBef>
                <a:spcPts val="75"/>
              </a:spcBef>
              <a:spcAft>
                <a:spcPts val="0"/>
              </a:spcAft>
              <a:buNone/>
            </a:pPr>
            <a:r>
              <a:rPr lang="en-US"/>
              <a:t>In the p4runtime exercise,</a:t>
            </a:r>
            <a:endParaRPr/>
          </a:p>
          <a:p>
            <a:pPr marL="260348" lvl="0" indent="78741" algn="l" rtl="0">
              <a:spcBef>
                <a:spcPts val="75"/>
              </a:spcBef>
              <a:spcAft>
                <a:spcPts val="0"/>
              </a:spcAft>
              <a:buNone/>
            </a:pPr>
            <a:r>
              <a:rPr lang="en-US"/>
              <a:t>we also run our own controller:</a:t>
            </a:r>
            <a:endParaRPr/>
          </a:p>
          <a:p>
            <a:pPr marL="260348" lvl="0" indent="78741" algn="l" rtl="0">
              <a:spcBef>
                <a:spcPts val="75"/>
              </a:spcBef>
              <a:spcAft>
                <a:spcPts val="0"/>
              </a:spcAft>
              <a:buNone/>
            </a:pPr>
            <a:r>
              <a:rPr lang="en-US" b="0">
                <a:latin typeface="Source Code Pro"/>
                <a:ea typeface="Source Code Pro"/>
                <a:cs typeface="Source Code Pro"/>
                <a:sym typeface="Source Code Pro"/>
              </a:rPr>
              <a:t>mycontroller.py </a:t>
            </a:r>
            <a:r>
              <a:rPr lang="en-US"/>
              <a:t>instead of</a:t>
            </a:r>
            <a:endParaRPr/>
          </a:p>
          <a:p>
            <a:pPr marL="260348" lvl="0" indent="78741" algn="l" rtl="0">
              <a:spcBef>
                <a:spcPts val="75"/>
              </a:spcBef>
              <a:spcAft>
                <a:spcPts val="75"/>
              </a:spcAft>
              <a:buNone/>
            </a:pPr>
            <a:r>
              <a:rPr lang="en-US"/>
              <a:t>the static one</a:t>
            </a:r>
            <a:endParaRPr/>
          </a:p>
        </p:txBody>
      </p:sp>
      <p:sp>
        <p:nvSpPr>
          <p:cNvPr id="3013" name="Google Shape;3013;p191"/>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64</a:t>
            </a:fld>
            <a:endParaRPr/>
          </a:p>
        </p:txBody>
      </p:sp>
      <p:grpSp>
        <p:nvGrpSpPr>
          <p:cNvPr id="3014" name="Google Shape;3014;p191"/>
          <p:cNvGrpSpPr/>
          <p:nvPr/>
        </p:nvGrpSpPr>
        <p:grpSpPr>
          <a:xfrm>
            <a:off x="4835500" y="1697112"/>
            <a:ext cx="2180404" cy="2730669"/>
            <a:chOff x="4302825" y="1697875"/>
            <a:chExt cx="2180404" cy="2730669"/>
          </a:xfrm>
        </p:grpSpPr>
        <p:sp>
          <p:nvSpPr>
            <p:cNvPr id="3015" name="Google Shape;3015;p191"/>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191"/>
            <p:cNvSpPr txBox="1"/>
            <p:nvPr/>
          </p:nvSpPr>
          <p:spPr>
            <a:xfrm rot="-5400000">
              <a:off x="4027725" y="1972975"/>
              <a:ext cx="2730600" cy="2180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38"/>
                <a:buFont typeface="Arial"/>
                <a:buNone/>
              </a:pPr>
              <a:r>
                <a:rPr lang="en-US" sz="1350" b="0" i="0" u="none" strike="noStrike" cap="none">
                  <a:solidFill>
                    <a:schemeClr val="lt1"/>
                  </a:solidFill>
                  <a:latin typeface="Arial"/>
                  <a:ea typeface="Arial"/>
                  <a:cs typeface="Arial"/>
                  <a:sym typeface="Arial"/>
                </a:rPr>
                <a:t>simple_switch_grp</a:t>
              </a:r>
              <a:r>
                <a:rPr lang="en-US" sz="1350">
                  <a:solidFill>
                    <a:schemeClr val="lt1"/>
                  </a:solidFill>
                </a:rPr>
                <a:t>c</a:t>
              </a:r>
              <a:r>
                <a:rPr lang="en-US" sz="1350" b="0" i="0" u="none" strike="noStrike" cap="none">
                  <a:solidFill>
                    <a:schemeClr val="lt1"/>
                  </a:solidFill>
                  <a:latin typeface="Arial"/>
                  <a:ea typeface="Arial"/>
                  <a:cs typeface="Arial"/>
                  <a:sym typeface="Arial"/>
                </a:rPr>
                <a:t>  (BMv2)</a:t>
              </a:r>
              <a:endParaRPr/>
            </a:p>
          </p:txBody>
        </p:sp>
        <p:sp>
          <p:nvSpPr>
            <p:cNvPr id="3017" name="Google Shape;3017;p191"/>
            <p:cNvSpPr/>
            <p:nvPr/>
          </p:nvSpPr>
          <p:spPr>
            <a:xfrm>
              <a:off x="4702780" y="1697944"/>
              <a:ext cx="1566900" cy="350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server</a:t>
              </a:r>
              <a:endParaRPr/>
            </a:p>
          </p:txBody>
        </p:sp>
        <p:sp>
          <p:nvSpPr>
            <p:cNvPr id="3018" name="Google Shape;3018;p191"/>
            <p:cNvSpPr/>
            <p:nvPr/>
          </p:nvSpPr>
          <p:spPr>
            <a:xfrm rot="10800000">
              <a:off x="5612850" y="265961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191"/>
            <p:cNvSpPr txBox="1"/>
            <p:nvPr/>
          </p:nvSpPr>
          <p:spPr>
            <a:xfrm rot="5400000">
              <a:off x="5529300" y="2805137"/>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Egress</a:t>
              </a:r>
              <a:endParaRPr/>
            </a:p>
          </p:txBody>
        </p:sp>
        <p:sp>
          <p:nvSpPr>
            <p:cNvPr id="3020" name="Google Shape;3020;p191"/>
            <p:cNvSpPr/>
            <p:nvPr/>
          </p:nvSpPr>
          <p:spPr>
            <a:xfrm>
              <a:off x="4852301" y="265949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191"/>
            <p:cNvSpPr txBox="1"/>
            <p:nvPr/>
          </p:nvSpPr>
          <p:spPr>
            <a:xfrm rot="-5400000">
              <a:off x="4768750" y="2867332"/>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Ingress</a:t>
              </a:r>
              <a:endParaRPr/>
            </a:p>
          </p:txBody>
        </p:sp>
        <p:sp>
          <p:nvSpPr>
            <p:cNvPr id="3022" name="Google Shape;3022;p191"/>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TM</a:t>
              </a:r>
              <a:endParaRPr/>
            </a:p>
          </p:txBody>
        </p:sp>
        <p:sp>
          <p:nvSpPr>
            <p:cNvPr id="3023" name="Google Shape;3023;p191"/>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191"/>
            <p:cNvSpPr txBox="1"/>
            <p:nvPr/>
          </p:nvSpPr>
          <p:spPr>
            <a:xfrm>
              <a:off x="47187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Parser</a:t>
              </a:r>
              <a:endParaRPr/>
            </a:p>
          </p:txBody>
        </p:sp>
        <p:sp>
          <p:nvSpPr>
            <p:cNvPr id="3025" name="Google Shape;3025;p191"/>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191"/>
            <p:cNvSpPr txBox="1"/>
            <p:nvPr/>
          </p:nvSpPr>
          <p:spPr>
            <a:xfrm>
              <a:off x="55014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Deparser</a:t>
              </a:r>
              <a:endParaRPr/>
            </a:p>
          </p:txBody>
        </p:sp>
        <p:sp>
          <p:nvSpPr>
            <p:cNvPr id="3027" name="Google Shape;3027;p191"/>
            <p:cNvSpPr/>
            <p:nvPr/>
          </p:nvSpPr>
          <p:spPr>
            <a:xfrm>
              <a:off x="5019433" y="2321606"/>
              <a:ext cx="297000" cy="4464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28" name="Google Shape;3028;p191"/>
            <p:cNvSpPr/>
            <p:nvPr/>
          </p:nvSpPr>
          <p:spPr>
            <a:xfrm rot="5400000">
              <a:off x="5590805" y="2411455"/>
              <a:ext cx="446400" cy="2667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29" name="Google Shape;3029;p191"/>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Port Interface</a:t>
              </a:r>
              <a:endParaRPr/>
            </a:p>
          </p:txBody>
        </p:sp>
        <p:sp>
          <p:nvSpPr>
            <p:cNvPr id="3030" name="Google Shape;3030;p191"/>
            <p:cNvSpPr/>
            <p:nvPr/>
          </p:nvSpPr>
          <p:spPr>
            <a:xfrm>
              <a:off x="5020021" y="3432516"/>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31" name="Google Shape;3031;p191"/>
            <p:cNvSpPr/>
            <p:nvPr/>
          </p:nvSpPr>
          <p:spPr>
            <a:xfrm>
              <a:off x="4996469" y="39304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32" name="Google Shape;3032;p191"/>
            <p:cNvSpPr/>
            <p:nvPr/>
          </p:nvSpPr>
          <p:spPr>
            <a:xfrm rot="10800000" flipH="1">
              <a:off x="5774085" y="3432664"/>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33" name="Google Shape;3033;p191"/>
            <p:cNvSpPr/>
            <p:nvPr/>
          </p:nvSpPr>
          <p:spPr>
            <a:xfrm rot="10800000" flipH="1">
              <a:off x="5750532" y="39305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34" name="Google Shape;3034;p191"/>
            <p:cNvSpPr/>
            <p:nvPr/>
          </p:nvSpPr>
          <p:spPr>
            <a:xfrm>
              <a:off x="6276096" y="2089434"/>
              <a:ext cx="198600" cy="5157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Log</a:t>
              </a:r>
              <a:endParaRPr/>
            </a:p>
          </p:txBody>
        </p:sp>
        <p:sp>
          <p:nvSpPr>
            <p:cNvPr id="3035" name="Google Shape;3035;p191"/>
            <p:cNvSpPr/>
            <p:nvPr/>
          </p:nvSpPr>
          <p:spPr>
            <a:xfrm>
              <a:off x="6280485" y="2898308"/>
              <a:ext cx="198600" cy="9051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Debug</a:t>
              </a:r>
              <a:endParaRPr/>
            </a:p>
          </p:txBody>
        </p:sp>
      </p:grpSp>
      <p:grpSp>
        <p:nvGrpSpPr>
          <p:cNvPr id="3036" name="Google Shape;3036;p191"/>
          <p:cNvGrpSpPr/>
          <p:nvPr/>
        </p:nvGrpSpPr>
        <p:grpSpPr>
          <a:xfrm>
            <a:off x="3041396" y="3954577"/>
            <a:ext cx="5785366" cy="958884"/>
            <a:chOff x="2508721" y="3955339"/>
            <a:chExt cx="5785366" cy="958884"/>
          </a:xfrm>
        </p:grpSpPr>
        <p:sp>
          <p:nvSpPr>
            <p:cNvPr id="3037" name="Google Shape;3037;p191"/>
            <p:cNvSpPr/>
            <p:nvPr/>
          </p:nvSpPr>
          <p:spPr>
            <a:xfrm>
              <a:off x="7100317" y="3964096"/>
              <a:ext cx="1193770" cy="402016"/>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12"/>
                <a:buFont typeface="Arial"/>
                <a:buNone/>
              </a:pPr>
              <a:r>
                <a:rPr lang="en-US" sz="1248" b="0" i="0" u="none" strike="noStrike" cap="none">
                  <a:solidFill>
                    <a:schemeClr val="lt1"/>
                  </a:solidFill>
                  <a:latin typeface="Arial"/>
                  <a:ea typeface="Arial"/>
                  <a:cs typeface="Arial"/>
                  <a:sym typeface="Arial"/>
                </a:rPr>
                <a:t>Packet sniffer</a:t>
              </a:r>
              <a:endParaRPr/>
            </a:p>
          </p:txBody>
        </p:sp>
        <p:sp>
          <p:nvSpPr>
            <p:cNvPr id="3038" name="Google Shape;3038;p191"/>
            <p:cNvSpPr/>
            <p:nvPr/>
          </p:nvSpPr>
          <p:spPr>
            <a:xfrm>
              <a:off x="2508721" y="3955339"/>
              <a:ext cx="1193770" cy="402016"/>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12"/>
                <a:buFont typeface="Arial"/>
                <a:buNone/>
              </a:pPr>
              <a:r>
                <a:rPr lang="en-US" sz="1248" b="0" i="0" u="none" strike="noStrike" cap="none">
                  <a:solidFill>
                    <a:schemeClr val="lt1"/>
                  </a:solidFill>
                  <a:latin typeface="Arial"/>
                  <a:ea typeface="Arial"/>
                  <a:cs typeface="Arial"/>
                  <a:sym typeface="Arial"/>
                </a:rPr>
                <a:t>Packet generator </a:t>
              </a:r>
              <a:endParaRPr/>
            </a:p>
          </p:txBody>
        </p:sp>
        <p:sp>
          <p:nvSpPr>
            <p:cNvPr id="3039" name="Google Shape;3039;p191"/>
            <p:cNvSpPr/>
            <p:nvPr/>
          </p:nvSpPr>
          <p:spPr>
            <a:xfrm rot="10800000" flipH="1">
              <a:off x="3585946" y="4362106"/>
              <a:ext cx="315600" cy="528300"/>
            </a:xfrm>
            <a:prstGeom prst="bentArrow">
              <a:avLst>
                <a:gd name="adj1" fmla="val 25000"/>
                <a:gd name="adj2" fmla="val 25000"/>
                <a:gd name="adj3" fmla="val 25000"/>
                <a:gd name="adj4" fmla="val 4375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40" name="Google Shape;3040;p191"/>
            <p:cNvSpPr/>
            <p:nvPr/>
          </p:nvSpPr>
          <p:spPr>
            <a:xfrm rot="5400000" flipH="1">
              <a:off x="6863803" y="4389126"/>
              <a:ext cx="479100" cy="415800"/>
            </a:xfrm>
            <a:prstGeom prst="bentArrow">
              <a:avLst>
                <a:gd name="adj1" fmla="val 17565"/>
                <a:gd name="adj2" fmla="val 25000"/>
                <a:gd name="adj3" fmla="val 25000"/>
                <a:gd name="adj4" fmla="val 4375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nvGrpSpPr>
            <p:cNvPr id="3041" name="Google Shape;3041;p191"/>
            <p:cNvGrpSpPr/>
            <p:nvPr/>
          </p:nvGrpSpPr>
          <p:grpSpPr>
            <a:xfrm>
              <a:off x="3901659" y="4324383"/>
              <a:ext cx="2993625" cy="589840"/>
              <a:chOff x="3678212" y="5904707"/>
              <a:chExt cx="3991500" cy="786453"/>
            </a:xfrm>
          </p:grpSpPr>
          <p:sp>
            <p:nvSpPr>
              <p:cNvPr id="3042" name="Google Shape;3042;p191"/>
              <p:cNvSpPr/>
              <p:nvPr/>
            </p:nvSpPr>
            <p:spPr>
              <a:xfrm>
                <a:off x="3678212" y="6110660"/>
                <a:ext cx="3991500" cy="580500"/>
              </a:xfrm>
              <a:prstGeom prst="roundRect">
                <a:avLst>
                  <a:gd name="adj" fmla="val 16667"/>
                </a:avLst>
              </a:prstGeom>
              <a:gradFill>
                <a:gsLst>
                  <a:gs pos="0">
                    <a:srgbClr val="FFA09D"/>
                  </a:gs>
                  <a:gs pos="35000">
                    <a:srgbClr val="FFBCBC"/>
                  </a:gs>
                  <a:gs pos="100000">
                    <a:srgbClr val="FFE2E2"/>
                  </a:gs>
                </a:gsLst>
                <a:lin ang="16200038" scaled="0"/>
              </a:gradFill>
              <a:ln w="9525" cap="flat" cmpd="sng">
                <a:solidFill>
                  <a:srgbClr val="BD4B48"/>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Linux Kernel</a:t>
                </a:r>
                <a:endParaRPr/>
              </a:p>
            </p:txBody>
          </p:sp>
          <p:sp>
            <p:nvSpPr>
              <p:cNvPr id="3043" name="Google Shape;3043;p191"/>
              <p:cNvSpPr txBox="1"/>
              <p:nvPr/>
            </p:nvSpPr>
            <p:spPr>
              <a:xfrm>
                <a:off x="3910073" y="6035078"/>
                <a:ext cx="885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veth0..n</a:t>
                </a:r>
                <a:endParaRPr/>
              </a:p>
            </p:txBody>
          </p:sp>
          <p:sp>
            <p:nvSpPr>
              <p:cNvPr id="3044" name="Google Shape;3044;p191"/>
              <p:cNvSpPr/>
              <p:nvPr/>
            </p:nvSpPr>
            <p:spPr>
              <a:xfrm rot="10800000" flipH="1">
                <a:off x="4822832"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45" name="Google Shape;3045;p191"/>
              <p:cNvSpPr/>
              <p:nvPr/>
            </p:nvSpPr>
            <p:spPr>
              <a:xfrm rot="10800000" flipH="1">
                <a:off x="5180071"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46" name="Google Shape;3046;p191"/>
              <p:cNvSpPr/>
              <p:nvPr/>
            </p:nvSpPr>
            <p:spPr>
              <a:xfrm rot="10800000" flipH="1">
                <a:off x="5537310"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47" name="Google Shape;3047;p191"/>
              <p:cNvSpPr/>
              <p:nvPr/>
            </p:nvSpPr>
            <p:spPr>
              <a:xfrm rot="10800000" flipH="1">
                <a:off x="6461294"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grpSp>
        <p:nvGrpSpPr>
          <p:cNvPr id="3048" name="Google Shape;3048;p191"/>
          <p:cNvGrpSpPr/>
          <p:nvPr/>
        </p:nvGrpSpPr>
        <p:grpSpPr>
          <a:xfrm>
            <a:off x="6957950" y="1968363"/>
            <a:ext cx="1459304" cy="1577223"/>
            <a:chOff x="6425275" y="1969126"/>
            <a:chExt cx="1459304" cy="1577223"/>
          </a:xfrm>
        </p:grpSpPr>
        <p:sp>
          <p:nvSpPr>
            <p:cNvPr id="3049" name="Google Shape;3049;p191"/>
            <p:cNvSpPr/>
            <p:nvPr/>
          </p:nvSpPr>
          <p:spPr>
            <a:xfrm>
              <a:off x="6425275" y="2192985"/>
              <a:ext cx="885900" cy="210300"/>
            </a:xfrm>
            <a:prstGeom prst="rightArrow">
              <a:avLst>
                <a:gd name="adj1" fmla="val 50000"/>
                <a:gd name="adj2" fmla="val 50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50" name="Google Shape;3050;p191" descr="C:\Users\ecoffey\AppData\Local\Temp\Rar$DRa1.653\30059_Device_laptop_3145_default_256.png"/>
            <p:cNvPicPr preferRelativeResize="0"/>
            <p:nvPr/>
          </p:nvPicPr>
          <p:blipFill rotWithShape="1">
            <a:blip r:embed="rId3">
              <a:alphaModFix/>
            </a:blip>
            <a:srcRect/>
            <a:stretch/>
          </p:blipFill>
          <p:spPr>
            <a:xfrm>
              <a:off x="7222902" y="1969126"/>
              <a:ext cx="661676" cy="661676"/>
            </a:xfrm>
            <a:prstGeom prst="rect">
              <a:avLst/>
            </a:prstGeom>
            <a:noFill/>
            <a:ln>
              <a:noFill/>
            </a:ln>
          </p:spPr>
        </p:pic>
        <p:sp>
          <p:nvSpPr>
            <p:cNvPr id="3051" name="Google Shape;3051;p191"/>
            <p:cNvSpPr/>
            <p:nvPr/>
          </p:nvSpPr>
          <p:spPr>
            <a:xfrm>
              <a:off x="6665446" y="2810330"/>
              <a:ext cx="1030753" cy="412618"/>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6"/>
                <a:buFont typeface="Arial"/>
                <a:buNone/>
              </a:pPr>
              <a:r>
                <a:rPr lang="en-US" sz="825" b="0" i="0" u="none" strike="noStrike" cap="none">
                  <a:solidFill>
                    <a:schemeClr val="lt1"/>
                  </a:solidFill>
                  <a:latin typeface="Arial"/>
                  <a:ea typeface="Arial"/>
                  <a:cs typeface="Arial"/>
                  <a:sym typeface="Arial"/>
                </a:rPr>
                <a:t>P4  Debugger</a:t>
              </a:r>
              <a:endParaRPr/>
            </a:p>
          </p:txBody>
        </p:sp>
        <p:sp>
          <p:nvSpPr>
            <p:cNvPr id="3052" name="Google Shape;3052;p191"/>
            <p:cNvSpPr/>
            <p:nvPr/>
          </p:nvSpPr>
          <p:spPr>
            <a:xfrm>
              <a:off x="6528148" y="3222949"/>
              <a:ext cx="694800" cy="323400"/>
            </a:xfrm>
            <a:prstGeom prst="bentUpArrow">
              <a:avLst>
                <a:gd name="adj1" fmla="val 25000"/>
                <a:gd name="adj2" fmla="val 25000"/>
                <a:gd name="adj3" fmla="val 25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sp>
        <p:nvSpPr>
          <p:cNvPr id="3053" name="Google Shape;3053;p191"/>
          <p:cNvSpPr/>
          <p:nvPr/>
        </p:nvSpPr>
        <p:spPr>
          <a:xfrm>
            <a:off x="4678875" y="753788"/>
            <a:ext cx="2519400" cy="600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3054" name="Google Shape;3054;p191"/>
          <p:cNvSpPr/>
          <p:nvPr/>
        </p:nvSpPr>
        <p:spPr>
          <a:xfrm>
            <a:off x="5292799" y="1056853"/>
            <a:ext cx="1466400" cy="296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client</a:t>
            </a:r>
            <a:endParaRPr/>
          </a:p>
        </p:txBody>
      </p:sp>
      <p:sp>
        <p:nvSpPr>
          <p:cNvPr id="3055" name="Google Shape;3055;p191"/>
          <p:cNvSpPr/>
          <p:nvPr/>
        </p:nvSpPr>
        <p:spPr>
          <a:xfrm>
            <a:off x="5881876" y="1353725"/>
            <a:ext cx="184500" cy="358800"/>
          </a:xfrm>
          <a:prstGeom prst="upDownArrow">
            <a:avLst>
              <a:gd name="adj1" fmla="val 50000"/>
              <a:gd name="adj2" fmla="val 50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56" name="Google Shape;3056;p191"/>
          <p:cNvSpPr/>
          <p:nvPr/>
        </p:nvSpPr>
        <p:spPr>
          <a:xfrm>
            <a:off x="4366854" y="986961"/>
            <a:ext cx="365418" cy="358776"/>
          </a:xfrm>
          <a:prstGeom prst="flowChartDocument">
            <a:avLst/>
          </a:prstGeom>
          <a:gradFill>
            <a:gsLst>
              <a:gs pos="0">
                <a:srgbClr val="C86C1F"/>
              </a:gs>
              <a:gs pos="80000">
                <a:srgbClr val="FF8E29"/>
              </a:gs>
              <a:gs pos="100000">
                <a:srgbClr val="FF8D25"/>
              </a:gs>
            </a:gsLst>
            <a:lin ang="16200038" scaled="0"/>
          </a:gradFill>
          <a:ln w="9525" cap="flat" cmpd="sng">
            <a:solidFill>
              <a:srgbClr val="F5913F"/>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sp>
        <p:nvSpPr>
          <p:cNvPr id="3057" name="Google Shape;3057;p191"/>
          <p:cNvSpPr/>
          <p:nvPr/>
        </p:nvSpPr>
        <p:spPr>
          <a:xfrm>
            <a:off x="4232025" y="1097813"/>
            <a:ext cx="365418" cy="358776"/>
          </a:xfrm>
          <a:prstGeom prst="flowChartDocument">
            <a:avLst/>
          </a:prstGeom>
          <a:gradFill>
            <a:gsLst>
              <a:gs pos="0">
                <a:srgbClr val="51AB2A"/>
              </a:gs>
              <a:gs pos="100000">
                <a:srgbClr val="203E13"/>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62"/>
        <p:cNvGrpSpPr/>
        <p:nvPr/>
      </p:nvGrpSpPr>
      <p:grpSpPr>
        <a:xfrm>
          <a:off x="0" y="0"/>
          <a:ext cx="0" cy="0"/>
          <a:chOff x="0" y="0"/>
          <a:chExt cx="0" cy="0"/>
        </a:xfrm>
      </p:grpSpPr>
      <p:sp>
        <p:nvSpPr>
          <p:cNvPr id="3063" name="Google Shape;3063;p192"/>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700"/>
              <a:buFont typeface="Arial"/>
              <a:buNone/>
            </a:pPr>
            <a:r>
              <a:rPr lang="en-US"/>
              <a:t>P4Runtime</a:t>
            </a:r>
            <a:endParaRPr/>
          </a:p>
        </p:txBody>
      </p:sp>
      <p:sp>
        <p:nvSpPr>
          <p:cNvPr id="3064" name="Google Shape;3064;p192"/>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API overview</a:t>
            </a:r>
            <a:endParaRPr/>
          </a:p>
          <a:p>
            <a:pPr marL="457200" marR="0" lvl="0" indent="-34290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Workflow</a:t>
            </a:r>
            <a:endParaRPr/>
          </a:p>
          <a:p>
            <a:pPr marL="457200" marR="0" lvl="0" indent="-34290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Exercise - Tunneling</a:t>
            </a:r>
            <a:endParaRPr sz="1800" b="1"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rgbClr val="3F3151"/>
              </a:buClr>
              <a:buSzPts val="1800"/>
              <a:buFont typeface="Merriweather Sans"/>
              <a:buChar char="•"/>
            </a:pPr>
            <a:r>
              <a:rPr lang="en-US"/>
              <a:t>Why P4Runtime?</a:t>
            </a:r>
            <a:endParaRPr/>
          </a:p>
          <a:p>
            <a:pPr marL="0" marR="0" lvl="0" indent="0" algn="l" rtl="0">
              <a:lnSpc>
                <a:spcPct val="100000"/>
              </a:lnSpc>
              <a:spcBef>
                <a:spcPts val="0"/>
              </a:spcBef>
              <a:spcAft>
                <a:spcPts val="0"/>
              </a:spcAft>
              <a:buNone/>
            </a:pPr>
            <a:endParaRPr/>
          </a:p>
        </p:txBody>
      </p:sp>
      <p:sp>
        <p:nvSpPr>
          <p:cNvPr id="3065" name="Google Shape;3065;p19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70"/>
        <p:cNvGrpSpPr/>
        <p:nvPr/>
      </p:nvGrpSpPr>
      <p:grpSpPr>
        <a:xfrm>
          <a:off x="0" y="0"/>
          <a:ext cx="0" cy="0"/>
          <a:chOff x="0" y="0"/>
          <a:chExt cx="0" cy="0"/>
        </a:xfrm>
      </p:grpSpPr>
      <p:sp>
        <p:nvSpPr>
          <p:cNvPr id="3071" name="Google Shape;3071;p193"/>
          <p:cNvSpPr/>
          <p:nvPr/>
        </p:nvSpPr>
        <p:spPr>
          <a:xfrm>
            <a:off x="609600" y="1809750"/>
            <a:ext cx="2209800" cy="19812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72" name="Google Shape;3072;p193"/>
          <p:cNvSpPr/>
          <p:nvPr/>
        </p:nvSpPr>
        <p:spPr>
          <a:xfrm>
            <a:off x="5105400" y="1047750"/>
            <a:ext cx="3722400" cy="27432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73" name="Google Shape;3073;p19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Runtime control of P4 data planes</a:t>
            </a:r>
            <a:endParaRPr/>
          </a:p>
        </p:txBody>
      </p:sp>
      <p:sp>
        <p:nvSpPr>
          <p:cNvPr id="3074" name="Google Shape;3074;p19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66</a:t>
            </a:fld>
            <a:endParaRPr/>
          </a:p>
        </p:txBody>
      </p:sp>
      <p:sp>
        <p:nvSpPr>
          <p:cNvPr id="3075" name="Google Shape;3075;p193"/>
          <p:cNvSpPr/>
          <p:nvPr/>
        </p:nvSpPr>
        <p:spPr>
          <a:xfrm>
            <a:off x="762000" y="1885950"/>
            <a:ext cx="1905000" cy="6096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Program</a:t>
            </a:r>
            <a:endParaRPr/>
          </a:p>
        </p:txBody>
      </p:sp>
      <p:sp>
        <p:nvSpPr>
          <p:cNvPr id="3076" name="Google Shape;3076;p193"/>
          <p:cNvSpPr/>
          <p:nvPr/>
        </p:nvSpPr>
        <p:spPr>
          <a:xfrm>
            <a:off x="762000" y="2724150"/>
            <a:ext cx="19050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Architecture</a:t>
            </a:r>
            <a:endParaRPr/>
          </a:p>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Model</a:t>
            </a:r>
            <a:endParaRPr/>
          </a:p>
        </p:txBody>
      </p:sp>
      <p:sp>
        <p:nvSpPr>
          <p:cNvPr id="3077" name="Google Shape;3077;p193"/>
          <p:cNvSpPr/>
          <p:nvPr/>
        </p:nvSpPr>
        <p:spPr>
          <a:xfrm>
            <a:off x="3048000" y="1885950"/>
            <a:ext cx="1524000" cy="6096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Compiler</a:t>
            </a:r>
            <a:endParaRPr/>
          </a:p>
        </p:txBody>
      </p:sp>
      <p:sp>
        <p:nvSpPr>
          <p:cNvPr id="3078" name="Google Shape;3078;p193"/>
          <p:cNvSpPr/>
          <p:nvPr/>
        </p:nvSpPr>
        <p:spPr>
          <a:xfrm>
            <a:off x="3048000" y="2876550"/>
            <a:ext cx="1524000" cy="762000"/>
          </a:xfrm>
          <a:prstGeom prst="rect">
            <a:avLst/>
          </a:prstGeom>
          <a:solidFill>
            <a:srgbClr val="DE8282"/>
          </a:solidFill>
          <a:ln w="19050"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400" b="0" i="0" u="none" strike="noStrike" cap="none">
                <a:solidFill>
                  <a:srgbClr val="000000"/>
                </a:solidFill>
                <a:latin typeface="Arial"/>
                <a:ea typeface="Arial"/>
                <a:cs typeface="Arial"/>
                <a:sym typeface="Arial"/>
              </a:rPr>
              <a:t>Target-specific configuration binary</a:t>
            </a:r>
            <a:endParaRPr/>
          </a:p>
        </p:txBody>
      </p:sp>
      <p:sp>
        <p:nvSpPr>
          <p:cNvPr id="3079" name="Google Shape;3079;p193"/>
          <p:cNvSpPr/>
          <p:nvPr/>
        </p:nvSpPr>
        <p:spPr>
          <a:xfrm>
            <a:off x="5257800" y="1200150"/>
            <a:ext cx="3431400" cy="7620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2400" b="0" i="0" u="none" strike="noStrike" cap="none">
                <a:solidFill>
                  <a:srgbClr val="000000"/>
                </a:solidFill>
                <a:latin typeface="Arial"/>
                <a:ea typeface="Arial"/>
                <a:cs typeface="Arial"/>
                <a:sym typeface="Arial"/>
              </a:rPr>
              <a:t>Control Plane</a:t>
            </a:r>
            <a:endParaRPr/>
          </a:p>
        </p:txBody>
      </p:sp>
      <p:sp>
        <p:nvSpPr>
          <p:cNvPr id="3080" name="Google Shape;3080;p193"/>
          <p:cNvSpPr/>
          <p:nvPr/>
        </p:nvSpPr>
        <p:spPr>
          <a:xfrm>
            <a:off x="5257800" y="2724150"/>
            <a:ext cx="34314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Data Plane</a:t>
            </a:r>
            <a:endParaRPr/>
          </a:p>
        </p:txBody>
      </p:sp>
      <p:sp>
        <p:nvSpPr>
          <p:cNvPr id="3081" name="Google Shape;3081;p193"/>
          <p:cNvSpPr/>
          <p:nvPr/>
        </p:nvSpPr>
        <p:spPr>
          <a:xfrm>
            <a:off x="54102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Tables</a:t>
            </a:r>
            <a:endParaRPr/>
          </a:p>
        </p:txBody>
      </p:sp>
      <p:sp>
        <p:nvSpPr>
          <p:cNvPr id="3082" name="Google Shape;3082;p193"/>
          <p:cNvSpPr/>
          <p:nvPr/>
        </p:nvSpPr>
        <p:spPr>
          <a:xfrm>
            <a:off x="63246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Extern</a:t>
            </a:r>
            <a:endParaRPr/>
          </a:p>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objects</a:t>
            </a:r>
            <a:endParaRPr/>
          </a:p>
        </p:txBody>
      </p:sp>
      <p:sp>
        <p:nvSpPr>
          <p:cNvPr id="3083" name="Google Shape;3083;p193"/>
          <p:cNvSpPr/>
          <p:nvPr/>
        </p:nvSpPr>
        <p:spPr>
          <a:xfrm>
            <a:off x="5427827" y="1962150"/>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84" name="Google Shape;3084;p193"/>
          <p:cNvSpPr/>
          <p:nvPr/>
        </p:nvSpPr>
        <p:spPr>
          <a:xfrm>
            <a:off x="6646849" y="1950421"/>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85" name="Google Shape;3085;p193"/>
          <p:cNvSpPr/>
          <p:nvPr/>
        </p:nvSpPr>
        <p:spPr>
          <a:xfrm>
            <a:off x="2590800" y="2038350"/>
            <a:ext cx="5334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86" name="Google Shape;3086;p193"/>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87" name="Google Shape;3087;p193"/>
          <p:cNvSpPr/>
          <p:nvPr/>
        </p:nvSpPr>
        <p:spPr>
          <a:xfrm>
            <a:off x="4572000" y="3028950"/>
            <a:ext cx="838200" cy="381000"/>
          </a:xfrm>
          <a:prstGeom prst="rightArrow">
            <a:avLst>
              <a:gd name="adj1" fmla="val 50000"/>
              <a:gd name="adj2" fmla="val 50000"/>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Load</a:t>
            </a:r>
            <a:endParaRPr/>
          </a:p>
        </p:txBody>
      </p:sp>
      <p:sp>
        <p:nvSpPr>
          <p:cNvPr id="3088" name="Google Shape;3088;p193"/>
          <p:cNvSpPr txBox="1"/>
          <p:nvPr/>
        </p:nvSpPr>
        <p:spPr>
          <a:xfrm>
            <a:off x="1905000" y="4095750"/>
            <a:ext cx="2091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0" i="1" u="none" strike="noStrike" cap="none">
                <a:solidFill>
                  <a:srgbClr val="000000"/>
                </a:solidFill>
                <a:latin typeface="Arial"/>
                <a:ea typeface="Arial"/>
                <a:cs typeface="Arial"/>
                <a:sym typeface="Arial"/>
              </a:rPr>
              <a:t>Vendor supplied</a:t>
            </a:r>
            <a:endParaRPr/>
          </a:p>
        </p:txBody>
      </p:sp>
      <p:sp>
        <p:nvSpPr>
          <p:cNvPr id="3089" name="Google Shape;3089;p193"/>
          <p:cNvSpPr txBox="1"/>
          <p:nvPr/>
        </p:nvSpPr>
        <p:spPr>
          <a:xfrm>
            <a:off x="2743200" y="819150"/>
            <a:ext cx="1815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0" i="1" u="none" strike="noStrike" cap="none">
                <a:solidFill>
                  <a:srgbClr val="000000"/>
                </a:solidFill>
                <a:latin typeface="Arial"/>
                <a:ea typeface="Arial"/>
                <a:cs typeface="Arial"/>
                <a:sym typeface="Arial"/>
              </a:rPr>
              <a:t>User supplied</a:t>
            </a:r>
            <a:endParaRPr/>
          </a:p>
        </p:txBody>
      </p:sp>
      <p:cxnSp>
        <p:nvCxnSpPr>
          <p:cNvPr id="3090" name="Google Shape;3090;p193"/>
          <p:cNvCxnSpPr>
            <a:stCxn id="3088" idx="0"/>
          </p:cNvCxnSpPr>
          <p:nvPr/>
        </p:nvCxnSpPr>
        <p:spPr>
          <a:xfrm rot="10800000">
            <a:off x="2362050" y="3638550"/>
            <a:ext cx="588600" cy="457200"/>
          </a:xfrm>
          <a:prstGeom prst="straightConnector1">
            <a:avLst/>
          </a:prstGeom>
          <a:noFill/>
          <a:ln w="25400" cap="flat" cmpd="sng">
            <a:solidFill>
              <a:srgbClr val="000000"/>
            </a:solidFill>
            <a:prstDash val="solid"/>
            <a:round/>
            <a:headEnd type="none" w="sm" len="sm"/>
            <a:tailEnd type="stealth" w="med" len="med"/>
          </a:ln>
        </p:spPr>
      </p:cxnSp>
      <p:cxnSp>
        <p:nvCxnSpPr>
          <p:cNvPr id="3091" name="Google Shape;3091;p193"/>
          <p:cNvCxnSpPr>
            <a:stCxn id="3088" idx="0"/>
          </p:cNvCxnSpPr>
          <p:nvPr/>
        </p:nvCxnSpPr>
        <p:spPr>
          <a:xfrm rot="10800000" flipH="1">
            <a:off x="2950650" y="2495550"/>
            <a:ext cx="249600" cy="1600200"/>
          </a:xfrm>
          <a:prstGeom prst="straightConnector1">
            <a:avLst/>
          </a:prstGeom>
          <a:noFill/>
          <a:ln w="25400" cap="flat" cmpd="sng">
            <a:solidFill>
              <a:srgbClr val="000000"/>
            </a:solidFill>
            <a:prstDash val="solid"/>
            <a:round/>
            <a:headEnd type="none" w="sm" len="sm"/>
            <a:tailEnd type="stealth" w="med" len="med"/>
          </a:ln>
        </p:spPr>
      </p:cxnSp>
      <p:cxnSp>
        <p:nvCxnSpPr>
          <p:cNvPr id="3092" name="Google Shape;3092;p193"/>
          <p:cNvCxnSpPr>
            <a:stCxn id="3088" idx="0"/>
          </p:cNvCxnSpPr>
          <p:nvPr/>
        </p:nvCxnSpPr>
        <p:spPr>
          <a:xfrm rot="10800000" flipH="1">
            <a:off x="2950650" y="3596850"/>
            <a:ext cx="2321700" cy="498900"/>
          </a:xfrm>
          <a:prstGeom prst="straightConnector1">
            <a:avLst/>
          </a:prstGeom>
          <a:noFill/>
          <a:ln w="25400" cap="flat" cmpd="sng">
            <a:solidFill>
              <a:srgbClr val="000000"/>
            </a:solidFill>
            <a:prstDash val="solid"/>
            <a:round/>
            <a:headEnd type="none" w="sm" len="sm"/>
            <a:tailEnd type="stealth" w="med" len="med"/>
          </a:ln>
        </p:spPr>
      </p:cxnSp>
      <p:cxnSp>
        <p:nvCxnSpPr>
          <p:cNvPr id="3093" name="Google Shape;3093;p193"/>
          <p:cNvCxnSpPr>
            <a:stCxn id="3089" idx="2"/>
          </p:cNvCxnSpPr>
          <p:nvPr/>
        </p:nvCxnSpPr>
        <p:spPr>
          <a:xfrm flipH="1">
            <a:off x="2514450" y="1219350"/>
            <a:ext cx="1136400" cy="666600"/>
          </a:xfrm>
          <a:prstGeom prst="straightConnector1">
            <a:avLst/>
          </a:prstGeom>
          <a:noFill/>
          <a:ln w="25400" cap="flat" cmpd="sng">
            <a:solidFill>
              <a:srgbClr val="000000"/>
            </a:solidFill>
            <a:prstDash val="solid"/>
            <a:round/>
            <a:headEnd type="none" w="sm" len="sm"/>
            <a:tailEnd type="stealth" w="med" len="med"/>
          </a:ln>
        </p:spPr>
      </p:cxnSp>
      <p:cxnSp>
        <p:nvCxnSpPr>
          <p:cNvPr id="3094" name="Google Shape;3094;p193"/>
          <p:cNvCxnSpPr>
            <a:stCxn id="3089" idx="2"/>
          </p:cNvCxnSpPr>
          <p:nvPr/>
        </p:nvCxnSpPr>
        <p:spPr>
          <a:xfrm>
            <a:off x="3650850" y="1219350"/>
            <a:ext cx="1606800" cy="285600"/>
          </a:xfrm>
          <a:prstGeom prst="straightConnector1">
            <a:avLst/>
          </a:prstGeom>
          <a:noFill/>
          <a:ln w="25400" cap="flat" cmpd="sng">
            <a:solidFill>
              <a:srgbClr val="000000"/>
            </a:solidFill>
            <a:prstDash val="solid"/>
            <a:round/>
            <a:headEnd type="none" w="sm" len="sm"/>
            <a:tailEnd type="stealth" w="med" len="med"/>
          </a:ln>
        </p:spPr>
      </p:cxnSp>
      <p:sp>
        <p:nvSpPr>
          <p:cNvPr id="3095" name="Google Shape;3095;p193"/>
          <p:cNvSpPr txBox="1"/>
          <p:nvPr/>
        </p:nvSpPr>
        <p:spPr>
          <a:xfrm>
            <a:off x="5550971" y="2064543"/>
            <a:ext cx="10668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Add/remove</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table entries</a:t>
            </a:r>
            <a:endParaRPr/>
          </a:p>
        </p:txBody>
      </p:sp>
      <p:sp>
        <p:nvSpPr>
          <p:cNvPr id="3096" name="Google Shape;3096;p193"/>
          <p:cNvSpPr txBox="1"/>
          <p:nvPr/>
        </p:nvSpPr>
        <p:spPr>
          <a:xfrm>
            <a:off x="6992692" y="2322302"/>
            <a:ext cx="12717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097" name="Google Shape;3097;p193"/>
          <p:cNvSpPr/>
          <p:nvPr/>
        </p:nvSpPr>
        <p:spPr>
          <a:xfrm>
            <a:off x="7391330" y="2612434"/>
            <a:ext cx="993600" cy="28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CPU port</a:t>
            </a:r>
            <a:endParaRPr/>
          </a:p>
        </p:txBody>
      </p:sp>
      <p:sp>
        <p:nvSpPr>
          <p:cNvPr id="3098" name="Google Shape;3098;p193"/>
          <p:cNvSpPr/>
          <p:nvPr/>
        </p:nvSpPr>
        <p:spPr>
          <a:xfrm>
            <a:off x="7590752" y="1997289"/>
            <a:ext cx="228600" cy="609600"/>
          </a:xfrm>
          <a:prstGeom prst="upDownArrow">
            <a:avLst>
              <a:gd name="adj1" fmla="val 50000"/>
              <a:gd name="adj2" fmla="val 50000"/>
            </a:avLst>
          </a:prstGeom>
          <a:solidFill>
            <a:srgbClr val="666666"/>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99" name="Google Shape;3099;p193"/>
          <p:cNvSpPr txBox="1"/>
          <p:nvPr/>
        </p:nvSpPr>
        <p:spPr>
          <a:xfrm>
            <a:off x="7761000" y="2037850"/>
            <a:ext cx="12306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Packet-in/out</a:t>
            </a:r>
            <a:endParaRPr/>
          </a:p>
        </p:txBody>
      </p:sp>
      <p:sp>
        <p:nvSpPr>
          <p:cNvPr id="3100" name="Google Shape;3100;p193"/>
          <p:cNvSpPr txBox="1"/>
          <p:nvPr/>
        </p:nvSpPr>
        <p:spPr>
          <a:xfrm>
            <a:off x="6808377" y="2093689"/>
            <a:ext cx="7620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Extern</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control</a:t>
            </a:r>
            <a:endParaRPr/>
          </a:p>
        </p:txBody>
      </p:sp>
      <p:grpSp>
        <p:nvGrpSpPr>
          <p:cNvPr id="3101" name="Google Shape;3101;p193"/>
          <p:cNvGrpSpPr/>
          <p:nvPr/>
        </p:nvGrpSpPr>
        <p:grpSpPr>
          <a:xfrm>
            <a:off x="5105384" y="1883101"/>
            <a:ext cx="3722418" cy="2913349"/>
            <a:chOff x="4899300" y="1950424"/>
            <a:chExt cx="3939900" cy="2913349"/>
          </a:xfrm>
        </p:grpSpPr>
        <p:sp>
          <p:nvSpPr>
            <p:cNvPr id="3102" name="Google Shape;3102;p193"/>
            <p:cNvSpPr/>
            <p:nvPr/>
          </p:nvSpPr>
          <p:spPr>
            <a:xfrm>
              <a:off x="4899300" y="1950424"/>
              <a:ext cx="3939900" cy="1066800"/>
            </a:xfrm>
            <a:prstGeom prst="rect">
              <a:avLst/>
            </a:prstGeom>
            <a:solidFill>
              <a:srgbClr val="FF0000">
                <a:alpha val="11764"/>
              </a:srgbClr>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193"/>
            <p:cNvSpPr txBox="1"/>
            <p:nvPr/>
          </p:nvSpPr>
          <p:spPr>
            <a:xfrm>
              <a:off x="5475444" y="3949373"/>
              <a:ext cx="2996100" cy="91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0000"/>
                </a:buClr>
                <a:buSzPts val="2400"/>
                <a:buFont typeface="Arial"/>
                <a:buNone/>
              </a:pPr>
              <a:r>
                <a:rPr lang="en-US" sz="2400" b="1" i="0" u="none" strike="noStrike" cap="none">
                  <a:solidFill>
                    <a:srgbClr val="FF0000"/>
                  </a:solidFill>
                  <a:latin typeface="Arial"/>
                  <a:ea typeface="Arial"/>
                  <a:cs typeface="Arial"/>
                  <a:sym typeface="Arial"/>
                </a:rPr>
                <a:t>Focus of this session</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1"/>
                                        </p:tgtEl>
                                        <p:attrNameLst>
                                          <p:attrName>style.visibility</p:attrName>
                                        </p:attrNameLst>
                                      </p:cBhvr>
                                      <p:to>
                                        <p:strVal val="visible"/>
                                      </p:to>
                                    </p:set>
                                    <p:animEffect transition="in" filter="fade">
                                      <p:cBhvr>
                                        <p:cTn id="7" dur="500"/>
                                        <p:tgtEl>
                                          <p:spTgt spid="3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08"/>
        <p:cNvGrpSpPr/>
        <p:nvPr/>
      </p:nvGrpSpPr>
      <p:grpSpPr>
        <a:xfrm>
          <a:off x="0" y="0"/>
          <a:ext cx="0" cy="0"/>
          <a:chOff x="0" y="0"/>
          <a:chExt cx="0" cy="0"/>
        </a:xfrm>
      </p:grpSpPr>
      <p:sp>
        <p:nvSpPr>
          <p:cNvPr id="3109" name="Google Shape;3109;p19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Existing approaches to runtime control</a:t>
            </a:r>
            <a:endParaRPr/>
          </a:p>
        </p:txBody>
      </p:sp>
      <p:sp>
        <p:nvSpPr>
          <p:cNvPr id="3110" name="Google Shape;3110;p194"/>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P4 compiler auto-generated runtime APIs</a:t>
            </a:r>
            <a:endParaRPr/>
          </a:p>
          <a:p>
            <a:pPr marL="914400" marR="0" lvl="1" indent="-342900" algn="l" rtl="0">
              <a:lnSpc>
                <a:spcPct val="100000"/>
              </a:lnSpc>
              <a:spcBef>
                <a:spcPts val="0"/>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Program-dependent -- hard to provision new P4 program without restarting the control plane!</a:t>
            </a:r>
            <a:endParaRPr/>
          </a:p>
          <a:p>
            <a:pPr marL="0" marR="0" lvl="0" indent="0" algn="l" rtl="0">
              <a:lnSpc>
                <a:spcPct val="100000"/>
              </a:lnSpc>
              <a:spcBef>
                <a:spcPts val="56"/>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75"/>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BMv2 CLI</a:t>
            </a:r>
            <a:endParaRPr/>
          </a:p>
          <a:p>
            <a:pPr marL="914400" marR="0" lvl="1" indent="-342900" algn="l" rtl="0">
              <a:lnSpc>
                <a:spcPct val="100000"/>
              </a:lnSpc>
              <a:spcBef>
                <a:spcPts val="0"/>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Program-independent, but target-specific -- control plane not portable!</a:t>
            </a:r>
            <a:endParaRPr/>
          </a:p>
          <a:p>
            <a:pPr marL="0" marR="0" lvl="0" indent="0" algn="l" rtl="0">
              <a:lnSpc>
                <a:spcPct val="100000"/>
              </a:lnSpc>
              <a:spcBef>
                <a:spcPts val="56"/>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75"/>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OpenFlow</a:t>
            </a:r>
            <a:endParaRPr/>
          </a:p>
          <a:p>
            <a:pPr marL="914400" marR="0" lvl="1" indent="-342900" algn="l" rtl="0">
              <a:lnSpc>
                <a:spcPct val="100000"/>
              </a:lnSpc>
              <a:spcBef>
                <a:spcPts val="0"/>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Target-independent, but protocol-dependent -- protocol headers and actions baked in the specification!</a:t>
            </a:r>
            <a:endParaRPr/>
          </a:p>
          <a:p>
            <a:pPr marL="0" marR="0" lvl="0" indent="0" algn="l" rtl="0">
              <a:lnSpc>
                <a:spcPct val="100000"/>
              </a:lnSpc>
              <a:spcBef>
                <a:spcPts val="56"/>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75"/>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OCP Switch Abstraction Interface (SAI)</a:t>
            </a:r>
            <a:endParaRPr/>
          </a:p>
          <a:p>
            <a:pPr marL="914400" marR="0" lvl="1" indent="-342900" algn="l" rtl="0">
              <a:lnSpc>
                <a:spcPct val="100000"/>
              </a:lnSpc>
              <a:spcBef>
                <a:spcPts val="0"/>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Target-independent, but protocol-dependent</a:t>
            </a:r>
            <a:endParaRPr/>
          </a:p>
        </p:txBody>
      </p:sp>
      <p:sp>
        <p:nvSpPr>
          <p:cNvPr id="3111" name="Google Shape;3111;p19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16"/>
        <p:cNvGrpSpPr/>
        <p:nvPr/>
      </p:nvGrpSpPr>
      <p:grpSpPr>
        <a:xfrm>
          <a:off x="0" y="0"/>
          <a:ext cx="0" cy="0"/>
          <a:chOff x="0" y="0"/>
          <a:chExt cx="0" cy="0"/>
        </a:xfrm>
      </p:grpSpPr>
      <p:sp>
        <p:nvSpPr>
          <p:cNvPr id="3117" name="Google Shape;3117;p195"/>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Why do we need another data plane control API?</a:t>
            </a:r>
            <a:endParaRPr/>
          </a:p>
        </p:txBody>
      </p:sp>
      <p:sp>
        <p:nvSpPr>
          <p:cNvPr id="3118" name="Google Shape;3118;p195"/>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sz="825">
                <a:solidFill>
                  <a:srgbClr val="888888"/>
                </a:solidFill>
              </a:rPr>
              <a:t>68</a:t>
            </a:fld>
            <a:endParaRPr sz="825">
              <a:solidFill>
                <a:srgbClr val="888888"/>
              </a:solidFill>
            </a:endParaRPr>
          </a:p>
        </p:txBody>
      </p:sp>
      <p:pic>
        <p:nvPicPr>
          <p:cNvPr id="3119" name="Google Shape;3119;p195"/>
          <p:cNvPicPr preferRelativeResize="0"/>
          <p:nvPr/>
        </p:nvPicPr>
        <p:blipFill>
          <a:blip r:embed="rId3">
            <a:alphaModFix/>
          </a:blip>
          <a:stretch>
            <a:fillRect/>
          </a:stretch>
        </p:blipFill>
        <p:spPr>
          <a:xfrm>
            <a:off x="1381050" y="812300"/>
            <a:ext cx="6381875" cy="3612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24"/>
        <p:cNvGrpSpPr/>
        <p:nvPr/>
      </p:nvGrpSpPr>
      <p:grpSpPr>
        <a:xfrm>
          <a:off x="0" y="0"/>
          <a:ext cx="0" cy="0"/>
          <a:chOff x="0" y="0"/>
          <a:chExt cx="0" cy="0"/>
        </a:xfrm>
      </p:grpSpPr>
      <p:sp>
        <p:nvSpPr>
          <p:cNvPr id="3125" name="Google Shape;3125;p19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Properties of a runtime control API</a:t>
            </a:r>
            <a:endParaRPr/>
          </a:p>
        </p:txBody>
      </p:sp>
      <p:sp>
        <p:nvSpPr>
          <p:cNvPr id="3126" name="Google Shape;3126;p19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69</a:t>
            </a:fld>
            <a:endParaRPr/>
          </a:p>
        </p:txBody>
      </p:sp>
      <p:graphicFrame>
        <p:nvGraphicFramePr>
          <p:cNvPr id="3127" name="Google Shape;3127;p196"/>
          <p:cNvGraphicFramePr/>
          <p:nvPr/>
        </p:nvGraphicFramePr>
        <p:xfrm>
          <a:off x="1444050" y="1016700"/>
          <a:ext cx="3000000" cy="3000000"/>
        </p:xfrm>
        <a:graphic>
          <a:graphicData uri="http://schemas.openxmlformats.org/drawingml/2006/table">
            <a:tbl>
              <a:tblPr>
                <a:noFill/>
                <a:tableStyleId>{CB633647-EF6F-4AA5-9FCA-A79505760883}</a:tableStyleId>
              </a:tblPr>
              <a:tblGrid>
                <a:gridCol w="2085300">
                  <a:extLst>
                    <a:ext uri="{9D8B030D-6E8A-4147-A177-3AD203B41FA5}">
                      <a16:colId xmlns:a16="http://schemas.microsoft.com/office/drawing/2014/main" val="20000"/>
                    </a:ext>
                  </a:extLst>
                </a:gridCol>
                <a:gridCol w="2085300">
                  <a:extLst>
                    <a:ext uri="{9D8B030D-6E8A-4147-A177-3AD203B41FA5}">
                      <a16:colId xmlns:a16="http://schemas.microsoft.com/office/drawing/2014/main" val="20001"/>
                    </a:ext>
                  </a:extLst>
                </a:gridCol>
                <a:gridCol w="2085300">
                  <a:extLst>
                    <a:ext uri="{9D8B030D-6E8A-4147-A177-3AD203B41FA5}">
                      <a16:colId xmlns:a16="http://schemas.microsoft.com/office/drawing/2014/main" val="20002"/>
                    </a:ext>
                  </a:extLst>
                </a:gridCol>
              </a:tblGrid>
              <a:tr h="581500">
                <a:tc>
                  <a:txBody>
                    <a:bodyPr/>
                    <a:lstStyle/>
                    <a:p>
                      <a:pPr marL="0" marR="0" lvl="0" indent="0" algn="l" rtl="0">
                        <a:lnSpc>
                          <a:spcPct val="100000"/>
                        </a:lnSpc>
                        <a:spcBef>
                          <a:spcPts val="0"/>
                        </a:spcBef>
                        <a:spcAft>
                          <a:spcPts val="0"/>
                        </a:spcAft>
                        <a:buClr>
                          <a:srgbClr val="FFFFFF"/>
                        </a:buClr>
                        <a:buSzPts val="1400"/>
                        <a:buFont typeface="Arial"/>
                        <a:buNone/>
                      </a:pPr>
                      <a:r>
                        <a:rPr lang="en-US" sz="1400" b="1" u="none" strike="noStrike" cap="none">
                          <a:solidFill>
                            <a:srgbClr val="FFFFFF"/>
                          </a:solidFill>
                        </a:rPr>
                        <a:t>API</a:t>
                      </a:r>
                      <a:endParaRPr/>
                    </a:p>
                  </a:txBody>
                  <a:tcPr marL="91425" marR="91425" marT="91425" marB="91425" anchor="ctr">
                    <a:solidFill>
                      <a:srgbClr val="666666"/>
                    </a:solidFill>
                  </a:tcPr>
                </a:tc>
                <a:tc>
                  <a:txBody>
                    <a:bodyPr/>
                    <a:lstStyle/>
                    <a:p>
                      <a:pPr marL="0" marR="0" lvl="0" indent="0" algn="ctr" rtl="0">
                        <a:lnSpc>
                          <a:spcPct val="100000"/>
                        </a:lnSpc>
                        <a:spcBef>
                          <a:spcPts val="0"/>
                        </a:spcBef>
                        <a:spcAft>
                          <a:spcPts val="0"/>
                        </a:spcAft>
                        <a:buClr>
                          <a:srgbClr val="FFFFFF"/>
                        </a:buClr>
                        <a:buSzPts val="1400"/>
                        <a:buFont typeface="Arial"/>
                        <a:buNone/>
                      </a:pPr>
                      <a:r>
                        <a:rPr lang="en-US" sz="1400" b="1" u="none" strike="noStrike" cap="none">
                          <a:solidFill>
                            <a:srgbClr val="FFFFFF"/>
                          </a:solidFill>
                        </a:rPr>
                        <a:t>Target-independent</a:t>
                      </a:r>
                      <a:endParaRPr/>
                    </a:p>
                  </a:txBody>
                  <a:tcPr marL="91425" marR="91425" marT="91425" marB="91425" anchor="ctr">
                    <a:solidFill>
                      <a:srgbClr val="666666"/>
                    </a:solidFill>
                  </a:tcPr>
                </a:tc>
                <a:tc>
                  <a:txBody>
                    <a:bodyPr/>
                    <a:lstStyle/>
                    <a:p>
                      <a:pPr marL="0" marR="0" lvl="0" indent="0" algn="ctr" rtl="0">
                        <a:lnSpc>
                          <a:spcPct val="100000"/>
                        </a:lnSpc>
                        <a:spcBef>
                          <a:spcPts val="0"/>
                        </a:spcBef>
                        <a:spcAft>
                          <a:spcPts val="0"/>
                        </a:spcAft>
                        <a:buClr>
                          <a:srgbClr val="FFFFFF"/>
                        </a:buClr>
                        <a:buSzPts val="1400"/>
                        <a:buFont typeface="Arial"/>
                        <a:buNone/>
                      </a:pPr>
                      <a:r>
                        <a:rPr lang="en-US" sz="1400" b="1" u="none" strike="noStrike" cap="none">
                          <a:solidFill>
                            <a:srgbClr val="FFFFFF"/>
                          </a:solidFill>
                        </a:rPr>
                        <a:t>Protocol-independent</a:t>
                      </a:r>
                      <a:endParaRPr/>
                    </a:p>
                  </a:txBody>
                  <a:tcPr marL="91425" marR="91425" marT="91425" marB="91425" anchor="ctr">
                    <a:solidFill>
                      <a:srgbClr val="666666"/>
                    </a:solidFill>
                  </a:tcPr>
                </a:tc>
                <a:extLst>
                  <a:ext uri="{0D108BD9-81ED-4DB2-BD59-A6C34878D82A}">
                    <a16:rowId xmlns:a16="http://schemas.microsoft.com/office/drawing/2014/main" val="10000"/>
                  </a:ext>
                </a:extLst>
              </a:tr>
              <a:tr h="58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P4 compiler auto-generated</a:t>
                      </a:r>
                      <a:endParaRPr/>
                    </a:p>
                  </a:txBody>
                  <a:tcPr marL="91425" marR="91425" marT="91425" marB="91425" anchor="ctr"/>
                </a:tc>
                <a:tc>
                  <a:txBody>
                    <a:bodyPr/>
                    <a:lstStyle/>
                    <a:p>
                      <a:pPr marL="0" marR="0" lvl="0" indent="0" algn="ctr" rtl="0">
                        <a:lnSpc>
                          <a:spcPct val="100000"/>
                        </a:lnSpc>
                        <a:spcBef>
                          <a:spcPts val="0"/>
                        </a:spcBef>
                        <a:spcAft>
                          <a:spcPts val="0"/>
                        </a:spcAft>
                        <a:buClr>
                          <a:srgbClr val="008000"/>
                        </a:buClr>
                        <a:buSzPts val="2400"/>
                        <a:buFont typeface="Arial"/>
                        <a:buNone/>
                      </a:pPr>
                      <a:r>
                        <a:rPr lang="en-US" sz="2400" u="none" strike="noStrike" cap="none">
                          <a:solidFill>
                            <a:srgbClr val="008000"/>
                          </a:solidFill>
                        </a:rPr>
                        <a:t>✔</a:t>
                      </a:r>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CC0000"/>
                          </a:solidFill>
                        </a:rPr>
                        <a:t>✘</a:t>
                      </a:r>
                      <a:endParaRPr/>
                    </a:p>
                  </a:txBody>
                  <a:tcPr marL="91425" marR="91425" marT="91425" marB="91425" anchor="ctr"/>
                </a:tc>
                <a:extLst>
                  <a:ext uri="{0D108BD9-81ED-4DB2-BD59-A6C34878D82A}">
                    <a16:rowId xmlns:a16="http://schemas.microsoft.com/office/drawing/2014/main" val="10001"/>
                  </a:ext>
                </a:extLst>
              </a:tr>
              <a:tr h="58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BMv2 CLI</a:t>
                      </a:r>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CC0000"/>
                          </a:solidFill>
                        </a:rPr>
                        <a:t>✘</a:t>
                      </a:r>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008000"/>
                          </a:solidFill>
                        </a:rPr>
                        <a:t>✔</a:t>
                      </a:r>
                      <a:endParaRPr/>
                    </a:p>
                  </a:txBody>
                  <a:tcPr marL="91425" marR="91425" marT="91425" marB="91425" anchor="ctr"/>
                </a:tc>
                <a:extLst>
                  <a:ext uri="{0D108BD9-81ED-4DB2-BD59-A6C34878D82A}">
                    <a16:rowId xmlns:a16="http://schemas.microsoft.com/office/drawing/2014/main" val="10002"/>
                  </a:ext>
                </a:extLst>
              </a:tr>
              <a:tr h="58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OpenFlow</a:t>
                      </a:r>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008000"/>
                          </a:solidFill>
                        </a:rPr>
                        <a:t>✔</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CC0000"/>
                          </a:solidFill>
                        </a:rPr>
                        <a:t>✘</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8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SAI</a:t>
                      </a:r>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8000"/>
                        </a:buClr>
                        <a:buSzPts val="2400"/>
                        <a:buFont typeface="Arial"/>
                        <a:buNone/>
                      </a:pPr>
                      <a:r>
                        <a:rPr lang="en-US" sz="2400" u="none" strike="noStrike" cap="none">
                          <a:solidFill>
                            <a:srgbClr val="008000"/>
                          </a:solidFill>
                        </a:rPr>
                        <a:t>✔</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C0000"/>
                        </a:buClr>
                        <a:buSzPts val="2400"/>
                        <a:buFont typeface="Arial"/>
                        <a:buNone/>
                      </a:pPr>
                      <a:r>
                        <a:rPr lang="en-US" sz="2400" u="none" strike="noStrike" cap="none">
                          <a:solidFill>
                            <a:srgbClr val="CC0000"/>
                          </a:solidFill>
                        </a:rPr>
                        <a:t>✘</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8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P4Runtime</a:t>
                      </a:r>
                      <a:endParaRPr/>
                    </a:p>
                  </a:txBody>
                  <a:tcPr marL="91425" marR="91425" marT="91425" marB="91425" anchor="ctr">
                    <a:solidFill>
                      <a:srgbClr val="D9EAD3"/>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008000"/>
                          </a:solidFill>
                        </a:rPr>
                        <a:t>✔</a:t>
                      </a:r>
                      <a:endParaRPr/>
                    </a:p>
                  </a:txBody>
                  <a:tcPr marL="91425" marR="91425" marT="91425" marB="91425" anchor="ctr">
                    <a:lnT w="9525" cap="flat" cmpd="sng">
                      <a:solidFill>
                        <a:srgbClr val="9E9E9E"/>
                      </a:solidFill>
                      <a:prstDash val="solid"/>
                      <a:round/>
                      <a:headEnd type="none" w="sm" len="sm"/>
                      <a:tailEnd type="none" w="sm" len="sm"/>
                    </a:lnT>
                    <a:solidFill>
                      <a:srgbClr val="D9EAD3"/>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008000"/>
                          </a:solidFill>
                        </a:rPr>
                        <a:t>✔</a:t>
                      </a:r>
                      <a:endParaRPr/>
                    </a:p>
                  </a:txBody>
                  <a:tcPr marL="91425" marR="91425" marT="91425" marB="91425" anchor="ctr">
                    <a:lnT w="9525" cap="flat" cmpd="sng">
                      <a:solidFill>
                        <a:srgbClr val="9E9E9E"/>
                      </a:solidFill>
                      <a:prstDash val="solid"/>
                      <a:round/>
                      <a:headEnd type="none" w="sm" len="sm"/>
                      <a:tailEnd type="none" w="sm" len="sm"/>
                    </a:lnT>
                    <a:solidFill>
                      <a:srgbClr val="D9EAD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34"/>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What is Data Plane Programming?</a:t>
            </a:r>
            <a:endParaRPr sz="2700" b="1" i="0" u="none" strike="noStrike" cap="none">
              <a:solidFill>
                <a:schemeClr val="dk1"/>
              </a:solidFill>
              <a:latin typeface="Arial"/>
              <a:ea typeface="Arial"/>
              <a:cs typeface="Arial"/>
              <a:sym typeface="Arial"/>
            </a:endParaRPr>
          </a:p>
        </p:txBody>
      </p:sp>
      <p:sp>
        <p:nvSpPr>
          <p:cNvPr id="864" name="Google Shape;864;p134"/>
          <p:cNvSpPr txBox="1">
            <a:spLocks noGrp="1"/>
          </p:cNvSpPr>
          <p:nvPr>
            <p:ph type="body" idx="1"/>
          </p:nvPr>
        </p:nvSpPr>
        <p:spPr>
          <a:xfrm>
            <a:off x="2322735" y="1700435"/>
            <a:ext cx="6541800" cy="27093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Why program the Data Plane?</a:t>
            </a:r>
            <a:endParaRPr sz="1800" b="1" i="0" u="none" strike="noStrike" cap="none">
              <a:solidFill>
                <a:schemeClr val="dk1"/>
              </a:solidFill>
              <a:latin typeface="Arial"/>
              <a:ea typeface="Arial"/>
              <a:cs typeface="Arial"/>
              <a:sym typeface="Arial"/>
            </a:endParaRPr>
          </a:p>
        </p:txBody>
      </p:sp>
      <p:sp>
        <p:nvSpPr>
          <p:cNvPr id="865" name="Google Shape;865;p13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32"/>
        <p:cNvGrpSpPr/>
        <p:nvPr/>
      </p:nvGrpSpPr>
      <p:grpSpPr>
        <a:xfrm>
          <a:off x="0" y="0"/>
          <a:ext cx="0" cy="0"/>
          <a:chOff x="0" y="0"/>
          <a:chExt cx="0" cy="0"/>
        </a:xfrm>
      </p:grpSpPr>
      <p:sp>
        <p:nvSpPr>
          <p:cNvPr id="3133" name="Google Shape;3133;p197"/>
          <p:cNvSpPr/>
          <p:nvPr/>
        </p:nvSpPr>
        <p:spPr>
          <a:xfrm>
            <a:off x="6771863" y="1327216"/>
            <a:ext cx="2139300" cy="484500"/>
          </a:xfrm>
          <a:prstGeom prst="rect">
            <a:avLst/>
          </a:prstGeom>
          <a:solidFill>
            <a:srgbClr val="B7B7B7"/>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Control plane</a:t>
            </a:r>
            <a:endParaRPr/>
          </a:p>
        </p:txBody>
      </p:sp>
      <p:sp>
        <p:nvSpPr>
          <p:cNvPr id="3134" name="Google Shape;3134;p19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What is P4Runtime?</a:t>
            </a:r>
            <a:endParaRPr/>
          </a:p>
        </p:txBody>
      </p:sp>
      <p:sp>
        <p:nvSpPr>
          <p:cNvPr id="3135" name="Google Shape;3135;p197"/>
          <p:cNvSpPr txBox="1">
            <a:spLocks noGrp="1"/>
          </p:cNvSpPr>
          <p:nvPr>
            <p:ph type="body" idx="1"/>
          </p:nvPr>
        </p:nvSpPr>
        <p:spPr>
          <a:xfrm>
            <a:off x="152400" y="742950"/>
            <a:ext cx="5636400" cy="4114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Framework for runtime control of P4 targets</a:t>
            </a:r>
            <a:endParaRPr/>
          </a:p>
          <a:p>
            <a:pPr marL="914400" marR="0" lvl="1" indent="-317500" algn="l" rtl="0">
              <a:lnSpc>
                <a:spcPct val="100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Open-source API + server implementation</a:t>
            </a:r>
            <a:endParaRPr/>
          </a:p>
          <a:p>
            <a:pPr marL="1371600" marR="0" lvl="2" indent="-317500" algn="l" rtl="0">
              <a:lnSpc>
                <a:spcPct val="100000"/>
              </a:lnSpc>
              <a:spcBef>
                <a:spcPts val="0"/>
              </a:spcBef>
              <a:spcAft>
                <a:spcPts val="0"/>
              </a:spcAft>
              <a:buClr>
                <a:srgbClr val="1F1828"/>
              </a:buClr>
              <a:buSzPts val="1400"/>
              <a:buFont typeface="Merriweather Sans"/>
              <a:buChar char="■"/>
            </a:pPr>
            <a:r>
              <a:rPr lang="en-US" sz="1400" b="0" i="0" u="sng" strike="noStrike" cap="none">
                <a:solidFill>
                  <a:schemeClr val="hlink"/>
                </a:solidFill>
                <a:latin typeface="Arial"/>
                <a:ea typeface="Arial"/>
                <a:cs typeface="Arial"/>
                <a:sym typeface="Arial"/>
                <a:hlinkClick r:id="rId3"/>
              </a:rPr>
              <a:t>https://github.com/p4lang/PI</a:t>
            </a:r>
            <a:endParaRPr/>
          </a:p>
          <a:p>
            <a:pPr marL="914400" marR="0" lvl="1" indent="-317500" algn="l" rtl="0">
              <a:lnSpc>
                <a:spcPct val="100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Initial contribution by Google and Barefoot</a:t>
            </a:r>
            <a:endParaRPr/>
          </a:p>
          <a:p>
            <a:pPr marL="0" marR="0" lvl="0" indent="0" algn="l" rtl="0">
              <a:lnSpc>
                <a:spcPct val="100000"/>
              </a:lnSpc>
              <a:spcBef>
                <a:spcPts val="56"/>
              </a:spcBef>
              <a:spcAft>
                <a:spcPts val="0"/>
              </a:spcAft>
              <a:buClr>
                <a:srgbClr val="3F3151"/>
              </a:buClr>
              <a:buSzPts val="2100"/>
              <a:buFont typeface="Merriweather Sans"/>
              <a:buNone/>
            </a:pPr>
            <a:endParaRPr sz="1000" b="1" i="0" u="none" strike="noStrike" cap="none">
              <a:solidFill>
                <a:schemeClr val="dk1"/>
              </a:solidFill>
              <a:latin typeface="Arial"/>
              <a:ea typeface="Arial"/>
              <a:cs typeface="Arial"/>
              <a:sym typeface="Arial"/>
            </a:endParaRPr>
          </a:p>
          <a:p>
            <a:pPr marL="457200" marR="0" lvl="0" indent="-342900" algn="l" rtl="0">
              <a:lnSpc>
                <a:spcPct val="100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Work-in-progress by the p4.org API WG</a:t>
            </a:r>
            <a:endParaRPr sz="1800" b="1" i="0" u="none" strike="noStrike" cap="none">
              <a:solidFill>
                <a:schemeClr val="dk1"/>
              </a:solidFill>
              <a:latin typeface="Arial"/>
              <a:ea typeface="Arial"/>
              <a:cs typeface="Arial"/>
              <a:sym typeface="Arial"/>
            </a:endParaRPr>
          </a:p>
          <a:p>
            <a:pPr marL="914400" marR="0" lvl="1" indent="-317500" algn="l" rtl="0">
              <a:lnSpc>
                <a:spcPct val="100000"/>
              </a:lnSpc>
              <a:spcBef>
                <a:spcPts val="75"/>
              </a:spcBef>
              <a:spcAft>
                <a:spcPts val="0"/>
              </a:spcAft>
              <a:buClr>
                <a:srgbClr val="205867"/>
              </a:buClr>
              <a:buSzPts val="1400"/>
              <a:buFont typeface="Merriweather Sans"/>
              <a:buChar char="◦"/>
            </a:pPr>
            <a:r>
              <a:rPr lang="en-US" sz="1400"/>
              <a:t>Draft of version 1.0 available</a:t>
            </a:r>
            <a:endParaRPr sz="1400"/>
          </a:p>
          <a:p>
            <a:pPr marL="0" marR="0" lvl="0" indent="0" algn="l" rtl="0">
              <a:lnSpc>
                <a:spcPct val="100000"/>
              </a:lnSpc>
              <a:spcBef>
                <a:spcPts val="75"/>
              </a:spcBef>
              <a:spcAft>
                <a:spcPts val="0"/>
              </a:spcAft>
              <a:buClr>
                <a:srgbClr val="3F3151"/>
              </a:buClr>
              <a:buSzPts val="2100"/>
              <a:buFont typeface="Merriweather Sans"/>
              <a:buNone/>
            </a:pPr>
            <a:endParaRPr sz="1000" b="1" i="0" u="none" strike="noStrike" cap="none">
              <a:solidFill>
                <a:schemeClr val="dk1"/>
              </a:solidFill>
              <a:latin typeface="Arial"/>
              <a:ea typeface="Arial"/>
              <a:cs typeface="Arial"/>
              <a:sym typeface="Arial"/>
            </a:endParaRPr>
          </a:p>
          <a:p>
            <a:pPr marL="457200" marR="0" lvl="0" indent="-342900" algn="l" rtl="0">
              <a:lnSpc>
                <a:spcPct val="100000"/>
              </a:lnSpc>
              <a:spcBef>
                <a:spcPts val="15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Protobuf-based API definition</a:t>
            </a:r>
            <a:endParaRPr/>
          </a:p>
          <a:p>
            <a:pPr marL="914400" marR="0" lvl="1" indent="-317500" algn="l" rtl="0">
              <a:lnSpc>
                <a:spcPct val="100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p4runtime.proto</a:t>
            </a:r>
            <a:endParaRPr/>
          </a:p>
          <a:p>
            <a:pPr marL="914400" marR="0" lvl="1" indent="-317500" algn="l" rtl="0">
              <a:lnSpc>
                <a:spcPct val="100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gRPC transport</a:t>
            </a:r>
            <a:endParaRPr/>
          </a:p>
          <a:p>
            <a:pPr marL="0" marR="0" lvl="0" indent="0" algn="l" rtl="0">
              <a:lnSpc>
                <a:spcPct val="100000"/>
              </a:lnSpc>
              <a:spcBef>
                <a:spcPts val="150"/>
              </a:spcBef>
              <a:spcAft>
                <a:spcPts val="0"/>
              </a:spcAft>
              <a:buClr>
                <a:srgbClr val="3F3151"/>
              </a:buClr>
              <a:buSzPts val="2100"/>
              <a:buFont typeface="Merriweather Sans"/>
              <a:buNone/>
            </a:pPr>
            <a:endParaRPr sz="1000" b="1" i="0" u="none" strike="noStrike" cap="none">
              <a:solidFill>
                <a:schemeClr val="dk1"/>
              </a:solidFill>
              <a:latin typeface="Arial"/>
              <a:ea typeface="Arial"/>
              <a:cs typeface="Arial"/>
              <a:sym typeface="Arial"/>
            </a:endParaRPr>
          </a:p>
          <a:p>
            <a:pPr marL="457200" marR="0" lvl="0" indent="-342900" algn="l" rtl="0">
              <a:lnSpc>
                <a:spcPct val="100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P4 program-independent</a:t>
            </a:r>
            <a:endParaRPr/>
          </a:p>
          <a:p>
            <a:pPr marL="914400" marR="0" lvl="1" indent="-317500" algn="l" rtl="0">
              <a:lnSpc>
                <a:spcPct val="100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API doesn’t change with the P4 program</a:t>
            </a:r>
            <a:endParaRPr/>
          </a:p>
          <a:p>
            <a:pPr marL="0" marR="0" lvl="0" indent="0" algn="l" rtl="0">
              <a:lnSpc>
                <a:spcPct val="100000"/>
              </a:lnSpc>
              <a:spcBef>
                <a:spcPts val="56"/>
              </a:spcBef>
              <a:spcAft>
                <a:spcPts val="0"/>
              </a:spcAft>
              <a:buClr>
                <a:srgbClr val="3F3151"/>
              </a:buClr>
              <a:buSzPts val="2100"/>
              <a:buFont typeface="Merriweather Sans"/>
              <a:buNone/>
            </a:pPr>
            <a:endParaRPr sz="1000" b="1" i="0" u="none" strike="noStrike" cap="none">
              <a:solidFill>
                <a:schemeClr val="dk1"/>
              </a:solidFill>
              <a:latin typeface="Arial"/>
              <a:ea typeface="Arial"/>
              <a:cs typeface="Arial"/>
              <a:sym typeface="Arial"/>
            </a:endParaRPr>
          </a:p>
          <a:p>
            <a:pPr marL="457200" marR="0" lvl="0" indent="-342900" algn="l" rtl="0">
              <a:lnSpc>
                <a:spcPct val="100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Enables field-reconfigurability</a:t>
            </a:r>
            <a:endParaRPr/>
          </a:p>
          <a:p>
            <a:pPr marL="914400" marR="0" lvl="1" indent="-342900" algn="l" rtl="0">
              <a:lnSpc>
                <a:spcPct val="100000"/>
              </a:lnSpc>
              <a:spcBef>
                <a:spcPts val="0"/>
              </a:spcBef>
              <a:spcAft>
                <a:spcPts val="0"/>
              </a:spcAft>
              <a:buClr>
                <a:srgbClr val="205867"/>
              </a:buClr>
              <a:buSzPts val="1800"/>
              <a:buFont typeface="Merriweather Sans"/>
              <a:buChar char="◦"/>
            </a:pPr>
            <a:r>
              <a:rPr lang="en-US" sz="1400" b="0" i="0" u="none" strike="noStrike" cap="none">
                <a:solidFill>
                  <a:schemeClr val="dk1"/>
                </a:solidFill>
                <a:latin typeface="Arial"/>
                <a:ea typeface="Arial"/>
                <a:cs typeface="Arial"/>
                <a:sym typeface="Arial"/>
              </a:rPr>
              <a:t>Ability to push new P4 program without recompiling the software stack of target switches</a:t>
            </a:r>
            <a:endParaRPr/>
          </a:p>
        </p:txBody>
      </p:sp>
      <p:sp>
        <p:nvSpPr>
          <p:cNvPr id="3136" name="Google Shape;3136;p19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70</a:t>
            </a:fld>
            <a:endParaRPr/>
          </a:p>
        </p:txBody>
      </p:sp>
      <p:cxnSp>
        <p:nvCxnSpPr>
          <p:cNvPr id="3137" name="Google Shape;3137;p197"/>
          <p:cNvCxnSpPr/>
          <p:nvPr/>
        </p:nvCxnSpPr>
        <p:spPr>
          <a:xfrm>
            <a:off x="7033475" y="2566350"/>
            <a:ext cx="1634400" cy="0"/>
          </a:xfrm>
          <a:prstGeom prst="straightConnector1">
            <a:avLst/>
          </a:prstGeom>
          <a:noFill/>
          <a:ln w="9525" cap="flat" cmpd="sng">
            <a:solidFill>
              <a:srgbClr val="000000"/>
            </a:solidFill>
            <a:prstDash val="dash"/>
            <a:miter lim="800000"/>
            <a:headEnd type="none" w="sm" len="sm"/>
            <a:tailEnd type="none" w="sm" len="sm"/>
          </a:ln>
        </p:spPr>
      </p:cxnSp>
      <p:sp>
        <p:nvSpPr>
          <p:cNvPr id="3138" name="Google Shape;3138;p197"/>
          <p:cNvSpPr txBox="1"/>
          <p:nvPr/>
        </p:nvSpPr>
        <p:spPr>
          <a:xfrm>
            <a:off x="6302410" y="2079190"/>
            <a:ext cx="1484100" cy="4845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p4runtime.proto</a:t>
            </a:r>
            <a:r>
              <a:rPr lang="en-US" sz="1200" b="0" i="0" u="none" strike="noStrike" cap="none">
                <a:solidFill>
                  <a:srgbClr val="000000"/>
                </a:solidFill>
                <a:latin typeface="Calibri"/>
                <a:ea typeface="Calibri"/>
                <a:cs typeface="Calibri"/>
                <a:sym typeface="Calibri"/>
              </a:rPr>
              <a:t> (API)</a:t>
            </a:r>
            <a:endParaRPr/>
          </a:p>
        </p:txBody>
      </p:sp>
      <p:grpSp>
        <p:nvGrpSpPr>
          <p:cNvPr id="3139" name="Google Shape;3139;p197"/>
          <p:cNvGrpSpPr/>
          <p:nvPr/>
        </p:nvGrpSpPr>
        <p:grpSpPr>
          <a:xfrm>
            <a:off x="6072443" y="2920225"/>
            <a:ext cx="2691391" cy="1602300"/>
            <a:chOff x="6072443" y="2920225"/>
            <a:chExt cx="2691391" cy="1602300"/>
          </a:xfrm>
        </p:grpSpPr>
        <p:sp>
          <p:nvSpPr>
            <p:cNvPr id="3140" name="Google Shape;3140;p197"/>
            <p:cNvSpPr/>
            <p:nvPr/>
          </p:nvSpPr>
          <p:spPr>
            <a:xfrm>
              <a:off x="6676175" y="2920225"/>
              <a:ext cx="2087659" cy="1602300"/>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grpSp>
          <p:nvGrpSpPr>
            <p:cNvPr id="3141" name="Google Shape;3141;p197"/>
            <p:cNvGrpSpPr/>
            <p:nvPr/>
          </p:nvGrpSpPr>
          <p:grpSpPr>
            <a:xfrm>
              <a:off x="7298953" y="3734132"/>
              <a:ext cx="1085128" cy="689939"/>
              <a:chOff x="6577615" y="3870898"/>
              <a:chExt cx="1406882" cy="894514"/>
            </a:xfrm>
          </p:grpSpPr>
          <p:pic>
            <p:nvPicPr>
              <p:cNvPr id="3142" name="Google Shape;3142;p197"/>
              <p:cNvPicPr preferRelativeResize="0"/>
              <p:nvPr/>
            </p:nvPicPr>
            <p:blipFill rotWithShape="1">
              <a:blip r:embed="rId4">
                <a:alphaModFix/>
              </a:blip>
              <a:srcRect/>
              <a:stretch/>
            </p:blipFill>
            <p:spPr>
              <a:xfrm>
                <a:off x="6577615" y="3870898"/>
                <a:ext cx="1406882" cy="894514"/>
              </a:xfrm>
              <a:prstGeom prst="rect">
                <a:avLst/>
              </a:prstGeom>
              <a:noFill/>
              <a:ln>
                <a:noFill/>
              </a:ln>
            </p:spPr>
          </p:pic>
          <p:pic>
            <p:nvPicPr>
              <p:cNvPr id="3143" name="Google Shape;3143;p197" descr="p4_logotype_web.png"/>
              <p:cNvPicPr preferRelativeResize="0"/>
              <p:nvPr/>
            </p:nvPicPr>
            <p:blipFill rotWithShape="1">
              <a:blip r:embed="rId5">
                <a:alphaModFix/>
              </a:blip>
              <a:srcRect/>
              <a:stretch/>
            </p:blipFill>
            <p:spPr>
              <a:xfrm rot="-1382641">
                <a:off x="7174771" y="4212336"/>
                <a:ext cx="345992" cy="301180"/>
              </a:xfrm>
              <a:prstGeom prst="rect">
                <a:avLst/>
              </a:prstGeom>
              <a:noFill/>
              <a:ln>
                <a:noFill/>
              </a:ln>
            </p:spPr>
          </p:pic>
        </p:grpSp>
        <p:sp>
          <p:nvSpPr>
            <p:cNvPr id="3144" name="Google Shape;3144;p197"/>
            <p:cNvSpPr/>
            <p:nvPr/>
          </p:nvSpPr>
          <p:spPr>
            <a:xfrm>
              <a:off x="7025825" y="2987192"/>
              <a:ext cx="1649700" cy="479700"/>
            </a:xfrm>
            <a:prstGeom prst="rect">
              <a:avLst/>
            </a:prstGeom>
            <a:solidFill>
              <a:srgbClr val="FFD800"/>
            </a:solidFill>
            <a:ln w="9525" cap="flat" cmpd="sng">
              <a:solidFill>
                <a:srgbClr val="21212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Program-independent</a:t>
              </a:r>
              <a:br>
                <a:rPr lang="en-US" sz="1200" b="0" i="0" u="none" strike="noStrike" cap="none">
                  <a:solidFill>
                    <a:srgbClr val="000000"/>
                  </a:solidFill>
                  <a:latin typeface="Calibri"/>
                  <a:ea typeface="Calibri"/>
                  <a:cs typeface="Calibri"/>
                  <a:sym typeface="Calibri"/>
                </a:rPr>
              </a:br>
              <a:r>
                <a:rPr lang="en-US" sz="1200" b="0" i="0" u="none" strike="noStrike" cap="none">
                  <a:solidFill>
                    <a:srgbClr val="000000"/>
                  </a:solidFill>
                  <a:latin typeface="Calibri"/>
                  <a:ea typeface="Calibri"/>
                  <a:cs typeface="Calibri"/>
                  <a:sym typeface="Calibri"/>
                </a:rPr>
                <a:t>server (e.g. gRPC)</a:t>
              </a:r>
              <a:endParaRPr/>
            </a:p>
          </p:txBody>
        </p:sp>
        <p:sp>
          <p:nvSpPr>
            <p:cNvPr id="3145" name="Google Shape;3145;p197"/>
            <p:cNvSpPr/>
            <p:nvPr/>
          </p:nvSpPr>
          <p:spPr>
            <a:xfrm>
              <a:off x="7317275" y="3419095"/>
              <a:ext cx="1066800" cy="197100"/>
            </a:xfrm>
            <a:prstGeom prst="rect">
              <a:avLst/>
            </a:prstGeom>
            <a:solidFill>
              <a:srgbClr val="CCCCCC"/>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Target driver</a:t>
              </a:r>
              <a:endParaRPr/>
            </a:p>
          </p:txBody>
        </p:sp>
        <p:sp>
          <p:nvSpPr>
            <p:cNvPr id="3146" name="Google Shape;3146;p197"/>
            <p:cNvSpPr/>
            <p:nvPr/>
          </p:nvSpPr>
          <p:spPr>
            <a:xfrm>
              <a:off x="7801075" y="3626863"/>
              <a:ext cx="132000" cy="2763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197"/>
            <p:cNvSpPr txBox="1"/>
            <p:nvPr/>
          </p:nvSpPr>
          <p:spPr>
            <a:xfrm>
              <a:off x="6919334" y="4199347"/>
              <a:ext cx="818100" cy="27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P4 target</a:t>
              </a:r>
              <a:endParaRPr/>
            </a:p>
          </p:txBody>
        </p:sp>
        <p:pic>
          <p:nvPicPr>
            <p:cNvPr id="3148" name="Google Shape;3148;p197" descr="switch icon.png"/>
            <p:cNvPicPr preferRelativeResize="0"/>
            <p:nvPr/>
          </p:nvPicPr>
          <p:blipFill rotWithShape="1">
            <a:blip r:embed="rId6">
              <a:alphaModFix/>
            </a:blip>
            <a:srcRect t="25289" b="24542"/>
            <a:stretch/>
          </p:blipFill>
          <p:spPr>
            <a:xfrm>
              <a:off x="6072443" y="3442654"/>
              <a:ext cx="894801" cy="580874"/>
            </a:xfrm>
            <a:prstGeom prst="rect">
              <a:avLst/>
            </a:prstGeom>
            <a:noFill/>
            <a:ln>
              <a:noFill/>
            </a:ln>
          </p:spPr>
        </p:pic>
      </p:grpSp>
      <p:sp>
        <p:nvSpPr>
          <p:cNvPr id="3149" name="Google Shape;3149;p197"/>
          <p:cNvSpPr/>
          <p:nvPr/>
        </p:nvSpPr>
        <p:spPr>
          <a:xfrm>
            <a:off x="7762775" y="1820550"/>
            <a:ext cx="157500" cy="11667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54"/>
        <p:cNvGrpSpPr/>
        <p:nvPr/>
      </p:nvGrpSpPr>
      <p:grpSpPr>
        <a:xfrm>
          <a:off x="0" y="0"/>
          <a:ext cx="0" cy="0"/>
          <a:chOff x="0" y="0"/>
          <a:chExt cx="0" cy="0"/>
        </a:xfrm>
      </p:grpSpPr>
      <p:sp>
        <p:nvSpPr>
          <p:cNvPr id="3155" name="Google Shape;3155;p198"/>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Protocol Buffers Basics</a:t>
            </a:r>
            <a:endParaRPr/>
          </a:p>
        </p:txBody>
      </p:sp>
      <p:sp>
        <p:nvSpPr>
          <p:cNvPr id="3156" name="Google Shape;3156;p198"/>
          <p:cNvSpPr txBox="1">
            <a:spLocks noGrp="1"/>
          </p:cNvSpPr>
          <p:nvPr>
            <p:ph type="body" idx="1"/>
          </p:nvPr>
        </p:nvSpPr>
        <p:spPr>
          <a:xfrm>
            <a:off x="152400" y="742950"/>
            <a:ext cx="4799400" cy="4114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75"/>
              </a:spcBef>
              <a:spcAft>
                <a:spcPts val="0"/>
              </a:spcAft>
              <a:buSzPts val="1800"/>
              <a:buFont typeface="Arial"/>
              <a:buChar char="•"/>
            </a:pPr>
            <a:r>
              <a:rPr lang="en-US" sz="1800" b="0"/>
              <a:t>Language for describing data for serialization in a structured way</a:t>
            </a:r>
            <a:endParaRPr sz="1800" b="0"/>
          </a:p>
          <a:p>
            <a:pPr marL="457200" lvl="0" indent="-342900" algn="l" rtl="0">
              <a:lnSpc>
                <a:spcPct val="100000"/>
              </a:lnSpc>
              <a:spcBef>
                <a:spcPts val="1000"/>
              </a:spcBef>
              <a:spcAft>
                <a:spcPts val="0"/>
              </a:spcAft>
              <a:buSzPts val="1800"/>
              <a:buFont typeface="Arial"/>
              <a:buChar char="•"/>
            </a:pPr>
            <a:r>
              <a:rPr lang="en-US" sz="1800" b="0"/>
              <a:t>Common binary wire-format</a:t>
            </a:r>
            <a:endParaRPr sz="1800" b="0"/>
          </a:p>
          <a:p>
            <a:pPr marL="457200" lvl="0" indent="-342900" algn="l" rtl="0">
              <a:lnSpc>
                <a:spcPct val="100000"/>
              </a:lnSpc>
              <a:spcBef>
                <a:spcPts val="1000"/>
              </a:spcBef>
              <a:spcAft>
                <a:spcPts val="0"/>
              </a:spcAft>
              <a:buSzPts val="1800"/>
              <a:buFont typeface="Arial"/>
              <a:buChar char="•"/>
            </a:pPr>
            <a:r>
              <a:rPr lang="en-US" sz="1800" b="0"/>
              <a:t>Language-neutral</a:t>
            </a:r>
            <a:endParaRPr sz="1800" b="0"/>
          </a:p>
          <a:p>
            <a:pPr marL="914400" lvl="1" indent="-330200" algn="l" rtl="0">
              <a:lnSpc>
                <a:spcPct val="100000"/>
              </a:lnSpc>
              <a:spcBef>
                <a:spcPts val="56"/>
              </a:spcBef>
              <a:spcAft>
                <a:spcPts val="0"/>
              </a:spcAft>
              <a:buSzPts val="1600"/>
              <a:buChar char="◦"/>
            </a:pPr>
            <a:r>
              <a:rPr lang="en-US" sz="1600" b="0"/>
              <a:t>Code generators for: </a:t>
            </a:r>
            <a:r>
              <a:rPr lang="en-US" sz="1600" b="0" i="1"/>
              <a:t>Action Script, C, </a:t>
            </a:r>
            <a:r>
              <a:rPr lang="en-US" sz="1600" i="1"/>
              <a:t>C++,</a:t>
            </a:r>
            <a:r>
              <a:rPr lang="en-US" sz="1600" b="0" i="1"/>
              <a:t> C#, Clojure, Lisp, D, Dart, Erlang, Go, Haskell, </a:t>
            </a:r>
            <a:r>
              <a:rPr lang="en-US" sz="1600" i="1"/>
              <a:t>Java</a:t>
            </a:r>
            <a:r>
              <a:rPr lang="en-US" sz="1600" b="0" i="1"/>
              <a:t>, Javascript, Lua, Objective C, OCaml, Perl, PHP, </a:t>
            </a:r>
            <a:r>
              <a:rPr lang="en-US" sz="1600" i="1"/>
              <a:t>Python</a:t>
            </a:r>
            <a:r>
              <a:rPr lang="en-US" sz="1600" b="0" i="1"/>
              <a:t>, Ruby, Rust, Scala, Swift, Visual Basic,</a:t>
            </a:r>
            <a:r>
              <a:rPr lang="en-US" sz="1600" b="0"/>
              <a:t> ...</a:t>
            </a:r>
            <a:endParaRPr sz="1600" b="0"/>
          </a:p>
          <a:p>
            <a:pPr marL="457200" lvl="0" indent="-342900" algn="l" rtl="0">
              <a:lnSpc>
                <a:spcPct val="100000"/>
              </a:lnSpc>
              <a:spcBef>
                <a:spcPts val="1000"/>
              </a:spcBef>
              <a:spcAft>
                <a:spcPts val="0"/>
              </a:spcAft>
              <a:buSzPts val="1800"/>
              <a:buFont typeface="Arial"/>
              <a:buChar char="•"/>
            </a:pPr>
            <a:r>
              <a:rPr lang="en-US" sz="1800" b="0"/>
              <a:t>Platform-neutral</a:t>
            </a:r>
            <a:endParaRPr sz="1800" b="0"/>
          </a:p>
          <a:p>
            <a:pPr marL="457200" lvl="0" indent="-342900" algn="l" rtl="0">
              <a:lnSpc>
                <a:spcPct val="100000"/>
              </a:lnSpc>
              <a:spcBef>
                <a:spcPts val="1000"/>
              </a:spcBef>
              <a:spcAft>
                <a:spcPts val="0"/>
              </a:spcAft>
              <a:buSzPts val="1800"/>
              <a:buFont typeface="Arial"/>
              <a:buChar char="•"/>
            </a:pPr>
            <a:r>
              <a:rPr lang="en-US" sz="1800" b="0"/>
              <a:t>Extensible and backwards compatible</a:t>
            </a:r>
            <a:endParaRPr sz="1800" b="0"/>
          </a:p>
          <a:p>
            <a:pPr marL="457200" lvl="0" indent="-342900" algn="l" rtl="0">
              <a:lnSpc>
                <a:spcPct val="100000"/>
              </a:lnSpc>
              <a:spcBef>
                <a:spcPts val="1000"/>
              </a:spcBef>
              <a:spcAft>
                <a:spcPts val="1000"/>
              </a:spcAft>
              <a:buSzPts val="1800"/>
              <a:buFont typeface="Arial"/>
              <a:buChar char="•"/>
            </a:pPr>
            <a:r>
              <a:rPr lang="en-US" sz="1800" b="0"/>
              <a:t>Strongly typed</a:t>
            </a:r>
            <a:endParaRPr sz="1800" b="0"/>
          </a:p>
        </p:txBody>
      </p:sp>
      <p:sp>
        <p:nvSpPr>
          <p:cNvPr id="3157" name="Google Shape;3157;p198"/>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71</a:t>
            </a:fld>
            <a:endParaRPr/>
          </a:p>
        </p:txBody>
      </p:sp>
      <p:sp>
        <p:nvSpPr>
          <p:cNvPr id="3158" name="Google Shape;3158;p198"/>
          <p:cNvSpPr/>
          <p:nvPr/>
        </p:nvSpPr>
        <p:spPr>
          <a:xfrm>
            <a:off x="5014125" y="759400"/>
            <a:ext cx="3825000" cy="40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76200" marR="76200" lvl="0" indent="0" algn="l" rtl="0">
              <a:lnSpc>
                <a:spcPct val="100000"/>
              </a:lnSpc>
              <a:spcBef>
                <a:spcPts val="1200"/>
              </a:spcBef>
              <a:spcAft>
                <a:spcPts val="0"/>
              </a:spcAft>
              <a:buNone/>
            </a:pPr>
            <a:r>
              <a:rPr lang="en-US" sz="1200">
                <a:solidFill>
                  <a:srgbClr val="37474F"/>
                </a:solidFill>
                <a:latin typeface="Roboto Mono"/>
                <a:ea typeface="Roboto Mono"/>
                <a:cs typeface="Roboto Mono"/>
                <a:sym typeface="Roboto Mono"/>
              </a:rPr>
              <a:t>syntax = "proto3";</a:t>
            </a:r>
            <a:endParaRPr sz="1200">
              <a:solidFill>
                <a:srgbClr val="37474F"/>
              </a:solidFill>
              <a:latin typeface="Roboto Mono"/>
              <a:ea typeface="Roboto Mono"/>
              <a:cs typeface="Roboto Mono"/>
              <a:sym typeface="Roboto Mono"/>
            </a:endParaRPr>
          </a:p>
          <a:p>
            <a:pPr marL="76200" marR="76200" lvl="0" indent="0" algn="l" rtl="0">
              <a:lnSpc>
                <a:spcPct val="100000"/>
              </a:lnSpc>
              <a:spcBef>
                <a:spcPts val="1200"/>
              </a:spcBef>
              <a:spcAft>
                <a:spcPts val="0"/>
              </a:spcAft>
              <a:buClr>
                <a:schemeClr val="dk1"/>
              </a:buClr>
              <a:buSzPts val="1100"/>
              <a:buFont typeface="Arial"/>
              <a:buNone/>
            </a:pPr>
            <a:r>
              <a:rPr lang="en-US" sz="1200">
                <a:solidFill>
                  <a:srgbClr val="37474F"/>
                </a:solidFill>
                <a:latin typeface="Roboto Mono"/>
                <a:ea typeface="Roboto Mono"/>
                <a:cs typeface="Roboto Mono"/>
                <a:sym typeface="Roboto Mono"/>
              </a:rPr>
              <a:t>message Person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name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int32 id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email = 3;</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enum PhoneType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MOBILE = 0;</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HOME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WORK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message PhoneNumber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number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PhoneType type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repeated PhoneNumber phone = 4;</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marL="0" lvl="0" indent="0" algn="l" rtl="0">
              <a:lnSpc>
                <a:spcPct val="100000"/>
              </a:lnSpc>
              <a:spcBef>
                <a:spcPts val="120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63"/>
        <p:cNvGrpSpPr/>
        <p:nvPr/>
      </p:nvGrpSpPr>
      <p:grpSpPr>
        <a:xfrm>
          <a:off x="0" y="0"/>
          <a:ext cx="0" cy="0"/>
          <a:chOff x="0" y="0"/>
          <a:chExt cx="0" cy="0"/>
        </a:xfrm>
      </p:grpSpPr>
      <p:sp>
        <p:nvSpPr>
          <p:cNvPr id="3164" name="Google Shape;3164;p199"/>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gRPC Basics</a:t>
            </a:r>
            <a:endParaRPr/>
          </a:p>
        </p:txBody>
      </p:sp>
      <p:sp>
        <p:nvSpPr>
          <p:cNvPr id="3165" name="Google Shape;3165;p199"/>
          <p:cNvSpPr txBox="1">
            <a:spLocks noGrp="1"/>
          </p:cNvSpPr>
          <p:nvPr>
            <p:ph type="body" idx="1"/>
          </p:nvPr>
        </p:nvSpPr>
        <p:spPr>
          <a:xfrm>
            <a:off x="152400" y="742950"/>
            <a:ext cx="83985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US" sz="1800" b="0"/>
              <a:t>Use Protocol Buffers to define service API and messages</a:t>
            </a:r>
            <a:endParaRPr sz="1800" b="0"/>
          </a:p>
          <a:p>
            <a:pPr marL="457200" lvl="0" indent="-342900" algn="l" rtl="0">
              <a:spcBef>
                <a:spcPts val="1000"/>
              </a:spcBef>
              <a:spcAft>
                <a:spcPts val="0"/>
              </a:spcAft>
              <a:buClr>
                <a:schemeClr val="dk1"/>
              </a:buClr>
              <a:buSzPts val="1800"/>
              <a:buFont typeface="Arial"/>
              <a:buChar char="●"/>
            </a:pPr>
            <a:r>
              <a:rPr lang="en-US" sz="1800" b="0"/>
              <a:t>Automatically generate native stubs in:</a:t>
            </a:r>
            <a:endParaRPr sz="1800" b="0"/>
          </a:p>
          <a:p>
            <a:pPr marL="914400" lvl="1" indent="-342900" algn="l" rtl="0">
              <a:spcBef>
                <a:spcPts val="0"/>
              </a:spcBef>
              <a:spcAft>
                <a:spcPts val="0"/>
              </a:spcAft>
              <a:buClr>
                <a:schemeClr val="dk1"/>
              </a:buClr>
              <a:buSzPts val="1800"/>
              <a:buFont typeface="Arial"/>
              <a:buChar char="○"/>
            </a:pPr>
            <a:r>
              <a:rPr lang="en-US"/>
              <a:t>C / C++</a:t>
            </a:r>
            <a:endParaRPr/>
          </a:p>
          <a:p>
            <a:pPr marL="914400" lvl="1" indent="-342900" algn="l" rtl="0">
              <a:spcBef>
                <a:spcPts val="0"/>
              </a:spcBef>
              <a:spcAft>
                <a:spcPts val="0"/>
              </a:spcAft>
              <a:buClr>
                <a:schemeClr val="dk1"/>
              </a:buClr>
              <a:buSzPts val="1800"/>
              <a:buFont typeface="Arial"/>
              <a:buChar char="○"/>
            </a:pPr>
            <a:r>
              <a:rPr lang="en-US"/>
              <a:t>C#</a:t>
            </a:r>
            <a:endParaRPr/>
          </a:p>
          <a:p>
            <a:pPr marL="914400" lvl="1" indent="-342900" algn="l" rtl="0">
              <a:spcBef>
                <a:spcPts val="0"/>
              </a:spcBef>
              <a:spcAft>
                <a:spcPts val="0"/>
              </a:spcAft>
              <a:buClr>
                <a:schemeClr val="dk1"/>
              </a:buClr>
              <a:buSzPts val="1800"/>
              <a:buFont typeface="Arial"/>
              <a:buChar char="○"/>
            </a:pPr>
            <a:r>
              <a:rPr lang="en-US"/>
              <a:t>Dart</a:t>
            </a:r>
            <a:endParaRPr/>
          </a:p>
          <a:p>
            <a:pPr marL="914400" lvl="1" indent="-342900" algn="l" rtl="0">
              <a:spcBef>
                <a:spcPts val="0"/>
              </a:spcBef>
              <a:spcAft>
                <a:spcPts val="0"/>
              </a:spcAft>
              <a:buClr>
                <a:schemeClr val="dk1"/>
              </a:buClr>
              <a:buSzPts val="1800"/>
              <a:buFont typeface="Arial"/>
              <a:buChar char="○"/>
            </a:pPr>
            <a:r>
              <a:rPr lang="en-US"/>
              <a:t>Go</a:t>
            </a:r>
            <a:endParaRPr/>
          </a:p>
          <a:p>
            <a:pPr marL="914400" lvl="1" indent="-342900" algn="l" rtl="0">
              <a:spcBef>
                <a:spcPts val="0"/>
              </a:spcBef>
              <a:spcAft>
                <a:spcPts val="0"/>
              </a:spcAft>
              <a:buClr>
                <a:schemeClr val="dk1"/>
              </a:buClr>
              <a:buSzPts val="1800"/>
              <a:buFont typeface="Arial"/>
              <a:buChar char="○"/>
            </a:pPr>
            <a:r>
              <a:rPr lang="en-US"/>
              <a:t>Java</a:t>
            </a:r>
            <a:endParaRPr/>
          </a:p>
          <a:p>
            <a:pPr marL="914400" lvl="1" indent="-342900" algn="l" rtl="0">
              <a:spcBef>
                <a:spcPts val="0"/>
              </a:spcBef>
              <a:spcAft>
                <a:spcPts val="0"/>
              </a:spcAft>
              <a:buClr>
                <a:schemeClr val="dk1"/>
              </a:buClr>
              <a:buSzPts val="1800"/>
              <a:buFont typeface="Arial"/>
              <a:buChar char="○"/>
            </a:pPr>
            <a:r>
              <a:rPr lang="en-US"/>
              <a:t>Node.js</a:t>
            </a:r>
            <a:endParaRPr/>
          </a:p>
          <a:p>
            <a:pPr marL="914400" lvl="1" indent="-342900" algn="l" rtl="0">
              <a:spcBef>
                <a:spcPts val="0"/>
              </a:spcBef>
              <a:spcAft>
                <a:spcPts val="0"/>
              </a:spcAft>
              <a:buClr>
                <a:schemeClr val="dk1"/>
              </a:buClr>
              <a:buSzPts val="1800"/>
              <a:buFont typeface="Arial"/>
              <a:buChar char="○"/>
            </a:pPr>
            <a:r>
              <a:rPr lang="en-US"/>
              <a:t>PHP</a:t>
            </a:r>
            <a:endParaRPr/>
          </a:p>
          <a:p>
            <a:pPr marL="914400" lvl="1" indent="-342900" algn="l" rtl="0">
              <a:spcBef>
                <a:spcPts val="0"/>
              </a:spcBef>
              <a:spcAft>
                <a:spcPts val="0"/>
              </a:spcAft>
              <a:buClr>
                <a:schemeClr val="dk1"/>
              </a:buClr>
              <a:buSzPts val="1800"/>
              <a:buFont typeface="Arial"/>
              <a:buChar char="○"/>
            </a:pPr>
            <a:r>
              <a:rPr lang="en-US"/>
              <a:t>Python</a:t>
            </a:r>
            <a:endParaRPr/>
          </a:p>
          <a:p>
            <a:pPr marL="914400" lvl="1" indent="-342900" algn="l" rtl="0">
              <a:spcBef>
                <a:spcPts val="0"/>
              </a:spcBef>
              <a:spcAft>
                <a:spcPts val="0"/>
              </a:spcAft>
              <a:buClr>
                <a:schemeClr val="dk1"/>
              </a:buClr>
              <a:buSzPts val="1800"/>
              <a:buFont typeface="Arial"/>
              <a:buChar char="○"/>
            </a:pPr>
            <a:r>
              <a:rPr lang="en-US"/>
              <a:t>Ruby</a:t>
            </a:r>
            <a:endParaRPr/>
          </a:p>
          <a:p>
            <a:pPr marL="457200" lvl="0" indent="-342900" algn="l" rtl="0">
              <a:spcBef>
                <a:spcPts val="1000"/>
              </a:spcBef>
              <a:spcAft>
                <a:spcPts val="0"/>
              </a:spcAft>
              <a:buClr>
                <a:schemeClr val="dk1"/>
              </a:buClr>
              <a:buSzPts val="1800"/>
              <a:buFont typeface="Arial"/>
              <a:buChar char="●"/>
            </a:pPr>
            <a:r>
              <a:rPr lang="en-US" sz="1800" b="0"/>
              <a:t>Transport over HTTP/2.0 and TLS</a:t>
            </a:r>
            <a:endParaRPr sz="1800" b="0"/>
          </a:p>
          <a:p>
            <a:pPr marL="914400" lvl="1" indent="-342900" algn="l" rtl="0">
              <a:spcBef>
                <a:spcPts val="0"/>
              </a:spcBef>
              <a:spcAft>
                <a:spcPts val="0"/>
              </a:spcAft>
              <a:buClr>
                <a:schemeClr val="dk1"/>
              </a:buClr>
              <a:buSzPts val="1800"/>
              <a:buFont typeface="Arial"/>
              <a:buChar char="○"/>
            </a:pPr>
            <a:r>
              <a:rPr lang="en-US"/>
              <a:t>Efficient single TCP connection implementation that supports bidirectional streaming</a:t>
            </a:r>
            <a:endParaRPr/>
          </a:p>
          <a:p>
            <a:pPr marL="0" lvl="0" indent="88900" algn="l" rtl="0">
              <a:spcBef>
                <a:spcPts val="1000"/>
              </a:spcBef>
              <a:spcAft>
                <a:spcPts val="0"/>
              </a:spcAft>
              <a:buClr>
                <a:schemeClr val="dk1"/>
              </a:buClr>
              <a:buSzPts val="1100"/>
              <a:buFont typeface="Arial"/>
              <a:buNone/>
            </a:pPr>
            <a:endParaRPr sz="1800" b="0"/>
          </a:p>
          <a:p>
            <a:pPr marL="260348" lvl="0" indent="78741" algn="l" rtl="0">
              <a:spcBef>
                <a:spcPts val="1000"/>
              </a:spcBef>
              <a:spcAft>
                <a:spcPts val="1000"/>
              </a:spcAft>
              <a:buNone/>
            </a:pPr>
            <a:endParaRPr sz="1800"/>
          </a:p>
        </p:txBody>
      </p:sp>
      <p:sp>
        <p:nvSpPr>
          <p:cNvPr id="3166" name="Google Shape;3166;p199"/>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72</a:t>
            </a:fld>
            <a:endParaRPr/>
          </a:p>
        </p:txBody>
      </p:sp>
      <p:pic>
        <p:nvPicPr>
          <p:cNvPr id="3167" name="Google Shape;3167;p199"/>
          <p:cNvPicPr preferRelativeResize="0"/>
          <p:nvPr/>
        </p:nvPicPr>
        <p:blipFill>
          <a:blip r:embed="rId3">
            <a:alphaModFix/>
          </a:blip>
          <a:stretch>
            <a:fillRect/>
          </a:stretch>
        </p:blipFill>
        <p:spPr>
          <a:xfrm>
            <a:off x="4376150" y="1597325"/>
            <a:ext cx="4250600" cy="2518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72"/>
        <p:cNvGrpSpPr/>
        <p:nvPr/>
      </p:nvGrpSpPr>
      <p:grpSpPr>
        <a:xfrm>
          <a:off x="0" y="0"/>
          <a:ext cx="0" cy="0"/>
          <a:chOff x="0" y="0"/>
          <a:chExt cx="0" cy="0"/>
        </a:xfrm>
      </p:grpSpPr>
      <p:sp>
        <p:nvSpPr>
          <p:cNvPr id="3173" name="Google Shape;3173;p200"/>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gRPC Service Example</a:t>
            </a:r>
            <a:endParaRPr/>
          </a:p>
        </p:txBody>
      </p:sp>
      <p:sp>
        <p:nvSpPr>
          <p:cNvPr id="3174" name="Google Shape;3174;p200"/>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73</a:t>
            </a:fld>
            <a:endParaRPr/>
          </a:p>
        </p:txBody>
      </p:sp>
      <p:sp>
        <p:nvSpPr>
          <p:cNvPr id="3175" name="Google Shape;3175;p200"/>
          <p:cNvSpPr txBox="1"/>
          <p:nvPr/>
        </p:nvSpPr>
        <p:spPr>
          <a:xfrm>
            <a:off x="900900" y="4423127"/>
            <a:ext cx="7342200" cy="3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More details here: </a:t>
            </a:r>
            <a:r>
              <a:rPr lang="en-US" sz="1800" u="sng">
                <a:solidFill>
                  <a:schemeClr val="hlink"/>
                </a:solidFill>
                <a:hlinkClick r:id="rId3"/>
              </a:rPr>
              <a:t>https://grpc.io/docs/guides/</a:t>
            </a:r>
            <a:r>
              <a:rPr lang="en-US" sz="1800"/>
              <a:t> </a:t>
            </a:r>
            <a:endParaRPr sz="1800"/>
          </a:p>
        </p:txBody>
      </p:sp>
      <p:sp>
        <p:nvSpPr>
          <p:cNvPr id="3176" name="Google Shape;3176;p200"/>
          <p:cNvSpPr txBox="1">
            <a:spLocks noGrp="1"/>
          </p:cNvSpPr>
          <p:nvPr>
            <p:ph type="body" idx="1"/>
          </p:nvPr>
        </p:nvSpPr>
        <p:spPr>
          <a:xfrm>
            <a:off x="1541100" y="779706"/>
            <a:ext cx="6061800" cy="3661800"/>
          </a:xfrm>
          <a:prstGeom prst="rect">
            <a:avLst/>
          </a:prstGeom>
        </p:spPr>
        <p:txBody>
          <a:bodyPr spcFirstLastPara="1" wrap="square" lIns="91425" tIns="91425" rIns="91425" bIns="91425" anchor="t" anchorCtr="0">
            <a:noAutofit/>
          </a:bodyPr>
          <a:lstStyle/>
          <a:p>
            <a:pPr marL="266700" marR="266700" lvl="0" indent="0" algn="l" rtl="0">
              <a:lnSpc>
                <a:spcPct val="100000"/>
              </a:lnSpc>
              <a:spcBef>
                <a:spcPts val="400"/>
              </a:spcBef>
              <a:spcAft>
                <a:spcPts val="0"/>
              </a:spcAft>
              <a:buClr>
                <a:schemeClr val="dk1"/>
              </a:buClr>
              <a:buSzPts val="1100"/>
              <a:buFont typeface="Arial"/>
              <a:buNone/>
            </a:pPr>
            <a:r>
              <a:rPr lang="en-US" sz="1400">
                <a:solidFill>
                  <a:srgbClr val="880000"/>
                </a:solidFill>
                <a:latin typeface="Consolas"/>
                <a:ea typeface="Consolas"/>
                <a:cs typeface="Consolas"/>
                <a:sym typeface="Consolas"/>
              </a:rPr>
              <a:t>// The greeter service definition.</a:t>
            </a:r>
            <a:br>
              <a:rPr lang="en-US" sz="1400">
                <a:latin typeface="Consolas"/>
                <a:ea typeface="Consolas"/>
                <a:cs typeface="Consolas"/>
                <a:sym typeface="Consolas"/>
              </a:rPr>
            </a:br>
            <a:r>
              <a:rPr lang="en-US" sz="1400">
                <a:latin typeface="Consolas"/>
                <a:ea typeface="Consolas"/>
                <a:cs typeface="Consolas"/>
                <a:sym typeface="Consolas"/>
              </a:rPr>
              <a:t>service </a:t>
            </a:r>
            <a:r>
              <a:rPr lang="en-US" sz="1400">
                <a:solidFill>
                  <a:srgbClr val="660066"/>
                </a:solidFill>
                <a:latin typeface="Consolas"/>
                <a:ea typeface="Consolas"/>
                <a:cs typeface="Consolas"/>
                <a:sym typeface="Consolas"/>
              </a:rPr>
              <a:t>Greeter</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880000"/>
                </a:solidFill>
                <a:latin typeface="Consolas"/>
                <a:ea typeface="Consolas"/>
                <a:cs typeface="Consolas"/>
                <a:sym typeface="Consolas"/>
              </a:rPr>
              <a:t>// Sends a greeting</a:t>
            </a:r>
            <a:br>
              <a:rPr lang="en-US" sz="1400">
                <a:latin typeface="Consolas"/>
                <a:ea typeface="Consolas"/>
                <a:cs typeface="Consolas"/>
                <a:sym typeface="Consolas"/>
              </a:rPr>
            </a:br>
            <a:r>
              <a:rPr lang="en-US" sz="1400">
                <a:latin typeface="Consolas"/>
                <a:ea typeface="Consolas"/>
                <a:cs typeface="Consolas"/>
                <a:sym typeface="Consolas"/>
              </a:rPr>
              <a:t>  rpc </a:t>
            </a:r>
            <a:r>
              <a:rPr lang="en-US" sz="1400">
                <a:solidFill>
                  <a:srgbClr val="660066"/>
                </a:solidFill>
                <a:latin typeface="Consolas"/>
                <a:ea typeface="Consolas"/>
                <a:cs typeface="Consolas"/>
                <a:sym typeface="Consolas"/>
              </a:rPr>
              <a:t>SayHello</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r>
              <a:rPr lang="en-US" sz="1400">
                <a:solidFill>
                  <a:srgbClr val="660066"/>
                </a:solidFill>
                <a:latin typeface="Consolas"/>
                <a:ea typeface="Consolas"/>
                <a:cs typeface="Consolas"/>
                <a:sym typeface="Consolas"/>
              </a:rPr>
              <a:t>HelloRequest</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returns </a:t>
            </a:r>
            <a:r>
              <a:rPr lang="en-US" sz="1400">
                <a:solidFill>
                  <a:srgbClr val="666600"/>
                </a:solidFill>
                <a:latin typeface="Consolas"/>
                <a:ea typeface="Consolas"/>
                <a:cs typeface="Consolas"/>
                <a:sym typeface="Consolas"/>
              </a:rPr>
              <a:t>(</a:t>
            </a:r>
            <a:r>
              <a:rPr lang="en-US" sz="1400">
                <a:solidFill>
                  <a:srgbClr val="660066"/>
                </a:solidFill>
                <a:latin typeface="Consolas"/>
                <a:ea typeface="Consolas"/>
                <a:cs typeface="Consolas"/>
                <a:sym typeface="Consolas"/>
              </a:rPr>
              <a:t>HelloReply</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br>
              <a:rPr lang="en-US" sz="1400">
                <a:latin typeface="Consolas"/>
                <a:ea typeface="Consolas"/>
                <a:cs typeface="Consolas"/>
                <a:sym typeface="Consolas"/>
              </a:rPr>
            </a:br>
            <a:r>
              <a:rPr lang="en-US" sz="1400">
                <a:solidFill>
                  <a:srgbClr val="880000"/>
                </a:solidFill>
                <a:latin typeface="Consolas"/>
                <a:ea typeface="Consolas"/>
                <a:cs typeface="Consolas"/>
                <a:sym typeface="Consolas"/>
              </a:rPr>
              <a:t>// The request message containing the user's name.</a:t>
            </a:r>
            <a:br>
              <a:rPr lang="en-US" sz="1400">
                <a:latin typeface="Consolas"/>
                <a:ea typeface="Consolas"/>
                <a:cs typeface="Consolas"/>
                <a:sym typeface="Consolas"/>
              </a:rPr>
            </a:br>
            <a:r>
              <a:rPr lang="en-US" sz="1400">
                <a:latin typeface="Consolas"/>
                <a:ea typeface="Consolas"/>
                <a:cs typeface="Consolas"/>
                <a:sym typeface="Consolas"/>
              </a:rPr>
              <a:t>message </a:t>
            </a:r>
            <a:r>
              <a:rPr lang="en-US" sz="1400">
                <a:solidFill>
                  <a:srgbClr val="660066"/>
                </a:solidFill>
                <a:latin typeface="Consolas"/>
                <a:ea typeface="Consolas"/>
                <a:cs typeface="Consolas"/>
                <a:sym typeface="Consolas"/>
              </a:rPr>
              <a:t>HelloRequest</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000088"/>
                </a:solidFill>
                <a:latin typeface="Consolas"/>
                <a:ea typeface="Consolas"/>
                <a:cs typeface="Consolas"/>
                <a:sym typeface="Consolas"/>
              </a:rPr>
              <a:t>string</a:t>
            </a:r>
            <a:r>
              <a:rPr lang="en-US" sz="1400">
                <a:latin typeface="Consolas"/>
                <a:ea typeface="Consolas"/>
                <a:cs typeface="Consolas"/>
                <a:sym typeface="Consolas"/>
              </a:rPr>
              <a:t> name </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006666"/>
                </a:solidFill>
                <a:latin typeface="Consolas"/>
                <a:ea typeface="Consolas"/>
                <a:cs typeface="Consolas"/>
                <a:sym typeface="Consolas"/>
              </a:rPr>
              <a:t>1</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br>
              <a:rPr lang="en-US" sz="1400">
                <a:latin typeface="Consolas"/>
                <a:ea typeface="Consolas"/>
                <a:cs typeface="Consolas"/>
                <a:sym typeface="Consolas"/>
              </a:rPr>
            </a:br>
            <a:r>
              <a:rPr lang="en-US" sz="1400">
                <a:solidFill>
                  <a:srgbClr val="880000"/>
                </a:solidFill>
                <a:latin typeface="Consolas"/>
                <a:ea typeface="Consolas"/>
                <a:cs typeface="Consolas"/>
                <a:sym typeface="Consolas"/>
              </a:rPr>
              <a:t>// The response message containing the greetings</a:t>
            </a:r>
            <a:br>
              <a:rPr lang="en-US" sz="1400">
                <a:latin typeface="Consolas"/>
                <a:ea typeface="Consolas"/>
                <a:cs typeface="Consolas"/>
                <a:sym typeface="Consolas"/>
              </a:rPr>
            </a:br>
            <a:r>
              <a:rPr lang="en-US" sz="1400">
                <a:latin typeface="Consolas"/>
                <a:ea typeface="Consolas"/>
                <a:cs typeface="Consolas"/>
                <a:sym typeface="Consolas"/>
              </a:rPr>
              <a:t>message </a:t>
            </a:r>
            <a:r>
              <a:rPr lang="en-US" sz="1400">
                <a:solidFill>
                  <a:srgbClr val="660066"/>
                </a:solidFill>
                <a:latin typeface="Consolas"/>
                <a:ea typeface="Consolas"/>
                <a:cs typeface="Consolas"/>
                <a:sym typeface="Consolas"/>
              </a:rPr>
              <a:t>HelloReply</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000088"/>
                </a:solidFill>
                <a:latin typeface="Consolas"/>
                <a:ea typeface="Consolas"/>
                <a:cs typeface="Consolas"/>
                <a:sym typeface="Consolas"/>
              </a:rPr>
              <a:t>string</a:t>
            </a:r>
            <a:r>
              <a:rPr lang="en-US" sz="1400">
                <a:latin typeface="Consolas"/>
                <a:ea typeface="Consolas"/>
                <a:cs typeface="Consolas"/>
                <a:sym typeface="Consolas"/>
              </a:rPr>
              <a:t> message </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006666"/>
                </a:solidFill>
                <a:latin typeface="Consolas"/>
                <a:ea typeface="Consolas"/>
                <a:cs typeface="Consolas"/>
                <a:sym typeface="Consolas"/>
              </a:rPr>
              <a:t>1</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endParaRPr sz="1400">
              <a:solidFill>
                <a:srgbClr val="666600"/>
              </a:solidFill>
              <a:latin typeface="Consolas"/>
              <a:ea typeface="Consolas"/>
              <a:cs typeface="Consolas"/>
              <a:sym typeface="Consolas"/>
            </a:endParaRPr>
          </a:p>
          <a:p>
            <a:pPr marL="57150" lvl="0" indent="57150" algn="l" rtl="0">
              <a:lnSpc>
                <a:spcPct val="100000"/>
              </a:lnSpc>
              <a:spcBef>
                <a:spcPts val="400"/>
              </a:spcBef>
              <a:spcAft>
                <a:spcPts val="75"/>
              </a:spcAft>
              <a:buNone/>
            </a:pPr>
            <a:endParaRPr sz="1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201"/>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Service</a:t>
            </a:r>
            <a:endParaRPr/>
          </a:p>
        </p:txBody>
      </p:sp>
      <p:sp>
        <p:nvSpPr>
          <p:cNvPr id="3182" name="Google Shape;3182;p201"/>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0" lvl="0" indent="0" algn="l" rtl="0">
              <a:spcBef>
                <a:spcPts val="75"/>
              </a:spcBef>
              <a:spcAft>
                <a:spcPts val="0"/>
              </a:spcAft>
              <a:buNone/>
            </a:pPr>
            <a:r>
              <a:rPr lang="en-US"/>
              <a:t>Enables a local or remote entity to load the pipeline/program, send/receive packets, and read and write forwarding table entries, counters, and other chip features.</a:t>
            </a:r>
            <a:endParaRPr/>
          </a:p>
          <a:p>
            <a:pPr marL="0" lvl="0" indent="0" algn="l" rtl="0">
              <a:spcBef>
                <a:spcPts val="75"/>
              </a:spcBef>
              <a:spcAft>
                <a:spcPts val="0"/>
              </a:spcAft>
              <a:buNone/>
            </a:pPr>
            <a:endParaRPr sz="1400"/>
          </a:p>
          <a:p>
            <a:pPr marL="260348" lvl="0" indent="78741" algn="l" rtl="0">
              <a:lnSpc>
                <a:spcPct val="100000"/>
              </a:lnSpc>
              <a:spcBef>
                <a:spcPts val="75"/>
              </a:spcBef>
              <a:spcAft>
                <a:spcPts val="0"/>
              </a:spcAft>
              <a:buClr>
                <a:schemeClr val="dk1"/>
              </a:buClr>
              <a:buSzPts val="1100"/>
              <a:buFont typeface="Arial"/>
              <a:buNone/>
            </a:pPr>
            <a:r>
              <a:rPr lang="en-US" sz="1600">
                <a:solidFill>
                  <a:srgbClr val="D73A49"/>
                </a:solidFill>
                <a:highlight>
                  <a:schemeClr val="lt1"/>
                </a:highlight>
                <a:latin typeface="Consolas"/>
                <a:ea typeface="Consolas"/>
                <a:cs typeface="Consolas"/>
                <a:sym typeface="Consolas"/>
              </a:rPr>
              <a:t>service</a:t>
            </a:r>
            <a:r>
              <a:rPr lang="en-US" sz="1600">
                <a:solidFill>
                  <a:srgbClr val="24292E"/>
                </a:solidFill>
                <a:highlight>
                  <a:schemeClr val="lt1"/>
                </a:highlight>
                <a:latin typeface="Consolas"/>
                <a:ea typeface="Consolas"/>
                <a:cs typeface="Consolas"/>
                <a:sym typeface="Consolas"/>
              </a:rPr>
              <a:t> </a:t>
            </a:r>
            <a:r>
              <a:rPr lang="en-US" sz="1600">
                <a:solidFill>
                  <a:srgbClr val="6F42C1"/>
                </a:solidFill>
                <a:highlight>
                  <a:schemeClr val="lt1"/>
                </a:highlight>
                <a:latin typeface="Consolas"/>
                <a:ea typeface="Consolas"/>
                <a:cs typeface="Consolas"/>
                <a:sym typeface="Consolas"/>
              </a:rPr>
              <a:t>P4Runtime</a:t>
            </a:r>
            <a:r>
              <a:rPr lang="en-US" sz="1600">
                <a:solidFill>
                  <a:srgbClr val="24292E"/>
                </a:solidFill>
                <a:highlight>
                  <a:schemeClr val="lt1"/>
                </a:highlight>
                <a:latin typeface="Consolas"/>
                <a:ea typeface="Consolas"/>
                <a:cs typeface="Consolas"/>
                <a:sym typeface="Consolas"/>
              </a:rPr>
              <a:t> {</a:t>
            </a:r>
            <a:endParaRPr sz="1600">
              <a:solidFill>
                <a:srgbClr val="6A737D"/>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Write(WriteRequest) returns (WriteResponse) {}</a:t>
            </a:r>
            <a:endParaRPr sz="1600">
              <a:solidFill>
                <a:srgbClr val="6A737D"/>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Read(ReadRequest) returns (stream ReadResponse) {}</a:t>
            </a:r>
            <a:endParaRPr sz="1600">
              <a:solidFill>
                <a:srgbClr val="6A737D"/>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SetForwardingPipelineConfig(SetForwardingPipelineConfigRequest)</a:t>
            </a:r>
            <a:endParaRPr sz="1600">
              <a:solidFill>
                <a:srgbClr val="24292E"/>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(SetForwardingPipelineConfigResponse) {}</a:t>
            </a:r>
            <a:endParaRPr sz="1600">
              <a:solidFill>
                <a:srgbClr val="6A737D"/>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GetForwardingPipelineConfig(GetForwardingPipelineConfigRequest)</a:t>
            </a:r>
            <a:endParaRPr sz="1600">
              <a:solidFill>
                <a:srgbClr val="24292E"/>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(GetForwardingPipelineConfigResponse) {}</a:t>
            </a:r>
            <a:endParaRPr sz="1600">
              <a:solidFill>
                <a:srgbClr val="6A737D"/>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StreamChannel(stream StreamMessageRequest)</a:t>
            </a:r>
            <a:endParaRPr sz="1600">
              <a:solidFill>
                <a:srgbClr val="24292E"/>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(stream StreamMessageResponse) {}</a:t>
            </a:r>
            <a:endParaRPr sz="1600">
              <a:solidFill>
                <a:srgbClr val="24292E"/>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a:t>
            </a:r>
            <a:endParaRPr sz="1600"/>
          </a:p>
          <a:p>
            <a:pPr marL="260348" lvl="0" indent="78741" algn="l" rtl="0">
              <a:lnSpc>
                <a:spcPct val="115000"/>
              </a:lnSpc>
              <a:spcBef>
                <a:spcPts val="75"/>
              </a:spcBef>
              <a:spcAft>
                <a:spcPts val="0"/>
              </a:spcAft>
              <a:buNone/>
            </a:pPr>
            <a:endParaRPr/>
          </a:p>
        </p:txBody>
      </p:sp>
      <p:sp>
        <p:nvSpPr>
          <p:cNvPr id="3183" name="Google Shape;3183;p201"/>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187"/>
        <p:cNvGrpSpPr/>
        <p:nvPr/>
      </p:nvGrpSpPr>
      <p:grpSpPr>
        <a:xfrm>
          <a:off x="0" y="0"/>
          <a:ext cx="0" cy="0"/>
          <a:chOff x="0" y="0"/>
          <a:chExt cx="0" cy="0"/>
        </a:xfrm>
      </p:grpSpPr>
      <p:sp>
        <p:nvSpPr>
          <p:cNvPr id="3188" name="Google Shape;3188;p202"/>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Service</a:t>
            </a:r>
            <a:endParaRPr/>
          </a:p>
        </p:txBody>
      </p:sp>
      <p:sp>
        <p:nvSpPr>
          <p:cNvPr id="3189" name="Google Shape;3189;p202"/>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260348" lvl="0" indent="78741" algn="l" rtl="0">
              <a:spcBef>
                <a:spcPts val="75"/>
              </a:spcBef>
              <a:spcAft>
                <a:spcPts val="0"/>
              </a:spcAft>
              <a:buClr>
                <a:schemeClr val="dk1"/>
              </a:buClr>
              <a:buSzPts val="1100"/>
              <a:buFont typeface="Arial"/>
              <a:buNone/>
            </a:pPr>
            <a:endParaRPr sz="1400"/>
          </a:p>
          <a:p>
            <a:pPr marL="260348" lvl="0" indent="78741" algn="l" rtl="0">
              <a:spcBef>
                <a:spcPts val="75"/>
              </a:spcBef>
              <a:spcAft>
                <a:spcPts val="0"/>
              </a:spcAft>
              <a:buClr>
                <a:schemeClr val="dk1"/>
              </a:buClr>
              <a:buSzPts val="1100"/>
              <a:buFont typeface="Arial"/>
              <a:buNone/>
            </a:pPr>
            <a:r>
              <a:rPr lang="en-US"/>
              <a:t>Protobuf Definition:</a:t>
            </a:r>
            <a:endParaRPr/>
          </a:p>
          <a:p>
            <a:pPr marL="260348" lvl="0" indent="78741" algn="l" rtl="0">
              <a:spcBef>
                <a:spcPts val="75"/>
              </a:spcBef>
              <a:spcAft>
                <a:spcPts val="0"/>
              </a:spcAft>
              <a:buClr>
                <a:schemeClr val="dk1"/>
              </a:buClr>
              <a:buSzPts val="1100"/>
              <a:buFont typeface="Arial"/>
              <a:buNone/>
            </a:pPr>
            <a:r>
              <a:rPr lang="en-US" sz="1800" b="0" u="sng">
                <a:solidFill>
                  <a:schemeClr val="hlink"/>
                </a:solidFill>
                <a:hlinkClick r:id="rId3"/>
              </a:rPr>
              <a:t>https://github.com/p4lang/PI/blob/master/proto/p4/v1/p4runtime.proto</a:t>
            </a:r>
            <a:r>
              <a:rPr lang="en-US" sz="1800" b="0"/>
              <a:t> </a:t>
            </a:r>
            <a:endParaRPr sz="1800" b="0"/>
          </a:p>
          <a:p>
            <a:pPr marL="260348" lvl="0" indent="78741" algn="l" rtl="0">
              <a:spcBef>
                <a:spcPts val="75"/>
              </a:spcBef>
              <a:spcAft>
                <a:spcPts val="0"/>
              </a:spcAft>
              <a:buClr>
                <a:schemeClr val="dk1"/>
              </a:buClr>
              <a:buSzPts val="1100"/>
              <a:buFont typeface="Arial"/>
              <a:buNone/>
            </a:pPr>
            <a:endParaRPr/>
          </a:p>
          <a:p>
            <a:pPr marL="260348" lvl="0" indent="78741" algn="l" rtl="0">
              <a:spcBef>
                <a:spcPts val="75"/>
              </a:spcBef>
              <a:spcAft>
                <a:spcPts val="0"/>
              </a:spcAft>
              <a:buClr>
                <a:schemeClr val="dk1"/>
              </a:buClr>
              <a:buSzPts val="1100"/>
              <a:buFont typeface="Arial"/>
              <a:buNone/>
            </a:pPr>
            <a:r>
              <a:rPr lang="en-US"/>
              <a:t>Service Specification:</a:t>
            </a:r>
            <a:endParaRPr/>
          </a:p>
          <a:p>
            <a:pPr marL="260348" lvl="0" indent="78741" algn="l" rtl="0">
              <a:spcBef>
                <a:spcPts val="75"/>
              </a:spcBef>
              <a:spcAft>
                <a:spcPts val="0"/>
              </a:spcAft>
              <a:buClr>
                <a:schemeClr val="dk1"/>
              </a:buClr>
              <a:buSzPts val="1100"/>
              <a:buFont typeface="Arial"/>
              <a:buNone/>
            </a:pPr>
            <a:r>
              <a:rPr lang="en-US" i="1"/>
              <a:t>Working draft of version 1.0 is available now</a:t>
            </a:r>
            <a:endParaRPr i="1"/>
          </a:p>
          <a:p>
            <a:pPr marL="260348" lvl="0" indent="78741" algn="l" rtl="0">
              <a:spcBef>
                <a:spcPts val="75"/>
              </a:spcBef>
              <a:spcAft>
                <a:spcPts val="0"/>
              </a:spcAft>
              <a:buClr>
                <a:schemeClr val="dk1"/>
              </a:buClr>
              <a:buSzPts val="1100"/>
              <a:buFont typeface="Arial"/>
              <a:buNone/>
            </a:pPr>
            <a:r>
              <a:rPr lang="en-US" sz="1800" b="0" u="sng">
                <a:solidFill>
                  <a:schemeClr val="hlink"/>
                </a:solidFill>
                <a:hlinkClick r:id="rId4"/>
              </a:rPr>
              <a:t>https://p4.org/p4-spec/docs/P4Runtime-v1.0.0.pdf</a:t>
            </a:r>
            <a:r>
              <a:rPr lang="en-US" sz="1800" b="0"/>
              <a:t> </a:t>
            </a:r>
            <a:endParaRPr sz="1800" b="0"/>
          </a:p>
        </p:txBody>
      </p:sp>
      <p:sp>
        <p:nvSpPr>
          <p:cNvPr id="3190" name="Google Shape;3190;p202"/>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203"/>
          <p:cNvSpPr/>
          <p:nvPr/>
        </p:nvSpPr>
        <p:spPr>
          <a:xfrm>
            <a:off x="4052675" y="785800"/>
            <a:ext cx="4825800" cy="39669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196" name="Google Shape;3196;p203"/>
          <p:cNvSpPr/>
          <p:nvPr/>
        </p:nvSpPr>
        <p:spPr>
          <a:xfrm>
            <a:off x="222250" y="2427825"/>
            <a:ext cx="3444900" cy="23250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b="0" i="0" u="none" strike="noStrike" cap="none">
              <a:solidFill>
                <a:srgbClr val="000000"/>
              </a:solidFill>
              <a:latin typeface="Source Code Pro"/>
              <a:ea typeface="Source Code Pro"/>
              <a:cs typeface="Source Code Pro"/>
              <a:sym typeface="Source Code Pro"/>
            </a:endParaRPr>
          </a:p>
        </p:txBody>
      </p:sp>
      <p:sp>
        <p:nvSpPr>
          <p:cNvPr id="3197" name="Google Shape;3197;p203"/>
          <p:cNvSpPr/>
          <p:nvPr/>
        </p:nvSpPr>
        <p:spPr>
          <a:xfrm>
            <a:off x="222250" y="785800"/>
            <a:ext cx="3444900" cy="13776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198" name="Google Shape;3198;p203"/>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a:t>
            </a:r>
            <a:r>
              <a:rPr lang="en-US">
                <a:latin typeface="Consolas"/>
                <a:ea typeface="Consolas"/>
                <a:cs typeface="Consolas"/>
                <a:sym typeface="Consolas"/>
              </a:rPr>
              <a:t>Write</a:t>
            </a:r>
            <a:r>
              <a:rPr lang="en-US"/>
              <a:t> Request</a:t>
            </a:r>
            <a:endParaRPr/>
          </a:p>
        </p:txBody>
      </p:sp>
      <p:sp>
        <p:nvSpPr>
          <p:cNvPr id="3199" name="Google Shape;3199;p203"/>
          <p:cNvSpPr txBox="1"/>
          <p:nvPr/>
        </p:nvSpPr>
        <p:spPr>
          <a:xfrm>
            <a:off x="261700" y="741975"/>
            <a:ext cx="3969300" cy="116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WriteRequest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uint64 device_id = 1;</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uint64 role_id = 2;</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Uint128 election_id = 3;</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Update</a:t>
            </a:r>
            <a:r>
              <a:rPr lang="en-US">
                <a:solidFill>
                  <a:srgbClr val="24292E"/>
                </a:solidFill>
                <a:latin typeface="Consolas"/>
                <a:ea typeface="Consolas"/>
                <a:cs typeface="Consolas"/>
                <a:sym typeface="Consolas"/>
              </a:rPr>
              <a:t> updates = </a:t>
            </a:r>
            <a:r>
              <a:rPr lang="en-US">
                <a:solidFill>
                  <a:srgbClr val="005CC5"/>
                </a:solidFill>
                <a:latin typeface="Consolas"/>
                <a:ea typeface="Consolas"/>
                <a:cs typeface="Consolas"/>
                <a:sym typeface="Consolas"/>
              </a:rPr>
              <a:t>4</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a:p>
        </p:txBody>
      </p:sp>
      <p:sp>
        <p:nvSpPr>
          <p:cNvPr id="3200" name="Google Shape;3200;p203"/>
          <p:cNvSpPr txBox="1"/>
          <p:nvPr/>
        </p:nvSpPr>
        <p:spPr>
          <a:xfrm>
            <a:off x="205900" y="2427825"/>
            <a:ext cx="2634000" cy="153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Update</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enum</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Type</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UNSPECIFIED</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0</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INSERT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1</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MODIFY</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DELETE</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3</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Type type = 1;</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Entity entity = 2;</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a:p>
        </p:txBody>
      </p:sp>
      <p:sp>
        <p:nvSpPr>
          <p:cNvPr id="3201" name="Google Shape;3201;p203"/>
          <p:cNvSpPr txBox="1"/>
          <p:nvPr/>
        </p:nvSpPr>
        <p:spPr>
          <a:xfrm>
            <a:off x="4036125" y="741975"/>
            <a:ext cx="5880300" cy="264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Entity</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oneof entity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ExternEntry extern_entry = 1;</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TableEntry table_entry = 2;</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ActionProfileMember</a:t>
            </a:r>
            <a:endParaRPr>
              <a:solidFill>
                <a:srgbClr val="24292E"/>
              </a:solidFill>
              <a:latin typeface="Consolas"/>
              <a:ea typeface="Consolas"/>
              <a:cs typeface="Consolas"/>
              <a:sym typeface="Consolas"/>
            </a:endParaRPr>
          </a:p>
          <a:p>
            <a:pPr marL="457200" lvl="0" indent="457200" algn="l" rtl="0">
              <a:lnSpc>
                <a:spcPct val="100000"/>
              </a:lnSpc>
              <a:spcBef>
                <a:spcPts val="0"/>
              </a:spcBef>
              <a:spcAft>
                <a:spcPts val="0"/>
              </a:spcAft>
              <a:buNone/>
            </a:pPr>
            <a:r>
              <a:rPr lang="en-US">
                <a:solidFill>
                  <a:srgbClr val="24292E"/>
                </a:solidFill>
                <a:latin typeface="Consolas"/>
                <a:ea typeface="Consolas"/>
                <a:cs typeface="Consolas"/>
                <a:sym typeface="Consolas"/>
              </a:rPr>
              <a:t>action_profile_member = 3;</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ActionProfileGroup</a:t>
            </a:r>
            <a:endParaRPr>
              <a:solidFill>
                <a:srgbClr val="24292E"/>
              </a:solidFill>
              <a:latin typeface="Consolas"/>
              <a:ea typeface="Consolas"/>
              <a:cs typeface="Consolas"/>
              <a:sym typeface="Consolas"/>
            </a:endParaRPr>
          </a:p>
          <a:p>
            <a:pPr marL="457200" lvl="0" indent="457200" algn="l" rtl="0">
              <a:lnSpc>
                <a:spcPct val="100000"/>
              </a:lnSpc>
              <a:spcBef>
                <a:spcPts val="0"/>
              </a:spcBef>
              <a:spcAft>
                <a:spcPts val="0"/>
              </a:spcAft>
              <a:buNone/>
            </a:pPr>
            <a:r>
              <a:rPr lang="en-US">
                <a:solidFill>
                  <a:srgbClr val="24292E"/>
                </a:solidFill>
                <a:latin typeface="Consolas"/>
                <a:ea typeface="Consolas"/>
                <a:cs typeface="Consolas"/>
                <a:sym typeface="Consolas"/>
              </a:rPr>
              <a:t>action_profile_group = 4;</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MeterEntry meter_entry = 5;</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DirectMeterEntry direct_meter_entry = 6;</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CounterEntry counter_entry = 7;</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DirectCounterEntry direct_counter_entry = 8;</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PacketReplicationEngineEntry </a:t>
            </a:r>
            <a:endParaRPr>
              <a:solidFill>
                <a:srgbClr val="24292E"/>
              </a:solidFill>
              <a:latin typeface="Consolas"/>
              <a:ea typeface="Consolas"/>
              <a:cs typeface="Consolas"/>
              <a:sym typeface="Consolas"/>
            </a:endParaRPr>
          </a:p>
          <a:p>
            <a:pPr marL="457200" lvl="0" indent="457200" algn="l" rtl="0">
              <a:lnSpc>
                <a:spcPct val="100000"/>
              </a:lnSpc>
              <a:spcBef>
                <a:spcPts val="0"/>
              </a:spcBef>
              <a:spcAft>
                <a:spcPts val="0"/>
              </a:spcAft>
              <a:buNone/>
            </a:pPr>
            <a:r>
              <a:rPr lang="en-US">
                <a:solidFill>
                  <a:srgbClr val="24292E"/>
                </a:solidFill>
                <a:latin typeface="Consolas"/>
                <a:ea typeface="Consolas"/>
                <a:cs typeface="Consolas"/>
                <a:sym typeface="Consolas"/>
              </a:rPr>
              <a:t>packet_replication_engine_entry = 9;</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ValueSetEntry value_set_entry = 10;</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RegisterEntry register_entry = 11;</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a:p>
        </p:txBody>
      </p:sp>
      <p:cxnSp>
        <p:nvCxnSpPr>
          <p:cNvPr id="3202" name="Google Shape;3202;p203"/>
          <p:cNvCxnSpPr>
            <a:stCxn id="3200" idx="0"/>
            <a:endCxn id="3199" idx="2"/>
          </p:cNvCxnSpPr>
          <p:nvPr/>
        </p:nvCxnSpPr>
        <p:spPr>
          <a:xfrm rot="-5400000">
            <a:off x="1622500" y="1803825"/>
            <a:ext cx="524400" cy="723600"/>
          </a:xfrm>
          <a:prstGeom prst="bentConnector3">
            <a:avLst>
              <a:gd name="adj1" fmla="val 64199"/>
            </a:avLst>
          </a:prstGeom>
          <a:noFill/>
          <a:ln w="28575" cap="flat" cmpd="sng">
            <a:solidFill>
              <a:srgbClr val="0000FF"/>
            </a:solidFill>
            <a:prstDash val="solid"/>
            <a:round/>
            <a:headEnd type="triangle" w="med" len="med"/>
            <a:tailEnd type="none" w="med" len="med"/>
          </a:ln>
        </p:spPr>
      </p:cxnSp>
      <p:sp>
        <p:nvSpPr>
          <p:cNvPr id="3203" name="Google Shape;3203;p203"/>
          <p:cNvSpPr/>
          <p:nvPr/>
        </p:nvSpPr>
        <p:spPr>
          <a:xfrm>
            <a:off x="2246500" y="973750"/>
            <a:ext cx="1806152" cy="3352947"/>
          </a:xfrm>
          <a:custGeom>
            <a:avLst/>
            <a:gdLst/>
            <a:ahLst/>
            <a:cxnLst/>
            <a:rect l="l" t="t" r="r" b="b"/>
            <a:pathLst>
              <a:path w="61950" h="147269" extrusionOk="0">
                <a:moveTo>
                  <a:pt x="0" y="147269"/>
                </a:moveTo>
                <a:lnTo>
                  <a:pt x="51563" y="147269"/>
                </a:lnTo>
                <a:lnTo>
                  <a:pt x="51563" y="0"/>
                </a:lnTo>
                <a:lnTo>
                  <a:pt x="61950" y="0"/>
                </a:lnTo>
              </a:path>
            </a:pathLst>
          </a:custGeom>
          <a:noFill/>
          <a:ln w="28575" cap="flat" cmpd="sng">
            <a:solidFill>
              <a:srgbClr val="0000FF"/>
            </a:solidFill>
            <a:prstDash val="solid"/>
            <a:round/>
            <a:headEnd type="none" w="med" len="med"/>
            <a:tailEnd type="triangle" w="med" len="med"/>
          </a:ln>
        </p:spPr>
      </p:sp>
      <p:sp>
        <p:nvSpPr>
          <p:cNvPr id="3204" name="Google Shape;3204;p203"/>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209"/>
        <p:cNvGrpSpPr/>
        <p:nvPr/>
      </p:nvGrpSpPr>
      <p:grpSpPr>
        <a:xfrm>
          <a:off x="0" y="0"/>
          <a:ext cx="0" cy="0"/>
          <a:chOff x="0" y="0"/>
          <a:chExt cx="0" cy="0"/>
        </a:xfrm>
      </p:grpSpPr>
      <p:sp>
        <p:nvSpPr>
          <p:cNvPr id="3210" name="Google Shape;3210;p20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a:t>P4Runtime Table Entry</a:t>
            </a:r>
            <a:endParaRPr/>
          </a:p>
        </p:txBody>
      </p:sp>
      <p:sp>
        <p:nvSpPr>
          <p:cNvPr id="3211" name="Google Shape;3211;p20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77</a:t>
            </a:fld>
            <a:endParaRPr/>
          </a:p>
        </p:txBody>
      </p:sp>
      <p:sp>
        <p:nvSpPr>
          <p:cNvPr id="3212" name="Google Shape;3212;p204"/>
          <p:cNvSpPr txBox="1"/>
          <p:nvPr/>
        </p:nvSpPr>
        <p:spPr>
          <a:xfrm>
            <a:off x="152300" y="4404691"/>
            <a:ext cx="54345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Full protobuf definition:</a:t>
            </a:r>
            <a:br>
              <a:rPr lang="en-US" sz="1000" b="0" i="0" u="none" strike="noStrike" cap="none">
                <a:solidFill>
                  <a:srgbClr val="000000"/>
                </a:solidFill>
                <a:latin typeface="Arial"/>
                <a:ea typeface="Arial"/>
                <a:cs typeface="Arial"/>
                <a:sym typeface="Arial"/>
              </a:rPr>
            </a:br>
            <a:r>
              <a:rPr lang="en-US" sz="1000" b="0" i="0" u="sng" strike="noStrike" cap="none">
                <a:solidFill>
                  <a:schemeClr val="hlink"/>
                </a:solidFill>
                <a:latin typeface="Arial"/>
                <a:ea typeface="Arial"/>
                <a:cs typeface="Arial"/>
                <a:sym typeface="Arial"/>
                <a:hlinkClick r:id="rId3"/>
              </a:rPr>
              <a:t>https://github.com/p4lang/PI/blob/master/proto/p4/p4runtime.proto</a:t>
            </a:r>
            <a:r>
              <a:rPr lang="en-US" sz="1000" b="0" i="0" u="none" strike="noStrike" cap="none">
                <a:solidFill>
                  <a:srgbClr val="000000"/>
                </a:solidFill>
                <a:latin typeface="Arial"/>
                <a:ea typeface="Arial"/>
                <a:cs typeface="Arial"/>
                <a:sym typeface="Arial"/>
              </a:rPr>
              <a:t> </a:t>
            </a:r>
            <a:endParaRPr/>
          </a:p>
        </p:txBody>
      </p:sp>
      <p:sp>
        <p:nvSpPr>
          <p:cNvPr id="3213" name="Google Shape;3213;p204"/>
          <p:cNvSpPr/>
          <p:nvPr/>
        </p:nvSpPr>
        <p:spPr>
          <a:xfrm>
            <a:off x="266650" y="1236575"/>
            <a:ext cx="2601300" cy="13716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TableEntry</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uint32</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table_id</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repeated</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434343"/>
                </a:solidFill>
                <a:latin typeface="Source Code Pro"/>
                <a:ea typeface="Source Code Pro"/>
                <a:cs typeface="Source Code Pro"/>
                <a:sym typeface="Source Code Pro"/>
              </a:rPr>
              <a:t>FieldMatch</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match</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434343"/>
                </a:solidFill>
                <a:latin typeface="Source Code Pro"/>
                <a:ea typeface="Source Code Pro"/>
                <a:cs typeface="Source Code Pro"/>
                <a:sym typeface="Source Code Pro"/>
              </a:rPr>
              <a:t>Action</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action</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int32</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priority</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666666"/>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214" name="Google Shape;3214;p204"/>
          <p:cNvSpPr/>
          <p:nvPr/>
        </p:nvSpPr>
        <p:spPr>
          <a:xfrm>
            <a:off x="3006476" y="1224388"/>
            <a:ext cx="2389800" cy="31638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FieldMatch</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uint32</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field_id</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Exact</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bytes</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value</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Ternary</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bytes</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value</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bytes</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mask</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666666"/>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oneof</a:t>
            </a:r>
            <a:r>
              <a:rPr lang="en-US" sz="1100" b="0" i="0" u="none" strike="noStrike" cap="none">
                <a:solidFill>
                  <a:schemeClr val="dk1"/>
                </a:solidFill>
                <a:latin typeface="Source Code Pro"/>
                <a:ea typeface="Source Code Pro"/>
                <a:cs typeface="Source Code Pro"/>
                <a:sym typeface="Source Code Pro"/>
              </a:rPr>
              <a:t> field_match_type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434343"/>
                </a:solidFill>
                <a:latin typeface="Source Code Pro"/>
                <a:ea typeface="Source Code Pro"/>
                <a:cs typeface="Source Code Pro"/>
                <a:sym typeface="Source Code Pro"/>
              </a:rPr>
              <a:t>Exact</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exact</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434343"/>
                </a:solidFill>
                <a:latin typeface="Source Code Pro"/>
                <a:ea typeface="Source Code Pro"/>
                <a:cs typeface="Source Code Pro"/>
                <a:sym typeface="Source Code Pro"/>
              </a:rPr>
              <a:t>Ternary</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ternary</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666666"/>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8000"/>
              </a:solidFill>
              <a:latin typeface="Source Code Pro"/>
              <a:ea typeface="Source Code Pro"/>
              <a:cs typeface="Source Code Pro"/>
              <a:sym typeface="Source Code Pro"/>
            </a:endParaRPr>
          </a:p>
        </p:txBody>
      </p:sp>
      <p:sp>
        <p:nvSpPr>
          <p:cNvPr id="3215" name="Google Shape;3215;p204"/>
          <p:cNvSpPr/>
          <p:nvPr/>
        </p:nvSpPr>
        <p:spPr>
          <a:xfrm>
            <a:off x="266650" y="2795200"/>
            <a:ext cx="2601300" cy="16053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0795"/>
              </a:lnSpc>
              <a:spcBef>
                <a:spcPts val="0"/>
              </a:spcBef>
              <a:spcAft>
                <a:spcPts val="0"/>
              </a:spcAft>
              <a:buClr>
                <a:schemeClr val="dk1"/>
              </a:buClr>
              <a:buSzPts val="1100"/>
              <a:buFont typeface="Arial"/>
              <a:buNone/>
            </a:pP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Action</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uint32</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action_id</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Param</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uint32</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param_id</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bytes</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value</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repeated</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434343"/>
                </a:solidFill>
                <a:latin typeface="Source Code Pro"/>
                <a:ea typeface="Source Code Pro"/>
                <a:cs typeface="Source Code Pro"/>
                <a:sym typeface="Source Code Pro"/>
              </a:rPr>
              <a:t>Param</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params</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D73A49"/>
              </a:solidFill>
              <a:highlight>
                <a:srgbClr val="FFFFFF"/>
              </a:highlight>
              <a:latin typeface="Source Code Pro"/>
              <a:ea typeface="Source Code Pro"/>
              <a:cs typeface="Source Code Pro"/>
              <a:sym typeface="Source Code Pro"/>
            </a:endParaRPr>
          </a:p>
        </p:txBody>
      </p:sp>
      <p:sp>
        <p:nvSpPr>
          <p:cNvPr id="3216" name="Google Shape;3216;p204"/>
          <p:cNvSpPr txBox="1"/>
          <p:nvPr/>
        </p:nvSpPr>
        <p:spPr>
          <a:xfrm>
            <a:off x="266650" y="800095"/>
            <a:ext cx="5985300" cy="3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p4runtime.proto simplified excerpts:</a:t>
            </a:r>
            <a:endParaRPr/>
          </a:p>
        </p:txBody>
      </p:sp>
      <p:sp>
        <p:nvSpPr>
          <p:cNvPr id="3217" name="Google Shape;3217;p204"/>
          <p:cNvSpPr/>
          <p:nvPr/>
        </p:nvSpPr>
        <p:spPr>
          <a:xfrm>
            <a:off x="1334450" y="1953500"/>
            <a:ext cx="730375" cy="841736"/>
          </a:xfrm>
          <a:custGeom>
            <a:avLst/>
            <a:gdLst/>
            <a:ahLst/>
            <a:cxnLst/>
            <a:rect l="l" t="t" r="r" b="b"/>
            <a:pathLst>
              <a:path w="120000" h="120000" extrusionOk="0">
                <a:moveTo>
                  <a:pt x="64146" y="0"/>
                </a:moveTo>
                <a:cubicBezTo>
                  <a:pt x="73248" y="3260"/>
                  <a:pt x="127598" y="4346"/>
                  <a:pt x="118780" y="19566"/>
                </a:cubicBezTo>
                <a:cubicBezTo>
                  <a:pt x="109957" y="34783"/>
                  <a:pt x="30567" y="74565"/>
                  <a:pt x="11221" y="91304"/>
                </a:cubicBezTo>
                <a:cubicBezTo>
                  <a:pt x="-8124" y="108043"/>
                  <a:pt x="4107" y="115217"/>
                  <a:pt x="2686" y="12000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04"/>
          <p:cNvSpPr/>
          <p:nvPr/>
        </p:nvSpPr>
        <p:spPr>
          <a:xfrm>
            <a:off x="1049484" y="1839193"/>
            <a:ext cx="675300" cy="197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204"/>
          <p:cNvSpPr/>
          <p:nvPr/>
        </p:nvSpPr>
        <p:spPr>
          <a:xfrm>
            <a:off x="2168226" y="1672925"/>
            <a:ext cx="564600" cy="197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204"/>
          <p:cNvSpPr txBox="1">
            <a:spLocks noGrp="1"/>
          </p:cNvSpPr>
          <p:nvPr>
            <p:ph type="body" idx="2"/>
          </p:nvPr>
        </p:nvSpPr>
        <p:spPr>
          <a:xfrm>
            <a:off x="5534800" y="1096600"/>
            <a:ext cx="3442800" cy="378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1500"/>
              <a:buFont typeface="Merriweather Sans"/>
              <a:buNone/>
            </a:pPr>
            <a:r>
              <a:rPr lang="en-US" sz="1500" b="1" i="0" u="none" strike="noStrike" cap="none">
                <a:solidFill>
                  <a:schemeClr val="dk1"/>
                </a:solidFill>
                <a:latin typeface="Arial"/>
                <a:ea typeface="Arial"/>
                <a:cs typeface="Arial"/>
                <a:sym typeface="Arial"/>
              </a:rPr>
              <a:t>To add a table entry, the control plane needs to know:</a:t>
            </a:r>
            <a:endParaRPr/>
          </a:p>
          <a:p>
            <a:pPr marL="0" marR="0" lvl="0" indent="0" algn="l" rtl="0">
              <a:lnSpc>
                <a:spcPct val="100000"/>
              </a:lnSpc>
              <a:spcBef>
                <a:spcPts val="75"/>
              </a:spcBef>
              <a:spcAft>
                <a:spcPts val="0"/>
              </a:spcAft>
              <a:buClr>
                <a:srgbClr val="3F3151"/>
              </a:buClr>
              <a:buSzPts val="1500"/>
              <a:buFont typeface="Merriweather Sans"/>
              <a:buNone/>
            </a:pPr>
            <a:endParaRPr sz="1500" b="1" i="0" u="none" strike="noStrike" cap="none">
              <a:solidFill>
                <a:schemeClr val="dk1"/>
              </a:solidFill>
              <a:latin typeface="Arial"/>
              <a:ea typeface="Arial"/>
              <a:cs typeface="Arial"/>
              <a:sym typeface="Arial"/>
            </a:endParaRPr>
          </a:p>
          <a:p>
            <a:pPr marL="457200" marR="0" lvl="0" indent="-323850" algn="l" rtl="0">
              <a:lnSpc>
                <a:spcPct val="100000"/>
              </a:lnSpc>
              <a:spcBef>
                <a:spcPts val="75"/>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IDs of P4 entities</a:t>
            </a:r>
            <a:endParaRPr/>
          </a:p>
          <a:p>
            <a:pPr marL="914400" marR="0" lvl="1" indent="-308310" algn="l" rtl="0">
              <a:lnSpc>
                <a:spcPct val="100000"/>
              </a:lnSpc>
              <a:spcBef>
                <a:spcPts val="0"/>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Tables, field matches, actions, params, etc.</a:t>
            </a:r>
            <a:endParaRPr/>
          </a:p>
          <a:p>
            <a:pPr marL="0" marR="0" lvl="0" indent="0" algn="l" rtl="0">
              <a:lnSpc>
                <a:spcPct val="100000"/>
              </a:lnSpc>
              <a:spcBef>
                <a:spcPts val="56"/>
              </a:spcBef>
              <a:spcAft>
                <a:spcPts val="0"/>
              </a:spcAft>
              <a:buClr>
                <a:srgbClr val="3F3151"/>
              </a:buClr>
              <a:buSzPts val="1500"/>
              <a:buFont typeface="Merriweather Sans"/>
              <a:buNone/>
            </a:pPr>
            <a:endParaRPr sz="1500" b="1" i="0" u="none" strike="noStrike" cap="none">
              <a:solidFill>
                <a:schemeClr val="dk1"/>
              </a:solidFill>
              <a:latin typeface="Arial"/>
              <a:ea typeface="Arial"/>
              <a:cs typeface="Arial"/>
              <a:sym typeface="Arial"/>
            </a:endParaRPr>
          </a:p>
          <a:p>
            <a:pPr marL="457200" marR="0" lvl="0" indent="-323850" algn="l" rtl="0">
              <a:lnSpc>
                <a:spcPct val="100000"/>
              </a:lnSpc>
              <a:spcBef>
                <a:spcPts val="75"/>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Field matches for the particular table</a:t>
            </a:r>
            <a:endParaRPr/>
          </a:p>
          <a:p>
            <a:pPr marL="914400" marR="0" lvl="1" indent="-308310" algn="l" rtl="0">
              <a:lnSpc>
                <a:spcPct val="100000"/>
              </a:lnSpc>
              <a:spcBef>
                <a:spcPts val="0"/>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Match type, bitwidth, etc.</a:t>
            </a:r>
            <a:endParaRPr/>
          </a:p>
          <a:p>
            <a:pPr marL="0" marR="0" lvl="0" indent="0" algn="l" rtl="0">
              <a:lnSpc>
                <a:spcPct val="100000"/>
              </a:lnSpc>
              <a:spcBef>
                <a:spcPts val="56"/>
              </a:spcBef>
              <a:spcAft>
                <a:spcPts val="0"/>
              </a:spcAft>
              <a:buClr>
                <a:srgbClr val="3F3151"/>
              </a:buClr>
              <a:buSzPts val="1500"/>
              <a:buFont typeface="Merriweather Sans"/>
              <a:buNone/>
            </a:pPr>
            <a:endParaRPr sz="1500" b="1" i="0" u="none" strike="noStrike" cap="none">
              <a:solidFill>
                <a:schemeClr val="dk1"/>
              </a:solidFill>
              <a:latin typeface="Arial"/>
              <a:ea typeface="Arial"/>
              <a:cs typeface="Arial"/>
              <a:sym typeface="Arial"/>
            </a:endParaRPr>
          </a:p>
          <a:p>
            <a:pPr marL="457200" marR="0" lvl="0" indent="-323850" algn="l" rtl="0">
              <a:lnSpc>
                <a:spcPct val="100000"/>
              </a:lnSpc>
              <a:spcBef>
                <a:spcPts val="75"/>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Parameters for the particular action</a:t>
            </a:r>
            <a:br>
              <a:rPr lang="en-US" sz="1500" b="1" i="0" u="none" strike="noStrike" cap="none">
                <a:solidFill>
                  <a:schemeClr val="dk1"/>
                </a:solidFill>
                <a:latin typeface="Arial"/>
                <a:ea typeface="Arial"/>
                <a:cs typeface="Arial"/>
                <a:sym typeface="Arial"/>
              </a:rPr>
            </a:br>
            <a:endParaRPr/>
          </a:p>
          <a:p>
            <a:pPr marL="457200" marR="0" lvl="0" indent="-323850" algn="l" rtl="0">
              <a:lnSpc>
                <a:spcPct val="100000"/>
              </a:lnSpc>
              <a:spcBef>
                <a:spcPts val="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Other P4 program attributes</a:t>
            </a:r>
            <a:endParaRPr/>
          </a:p>
        </p:txBody>
      </p:sp>
      <p:sp>
        <p:nvSpPr>
          <p:cNvPr id="3221" name="Google Shape;3221;p204"/>
          <p:cNvSpPr/>
          <p:nvPr/>
        </p:nvSpPr>
        <p:spPr>
          <a:xfrm>
            <a:off x="2732825" y="1433950"/>
            <a:ext cx="273652" cy="332500"/>
          </a:xfrm>
          <a:custGeom>
            <a:avLst/>
            <a:gdLst/>
            <a:ahLst/>
            <a:cxnLst/>
            <a:rect l="l" t="t" r="r" b="b"/>
            <a:pathLst>
              <a:path w="120000" h="120000" extrusionOk="0">
                <a:moveTo>
                  <a:pt x="0" y="120000"/>
                </a:moveTo>
                <a:cubicBezTo>
                  <a:pt x="11892" y="113747"/>
                  <a:pt x="57838" y="99374"/>
                  <a:pt x="71353" y="82502"/>
                </a:cubicBezTo>
                <a:cubicBezTo>
                  <a:pt x="84861" y="65621"/>
                  <a:pt x="72976" y="32499"/>
                  <a:pt x="81084" y="18748"/>
                </a:cubicBezTo>
                <a:cubicBezTo>
                  <a:pt x="89192" y="4998"/>
                  <a:pt x="113507" y="3121"/>
                  <a:pt x="120000"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6"/>
        <p:cNvGrpSpPr/>
        <p:nvPr/>
      </p:nvGrpSpPr>
      <p:grpSpPr>
        <a:xfrm>
          <a:off x="0" y="0"/>
          <a:ext cx="0" cy="0"/>
          <a:chOff x="0" y="0"/>
          <a:chExt cx="0" cy="0"/>
        </a:xfrm>
      </p:grpSpPr>
      <p:sp>
        <p:nvSpPr>
          <p:cNvPr id="3227" name="Google Shape;3227;p20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P4Runtime workflow</a:t>
            </a:r>
            <a:endParaRPr/>
          </a:p>
        </p:txBody>
      </p:sp>
      <p:sp>
        <p:nvSpPr>
          <p:cNvPr id="3228" name="Google Shape;3228;p20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78</a:t>
            </a:fld>
            <a:endParaRPr/>
          </a:p>
        </p:txBody>
      </p:sp>
      <p:pic>
        <p:nvPicPr>
          <p:cNvPr id="3229" name="Google Shape;3229;p205" descr="Spur gear.png"/>
          <p:cNvPicPr preferRelativeResize="0"/>
          <p:nvPr/>
        </p:nvPicPr>
        <p:blipFill rotWithShape="1">
          <a:blip r:embed="rId3">
            <a:alphaModFix/>
          </a:blip>
          <a:srcRect/>
          <a:stretch/>
        </p:blipFill>
        <p:spPr>
          <a:xfrm>
            <a:off x="5138450" y="1756774"/>
            <a:ext cx="591452" cy="659962"/>
          </a:xfrm>
          <a:prstGeom prst="rect">
            <a:avLst/>
          </a:prstGeom>
          <a:noFill/>
          <a:ln>
            <a:noFill/>
          </a:ln>
        </p:spPr>
      </p:pic>
      <p:sp>
        <p:nvSpPr>
          <p:cNvPr id="3230" name="Google Shape;3230;p205"/>
          <p:cNvSpPr/>
          <p:nvPr/>
        </p:nvSpPr>
        <p:spPr>
          <a:xfrm>
            <a:off x="5059200" y="913734"/>
            <a:ext cx="752814" cy="536598"/>
          </a:xfrm>
          <a:prstGeom prst="flowChartDocument">
            <a:avLst/>
          </a:prstGeom>
          <a:gradFill>
            <a:gsLst>
              <a:gs pos="0">
                <a:srgbClr val="B7CE88"/>
              </a:gs>
              <a:gs pos="100000">
                <a:srgbClr val="768F45"/>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38"/>
              <a:buFont typeface="Arial"/>
              <a:buNone/>
            </a:pPr>
            <a:r>
              <a:rPr lang="en-US" sz="1350" b="1" i="0" u="none" strike="noStrike" cap="none">
                <a:solidFill>
                  <a:srgbClr val="FFFFFF"/>
                </a:solidFill>
                <a:latin typeface="Arial"/>
                <a:ea typeface="Arial"/>
                <a:cs typeface="Arial"/>
                <a:sym typeface="Arial"/>
              </a:rPr>
              <a:t>test.p4</a:t>
            </a:r>
            <a:endParaRPr/>
          </a:p>
        </p:txBody>
      </p:sp>
      <p:sp>
        <p:nvSpPr>
          <p:cNvPr id="3231" name="Google Shape;3231;p205"/>
          <p:cNvSpPr/>
          <p:nvPr/>
        </p:nvSpPr>
        <p:spPr>
          <a:xfrm>
            <a:off x="5084625" y="3484527"/>
            <a:ext cx="701946" cy="536598"/>
          </a:xfrm>
          <a:prstGeom prst="flowChartDocument">
            <a:avLst/>
          </a:prstGeom>
          <a:gradFill>
            <a:gsLst>
              <a:gs pos="0">
                <a:srgbClr val="F5D0D0"/>
              </a:gs>
              <a:gs pos="100000">
                <a:srgbClr val="D96868"/>
              </a:gs>
            </a:gsLst>
            <a:lin ang="5400012" scaled="0"/>
          </a:gradFill>
          <a:ln w="9525" cap="flat" cmpd="sng">
            <a:solidFill>
              <a:srgbClr val="9900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1050" b="0" i="0" u="none" strike="noStrike" cap="none">
                <a:solidFill>
                  <a:srgbClr val="000000"/>
                </a:solidFill>
                <a:latin typeface="Arial"/>
                <a:ea typeface="Arial"/>
                <a:cs typeface="Arial"/>
                <a:sym typeface="Arial"/>
              </a:rPr>
              <a:t>test.json</a:t>
            </a:r>
            <a:endParaRPr/>
          </a:p>
        </p:txBody>
      </p:sp>
      <p:sp>
        <p:nvSpPr>
          <p:cNvPr id="3232" name="Google Shape;3232;p205"/>
          <p:cNvSpPr/>
          <p:nvPr/>
        </p:nvSpPr>
        <p:spPr>
          <a:xfrm>
            <a:off x="6677393" y="1881655"/>
            <a:ext cx="1676400" cy="484500"/>
          </a:xfrm>
          <a:prstGeom prst="rect">
            <a:avLst/>
          </a:prstGeom>
          <a:solidFill>
            <a:srgbClr val="D9D9D9"/>
          </a:solidFill>
          <a:ln w="28575" cap="flat" cmpd="sng">
            <a:solidFill>
              <a:srgbClr val="BF9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Control plane</a:t>
            </a:r>
            <a:endParaRPr/>
          </a:p>
        </p:txBody>
      </p:sp>
      <p:sp>
        <p:nvSpPr>
          <p:cNvPr id="3233" name="Google Shape;3233;p205"/>
          <p:cNvSpPr txBox="1"/>
          <p:nvPr/>
        </p:nvSpPr>
        <p:spPr>
          <a:xfrm>
            <a:off x="7588607" y="2736030"/>
            <a:ext cx="1484100" cy="291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p4runtime.proto</a:t>
            </a:r>
            <a:endParaRPr/>
          </a:p>
        </p:txBody>
      </p:sp>
      <p:sp>
        <p:nvSpPr>
          <p:cNvPr id="3234" name="Google Shape;3234;p205"/>
          <p:cNvSpPr/>
          <p:nvPr/>
        </p:nvSpPr>
        <p:spPr>
          <a:xfrm>
            <a:off x="6374825" y="3319075"/>
            <a:ext cx="1885890" cy="1204449"/>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sp>
        <p:nvSpPr>
          <p:cNvPr id="3235" name="Google Shape;3235;p205"/>
          <p:cNvSpPr/>
          <p:nvPr/>
        </p:nvSpPr>
        <p:spPr>
          <a:xfrm>
            <a:off x="6847600" y="3411475"/>
            <a:ext cx="1324800" cy="297600"/>
          </a:xfrm>
          <a:prstGeom prst="rect">
            <a:avLst/>
          </a:prstGeom>
          <a:solidFill>
            <a:srgbClr val="FFD800"/>
          </a:solidFill>
          <a:ln w="28575" cap="flat" cmpd="sng">
            <a:solidFill>
              <a:srgbClr val="BF9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P4Runtime server</a:t>
            </a:r>
            <a:endParaRPr/>
          </a:p>
        </p:txBody>
      </p:sp>
      <p:sp>
        <p:nvSpPr>
          <p:cNvPr id="3236" name="Google Shape;3236;p205"/>
          <p:cNvSpPr/>
          <p:nvPr/>
        </p:nvSpPr>
        <p:spPr>
          <a:xfrm>
            <a:off x="6853195" y="3760690"/>
            <a:ext cx="1324800" cy="1971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BMv2  driver</a:t>
            </a:r>
            <a:endParaRPr/>
          </a:p>
        </p:txBody>
      </p:sp>
      <p:sp>
        <p:nvSpPr>
          <p:cNvPr id="3237" name="Google Shape;3237;p205"/>
          <p:cNvSpPr txBox="1"/>
          <p:nvPr/>
        </p:nvSpPr>
        <p:spPr>
          <a:xfrm>
            <a:off x="7688634" y="4523532"/>
            <a:ext cx="572100" cy="29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BMv2</a:t>
            </a:r>
            <a:endParaRPr/>
          </a:p>
        </p:txBody>
      </p:sp>
      <p:pic>
        <p:nvPicPr>
          <p:cNvPr id="3238" name="Google Shape;3238;p205" descr="switch icon.png"/>
          <p:cNvPicPr preferRelativeResize="0"/>
          <p:nvPr/>
        </p:nvPicPr>
        <p:blipFill rotWithShape="1">
          <a:blip r:embed="rId4">
            <a:alphaModFix/>
          </a:blip>
          <a:srcRect t="25289" b="24542"/>
          <a:stretch/>
        </p:blipFill>
        <p:spPr>
          <a:xfrm>
            <a:off x="6030176" y="3699315"/>
            <a:ext cx="701951" cy="455685"/>
          </a:xfrm>
          <a:prstGeom prst="rect">
            <a:avLst/>
          </a:prstGeom>
          <a:noFill/>
          <a:ln>
            <a:noFill/>
          </a:ln>
        </p:spPr>
      </p:pic>
      <p:sp>
        <p:nvSpPr>
          <p:cNvPr id="3239" name="Google Shape;3239;p205"/>
          <p:cNvSpPr/>
          <p:nvPr/>
        </p:nvSpPr>
        <p:spPr>
          <a:xfrm>
            <a:off x="7461425" y="2387902"/>
            <a:ext cx="157500" cy="10143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205"/>
          <p:cNvSpPr/>
          <p:nvPr/>
        </p:nvSpPr>
        <p:spPr>
          <a:xfrm>
            <a:off x="6857378" y="4010571"/>
            <a:ext cx="1324800" cy="436500"/>
          </a:xfrm>
          <a:prstGeom prst="rect">
            <a:avLst/>
          </a:prstGeom>
          <a:solidFill>
            <a:srgbClr val="D9D9D9"/>
          </a:solidFill>
          <a:ln w="28575" cap="flat" cmpd="sng">
            <a:solidFill>
              <a:srgbClr val="99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simple_switch</a:t>
            </a:r>
            <a:endParaRPr/>
          </a:p>
        </p:txBody>
      </p:sp>
      <p:sp>
        <p:nvSpPr>
          <p:cNvPr id="3241" name="Google Shape;3241;p205"/>
          <p:cNvSpPr txBox="1"/>
          <p:nvPr/>
        </p:nvSpPr>
        <p:spPr>
          <a:xfrm>
            <a:off x="5595888" y="1672694"/>
            <a:ext cx="1023000" cy="58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p4c-bm2-ss</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(compiler)</a:t>
            </a:r>
            <a:endParaRPr/>
          </a:p>
        </p:txBody>
      </p:sp>
      <p:cxnSp>
        <p:nvCxnSpPr>
          <p:cNvPr id="3242" name="Google Shape;3242;p205"/>
          <p:cNvCxnSpPr>
            <a:endCxn id="3235" idx="1"/>
          </p:cNvCxnSpPr>
          <p:nvPr/>
        </p:nvCxnSpPr>
        <p:spPr>
          <a:xfrm>
            <a:off x="5785000" y="2991475"/>
            <a:ext cx="1062600" cy="568800"/>
          </a:xfrm>
          <a:prstGeom prst="bentConnector3">
            <a:avLst>
              <a:gd name="adj1" fmla="val 55929"/>
            </a:avLst>
          </a:prstGeom>
          <a:noFill/>
          <a:ln w="28575" cap="flat" cmpd="sng">
            <a:solidFill>
              <a:srgbClr val="BF9000"/>
            </a:solidFill>
            <a:prstDash val="solid"/>
            <a:round/>
            <a:headEnd type="none" w="sm" len="sm"/>
            <a:tailEnd type="triangle" w="lg" len="lg"/>
          </a:ln>
        </p:spPr>
      </p:cxnSp>
      <p:cxnSp>
        <p:nvCxnSpPr>
          <p:cNvPr id="3243" name="Google Shape;3243;p205"/>
          <p:cNvCxnSpPr>
            <a:endCxn id="3232" idx="1"/>
          </p:cNvCxnSpPr>
          <p:nvPr/>
        </p:nvCxnSpPr>
        <p:spPr>
          <a:xfrm rot="10800000" flipH="1">
            <a:off x="5785193" y="2123905"/>
            <a:ext cx="892200" cy="867600"/>
          </a:xfrm>
          <a:prstGeom prst="bentConnector3">
            <a:avLst>
              <a:gd name="adj1" fmla="val 66589"/>
            </a:avLst>
          </a:prstGeom>
          <a:noFill/>
          <a:ln w="28575" cap="flat" cmpd="sng">
            <a:solidFill>
              <a:srgbClr val="BF9000"/>
            </a:solidFill>
            <a:prstDash val="solid"/>
            <a:round/>
            <a:headEnd type="none" w="sm" len="sm"/>
            <a:tailEnd type="triangle" w="lg" len="lg"/>
          </a:ln>
        </p:spPr>
      </p:cxnSp>
      <p:cxnSp>
        <p:nvCxnSpPr>
          <p:cNvPr id="3244" name="Google Shape;3244;p205"/>
          <p:cNvCxnSpPr>
            <a:stCxn id="3231" idx="3"/>
            <a:endCxn id="3240" idx="1"/>
          </p:cNvCxnSpPr>
          <p:nvPr/>
        </p:nvCxnSpPr>
        <p:spPr>
          <a:xfrm>
            <a:off x="5786571" y="3752826"/>
            <a:ext cx="1070700" cy="476100"/>
          </a:xfrm>
          <a:prstGeom prst="bentConnector3">
            <a:avLst>
              <a:gd name="adj1" fmla="val 16125"/>
            </a:avLst>
          </a:prstGeom>
          <a:noFill/>
          <a:ln w="28575" cap="flat" cmpd="sng">
            <a:solidFill>
              <a:srgbClr val="990000"/>
            </a:solidFill>
            <a:prstDash val="solid"/>
            <a:round/>
            <a:headEnd type="none" w="sm" len="sm"/>
            <a:tailEnd type="triangle" w="lg" len="lg"/>
          </a:ln>
        </p:spPr>
      </p:cxnSp>
      <p:sp>
        <p:nvSpPr>
          <p:cNvPr id="3245" name="Google Shape;3245;p205"/>
          <p:cNvSpPr txBox="1">
            <a:spLocks noGrp="1"/>
          </p:cNvSpPr>
          <p:nvPr>
            <p:ph type="body" idx="1"/>
          </p:nvPr>
        </p:nvSpPr>
        <p:spPr>
          <a:xfrm>
            <a:off x="152400" y="742950"/>
            <a:ext cx="4906800" cy="3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2100"/>
              <a:buFont typeface="Merriweather Sans"/>
              <a:buNone/>
            </a:pPr>
            <a:r>
              <a:rPr lang="en-US" sz="2100" b="1" i="0" u="none" strike="noStrike" cap="none">
                <a:solidFill>
                  <a:schemeClr val="dk1"/>
                </a:solidFill>
                <a:latin typeface="Arial"/>
                <a:ea typeface="Arial"/>
                <a:cs typeface="Arial"/>
                <a:sym typeface="Arial"/>
              </a:rPr>
              <a:t>P4Info</a:t>
            </a:r>
            <a:br>
              <a:rPr lang="en-US" sz="2100" b="1" i="0" u="none" strike="noStrike" cap="none">
                <a:solidFill>
                  <a:schemeClr val="dk1"/>
                </a:solidFill>
                <a:latin typeface="Arial"/>
                <a:ea typeface="Arial"/>
                <a:cs typeface="Arial"/>
                <a:sym typeface="Arial"/>
              </a:rPr>
            </a:br>
            <a:endParaRPr/>
          </a:p>
          <a:p>
            <a:pPr marL="457200" marR="0" lvl="0" indent="-342900" algn="l" rtl="0">
              <a:lnSpc>
                <a:spcPct val="115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Captures P4 program attributes needed at runtime</a:t>
            </a:r>
            <a:endParaRPr/>
          </a:p>
          <a:p>
            <a:pPr marL="914400" marR="0" lvl="1" indent="-317500" algn="l" rtl="0">
              <a:lnSpc>
                <a:spcPct val="115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IDs for tables, actions, params, etc.</a:t>
            </a:r>
            <a:endParaRPr/>
          </a:p>
          <a:p>
            <a:pPr marL="914400" marR="0" lvl="1" indent="-317500" algn="l" rtl="0">
              <a:lnSpc>
                <a:spcPct val="115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Table structure, action parameters, etc.</a:t>
            </a:r>
            <a:br>
              <a:rPr lang="en-US" sz="1400" b="0" i="0" u="none" strike="noStrike" cap="none">
                <a:solidFill>
                  <a:schemeClr val="dk1"/>
                </a:solidFill>
                <a:latin typeface="Arial"/>
                <a:ea typeface="Arial"/>
                <a:cs typeface="Arial"/>
                <a:sym typeface="Arial"/>
              </a:rPr>
            </a:b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Protobuf-based format</a:t>
            </a:r>
            <a:br>
              <a:rPr lang="en-US" sz="1800" b="1" i="0" u="none" strike="noStrike" cap="none">
                <a:solidFill>
                  <a:schemeClr val="dk1"/>
                </a:solidFill>
                <a:latin typeface="Arial"/>
                <a:ea typeface="Arial"/>
                <a:cs typeface="Arial"/>
                <a:sym typeface="Arial"/>
              </a:rPr>
            </a:b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Target-independent compiler output</a:t>
            </a:r>
            <a:endParaRPr/>
          </a:p>
          <a:p>
            <a:pPr marL="914400" marR="0" lvl="1" indent="-317500" algn="l" rtl="0">
              <a:lnSpc>
                <a:spcPct val="115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Same P4Info for BMv2, ASIC, etc.</a:t>
            </a:r>
            <a:endParaRPr/>
          </a:p>
        </p:txBody>
      </p:sp>
      <p:sp>
        <p:nvSpPr>
          <p:cNvPr id="3246" name="Google Shape;3246;p205"/>
          <p:cNvSpPr/>
          <p:nvPr/>
        </p:nvSpPr>
        <p:spPr>
          <a:xfrm>
            <a:off x="5243150" y="2416725"/>
            <a:ext cx="195900" cy="10473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205"/>
          <p:cNvSpPr/>
          <p:nvPr/>
        </p:nvSpPr>
        <p:spPr>
          <a:xfrm>
            <a:off x="5439050" y="2416725"/>
            <a:ext cx="195900" cy="2976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205"/>
          <p:cNvSpPr/>
          <p:nvPr/>
        </p:nvSpPr>
        <p:spPr>
          <a:xfrm>
            <a:off x="5083200" y="2723164"/>
            <a:ext cx="701946" cy="536598"/>
          </a:xfrm>
          <a:prstGeom prst="flowChartDocument">
            <a:avLst/>
          </a:prstGeom>
          <a:gradFill>
            <a:gsLst>
              <a:gs pos="0">
                <a:srgbClr val="FFF6DB"/>
              </a:gs>
              <a:gs pos="100000">
                <a:srgbClr val="FAD25C"/>
              </a:gs>
            </a:gsLst>
            <a:lin ang="5400012" scaled="0"/>
          </a:gradFill>
          <a:ln w="9525" cap="flat" cmpd="sng">
            <a:solidFill>
              <a:srgbClr val="BF90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1050" b="0" i="0" u="none" strike="noStrike" cap="none">
                <a:solidFill>
                  <a:srgbClr val="000000"/>
                </a:solidFill>
                <a:latin typeface="Arial"/>
                <a:ea typeface="Arial"/>
                <a:cs typeface="Arial"/>
                <a:sym typeface="Arial"/>
              </a:rPr>
              <a:t>test.p4info</a:t>
            </a:r>
            <a:endParaRPr/>
          </a:p>
        </p:txBody>
      </p:sp>
      <p:sp>
        <p:nvSpPr>
          <p:cNvPr id="3249" name="Google Shape;3249;p205"/>
          <p:cNvSpPr/>
          <p:nvPr/>
        </p:nvSpPr>
        <p:spPr>
          <a:xfrm>
            <a:off x="5337675" y="1467675"/>
            <a:ext cx="195900" cy="2892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205"/>
          <p:cNvSpPr/>
          <p:nvPr/>
        </p:nvSpPr>
        <p:spPr>
          <a:xfrm>
            <a:off x="4944332" y="2584300"/>
            <a:ext cx="960600" cy="809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205"/>
          <p:cNvSpPr txBox="1"/>
          <p:nvPr/>
        </p:nvSpPr>
        <p:spPr>
          <a:xfrm>
            <a:off x="758075" y="4499850"/>
            <a:ext cx="4419600" cy="476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Full P4Info protobuf specification:</a:t>
            </a:r>
            <a:endParaRPr/>
          </a:p>
          <a:p>
            <a:pPr marL="0" marR="0" lvl="0" indent="0" algn="l" rtl="0">
              <a:lnSpc>
                <a:spcPct val="115000"/>
              </a:lnSpc>
              <a:spcBef>
                <a:spcPts val="112"/>
              </a:spcBef>
              <a:spcAft>
                <a:spcPts val="0"/>
              </a:spcAft>
              <a:buClr>
                <a:schemeClr val="hlink"/>
              </a:buClr>
              <a:buSzPts val="1000"/>
              <a:buFont typeface="Arial"/>
              <a:buNone/>
            </a:pPr>
            <a:r>
              <a:rPr lang="en-US" sz="1000" u="sng">
                <a:solidFill>
                  <a:schemeClr val="hlink"/>
                </a:solidFill>
                <a:hlinkClick r:id="rId5"/>
              </a:rPr>
              <a:t>https://github.com/p4lang/PI/blob/master/proto/p4/config/v1/p4info.proto</a:t>
            </a:r>
            <a:r>
              <a:rPr lang="en-US" sz="1000"/>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256"/>
        <p:cNvGrpSpPr/>
        <p:nvPr/>
      </p:nvGrpSpPr>
      <p:grpSpPr>
        <a:xfrm>
          <a:off x="0" y="0"/>
          <a:ext cx="0" cy="0"/>
          <a:chOff x="0" y="0"/>
          <a:chExt cx="0" cy="0"/>
        </a:xfrm>
      </p:grpSpPr>
      <p:sp>
        <p:nvSpPr>
          <p:cNvPr id="3257" name="Google Shape;3257;p20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P4Info example</a:t>
            </a:r>
            <a:endParaRPr/>
          </a:p>
        </p:txBody>
      </p:sp>
      <p:sp>
        <p:nvSpPr>
          <p:cNvPr id="3258" name="Google Shape;3258;p20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79</a:t>
            </a:fld>
            <a:endParaRPr/>
          </a:p>
        </p:txBody>
      </p:sp>
      <p:grpSp>
        <p:nvGrpSpPr>
          <p:cNvPr id="3259" name="Google Shape;3259;p206"/>
          <p:cNvGrpSpPr/>
          <p:nvPr/>
        </p:nvGrpSpPr>
        <p:grpSpPr>
          <a:xfrm>
            <a:off x="302650" y="733514"/>
            <a:ext cx="4381200" cy="3994686"/>
            <a:chOff x="302650" y="733514"/>
            <a:chExt cx="4381200" cy="3994686"/>
          </a:xfrm>
        </p:grpSpPr>
        <p:sp>
          <p:nvSpPr>
            <p:cNvPr id="3260" name="Google Shape;3260;p206"/>
            <p:cNvSpPr/>
            <p:nvPr/>
          </p:nvSpPr>
          <p:spPr>
            <a:xfrm>
              <a:off x="302650" y="1078400"/>
              <a:ext cx="3241200" cy="36498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rgbClr val="D73A49"/>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D73A49"/>
                  </a:solidFill>
                  <a:latin typeface="Source Code Pro"/>
                  <a:ea typeface="Source Code Pro"/>
                  <a:cs typeface="Source Code Pro"/>
                  <a:sym typeface="Source Code Pro"/>
                </a:rPr>
                <a:t>action</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ipv4_forward</a:t>
              </a:r>
              <a:r>
                <a:rPr lang="en-US" sz="1000" b="0" i="0" u="none" strike="noStrike" cap="none">
                  <a:solidFill>
                    <a:srgbClr val="24292E"/>
                  </a:solidFill>
                  <a:latin typeface="Source Code Pro"/>
                  <a:ea typeface="Source Code Pro"/>
                  <a:cs typeface="Source Code Pro"/>
                  <a:sym typeface="Source Code Pro"/>
                </a:rPr>
                <a:t>(</a:t>
              </a:r>
              <a:r>
                <a:rPr lang="en-US" sz="1000" b="0" i="0" u="none" strike="noStrike" cap="none">
                  <a:solidFill>
                    <a:srgbClr val="005CC5"/>
                  </a:solidFill>
                  <a:latin typeface="Source Code Pro"/>
                  <a:ea typeface="Source Code Pro"/>
                  <a:cs typeface="Source Code Pro"/>
                  <a:sym typeface="Source Code Pro"/>
                </a:rPr>
                <a:t>bit</a:t>
              </a:r>
              <a:r>
                <a:rPr lang="en-US" sz="1000" b="0" i="0" u="none" strike="noStrike" cap="none">
                  <a:solidFill>
                    <a:srgbClr val="000000"/>
                  </a:solidFill>
                  <a:latin typeface="Source Code Pro"/>
                  <a:ea typeface="Source Code Pro"/>
                  <a:cs typeface="Source Code Pro"/>
                  <a:sym typeface="Source Code Pro"/>
                </a:rPr>
                <a:t>&lt;48&gt;</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dstAddr</a:t>
              </a: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5CC5"/>
                  </a:solidFill>
                  <a:latin typeface="Source Code Pro"/>
                  <a:ea typeface="Source Code Pro"/>
                  <a:cs typeface="Source Code Pro"/>
                  <a:sym typeface="Source Code Pro"/>
                </a:rPr>
                <a:t>bit</a:t>
              </a:r>
              <a:r>
                <a:rPr lang="en-US" sz="1000" b="0" i="0" u="none" strike="noStrike" cap="none">
                  <a:solidFill>
                    <a:srgbClr val="000000"/>
                  </a:solidFill>
                  <a:latin typeface="Source Code Pro"/>
                  <a:ea typeface="Source Code Pro"/>
                  <a:cs typeface="Source Code Pro"/>
                  <a:sym typeface="Source Code Pro"/>
                </a:rPr>
                <a:t>&lt;9&gt;</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port</a:t>
              </a: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 Action implementation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rgbClr val="24292E"/>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br>
                <a:rPr lang="en-US" sz="1000" b="0" i="0" u="none" strike="noStrike" cap="none">
                  <a:solidFill>
                    <a:srgbClr val="24292E"/>
                  </a:solidFill>
                  <a:latin typeface="Source Code Pro"/>
                  <a:ea typeface="Source Code Pro"/>
                  <a:cs typeface="Source Code Pro"/>
                  <a:sym typeface="Source Code Pro"/>
                </a:rPr>
              </a:br>
              <a:r>
                <a:rPr lang="en-US" sz="1000" b="0" i="0" u="none" strike="noStrike" cap="none">
                  <a:solidFill>
                    <a:srgbClr val="D73A49"/>
                  </a:solidFill>
                  <a:latin typeface="Source Code Pro"/>
                  <a:ea typeface="Source Code Pro"/>
                  <a:cs typeface="Source Code Pro"/>
                  <a:sym typeface="Source Code Pro"/>
                </a:rPr>
                <a:t>table</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ipv4_lpm</a:t>
              </a: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5CC5"/>
                  </a:solidFill>
                  <a:latin typeface="Source Code Pro"/>
                  <a:ea typeface="Source Code Pro"/>
                  <a:cs typeface="Source Code Pro"/>
                  <a:sym typeface="Source Code Pro"/>
                </a:rPr>
                <a:t>key</a:t>
              </a:r>
              <a:r>
                <a:rPr lang="en-US" sz="1000" b="0" i="0" u="none" strike="noStrike" cap="none">
                  <a:solidFill>
                    <a:srgbClr val="24292E"/>
                  </a:solidFill>
                  <a:latin typeface="Source Code Pro"/>
                  <a:ea typeface="Source Code Pro"/>
                  <a:cs typeface="Source Code Pro"/>
                  <a:sym typeface="Source Code Pro"/>
                </a:rPr>
                <a:t> =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hdr.ipv4.dstAddr</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6F42C1"/>
                  </a:solidFill>
                  <a:latin typeface="Source Code Pro"/>
                  <a:ea typeface="Source Code Pro"/>
                  <a:cs typeface="Source Code Pro"/>
                  <a:sym typeface="Source Code Pro"/>
                </a:rPr>
                <a:t>lpm</a:t>
              </a: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D73A49"/>
                  </a:solidFill>
                  <a:latin typeface="Source Code Pro"/>
                  <a:ea typeface="Source Code Pro"/>
                  <a:cs typeface="Source Code Pro"/>
                  <a:sym typeface="Source Code Pro"/>
                </a:rPr>
                <a:t>actions</a:t>
              </a:r>
              <a:r>
                <a:rPr lang="en-US" sz="1000" b="0" i="0" u="none" strike="noStrike" cap="none">
                  <a:solidFill>
                    <a:srgbClr val="24292E"/>
                  </a:solidFill>
                  <a:latin typeface="Source Code Pro"/>
                  <a:ea typeface="Source Code Pro"/>
                  <a:cs typeface="Source Code Pro"/>
                  <a:sym typeface="Source Code Pro"/>
                </a:rPr>
                <a:t> =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ipv4_forward;</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1"/>
                </a:solidFill>
                <a:latin typeface="Source Code Pro"/>
                <a:ea typeface="Source Code Pro"/>
                <a:cs typeface="Source Code Pro"/>
                <a:sym typeface="Source Code Pro"/>
              </a:endParaRPr>
            </a:p>
          </p:txBody>
        </p:sp>
        <p:sp>
          <p:nvSpPr>
            <p:cNvPr id="3261" name="Google Shape;3261;p206"/>
            <p:cNvSpPr txBox="1"/>
            <p:nvPr/>
          </p:nvSpPr>
          <p:spPr>
            <a:xfrm>
              <a:off x="302650" y="733514"/>
              <a:ext cx="4381200" cy="35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basic_router.p4</a:t>
              </a:r>
              <a:endParaRPr/>
            </a:p>
          </p:txBody>
        </p:sp>
      </p:grpSp>
      <p:grpSp>
        <p:nvGrpSpPr>
          <p:cNvPr id="3262" name="Google Shape;3262;p206"/>
          <p:cNvGrpSpPr/>
          <p:nvPr/>
        </p:nvGrpSpPr>
        <p:grpSpPr>
          <a:xfrm>
            <a:off x="5806300" y="733525"/>
            <a:ext cx="2684400" cy="4303800"/>
            <a:chOff x="5806300" y="733525"/>
            <a:chExt cx="2684400" cy="4303800"/>
          </a:xfrm>
        </p:grpSpPr>
        <p:sp>
          <p:nvSpPr>
            <p:cNvPr id="3263" name="Google Shape;3263;p206"/>
            <p:cNvSpPr/>
            <p:nvPr/>
          </p:nvSpPr>
          <p:spPr>
            <a:xfrm>
              <a:off x="5806300" y="1086925"/>
              <a:ext cx="2684400" cy="39504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actions {</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id: 16786453</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name: "ipv4_forward"</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id: 1</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name: "dstAddr"</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bitwidth: 48</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id: 2</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name: "port"</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bitwidth: 9</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tables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id: 33581985</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name: "ipv4_lpm"</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match_fields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id: 1</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name: "hdr.ipv4.dstAddr"</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bitwidth: 32</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match_type: LPM</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action_ref_id: 16786453</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a:t>
              </a:r>
              <a:endParaRPr/>
            </a:p>
          </p:txBody>
        </p:sp>
        <p:sp>
          <p:nvSpPr>
            <p:cNvPr id="3264" name="Google Shape;3264;p206"/>
            <p:cNvSpPr txBox="1"/>
            <p:nvPr/>
          </p:nvSpPr>
          <p:spPr>
            <a:xfrm>
              <a:off x="5806300" y="733525"/>
              <a:ext cx="2428200" cy="35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basic_router.p4info</a:t>
              </a:r>
              <a:endParaRPr/>
            </a:p>
          </p:txBody>
        </p:sp>
      </p:grpSp>
      <p:grpSp>
        <p:nvGrpSpPr>
          <p:cNvPr id="3265" name="Google Shape;3265;p206"/>
          <p:cNvGrpSpPr/>
          <p:nvPr/>
        </p:nvGrpSpPr>
        <p:grpSpPr>
          <a:xfrm>
            <a:off x="3716250" y="2599837"/>
            <a:ext cx="1906713" cy="1103013"/>
            <a:chOff x="3716250" y="2599837"/>
            <a:chExt cx="1906713" cy="1103013"/>
          </a:xfrm>
        </p:grpSpPr>
        <p:sp>
          <p:nvSpPr>
            <p:cNvPr id="3266" name="Google Shape;3266;p206"/>
            <p:cNvSpPr/>
            <p:nvPr/>
          </p:nvSpPr>
          <p:spPr>
            <a:xfrm>
              <a:off x="3716250" y="2726600"/>
              <a:ext cx="623100" cy="353400"/>
            </a:xfrm>
            <a:prstGeom prst="righ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67" name="Google Shape;3267;p206" descr="Spur gear.png"/>
            <p:cNvPicPr preferRelativeResize="0"/>
            <p:nvPr/>
          </p:nvPicPr>
          <p:blipFill rotWithShape="1">
            <a:blip r:embed="rId3">
              <a:alphaModFix/>
            </a:blip>
            <a:srcRect/>
            <a:stretch/>
          </p:blipFill>
          <p:spPr>
            <a:xfrm>
              <a:off x="4361674" y="2599837"/>
              <a:ext cx="591452" cy="659962"/>
            </a:xfrm>
            <a:prstGeom prst="rect">
              <a:avLst/>
            </a:prstGeom>
            <a:noFill/>
            <a:ln>
              <a:noFill/>
            </a:ln>
          </p:spPr>
        </p:pic>
        <p:sp>
          <p:nvSpPr>
            <p:cNvPr id="3268" name="Google Shape;3268;p206"/>
            <p:cNvSpPr/>
            <p:nvPr/>
          </p:nvSpPr>
          <p:spPr>
            <a:xfrm>
              <a:off x="4999863" y="2726600"/>
              <a:ext cx="623100" cy="353400"/>
            </a:xfrm>
            <a:prstGeom prst="righ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206"/>
            <p:cNvSpPr txBox="1"/>
            <p:nvPr/>
          </p:nvSpPr>
          <p:spPr>
            <a:xfrm>
              <a:off x="4025525" y="3349450"/>
              <a:ext cx="1175400" cy="35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P4 compiler</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35"/>
          <p:cNvSpPr txBox="1">
            <a:spLocks noGrp="1"/>
          </p:cNvSpPr>
          <p:nvPr>
            <p:ph type="title"/>
          </p:nvPr>
        </p:nvSpPr>
        <p:spPr>
          <a:xfrm>
            <a:off x="152400" y="127400"/>
            <a:ext cx="8991600" cy="4798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30" b="1" i="0" u="none" strike="noStrike" cap="none">
                <a:solidFill>
                  <a:srgbClr val="000000"/>
                </a:solidFill>
                <a:latin typeface="Arial"/>
                <a:ea typeface="Arial"/>
                <a:cs typeface="Arial"/>
                <a:sym typeface="Arial"/>
              </a:rPr>
              <a:t>Software Defined Networking (SDN)</a:t>
            </a:r>
            <a:endParaRPr sz="2430" b="1" i="0" u="none" strike="noStrike" cap="none">
              <a:solidFill>
                <a:srgbClr val="000000"/>
              </a:solidFill>
              <a:latin typeface="Arial"/>
              <a:ea typeface="Arial"/>
              <a:cs typeface="Arial"/>
              <a:sym typeface="Arial"/>
            </a:endParaRPr>
          </a:p>
        </p:txBody>
      </p:sp>
      <p:pic>
        <p:nvPicPr>
          <p:cNvPr id="872" name="Google Shape;872;p135"/>
          <p:cNvPicPr preferRelativeResize="0">
            <a:picLocks noGrp="1"/>
          </p:cNvPicPr>
          <p:nvPr>
            <p:ph type="body" idx="1"/>
          </p:nvPr>
        </p:nvPicPr>
        <p:blipFill rotWithShape="1">
          <a:blip r:embed="rId3">
            <a:alphaModFix/>
          </a:blip>
          <a:srcRect l="2446" r="384"/>
          <a:stretch/>
        </p:blipFill>
        <p:spPr>
          <a:xfrm>
            <a:off x="6261630" y="3628871"/>
            <a:ext cx="2057400" cy="1131318"/>
          </a:xfrm>
          <a:prstGeom prst="rect">
            <a:avLst/>
          </a:prstGeom>
          <a:noFill/>
          <a:ln>
            <a:noFill/>
          </a:ln>
        </p:spPr>
      </p:pic>
      <p:sp>
        <p:nvSpPr>
          <p:cNvPr id="873" name="Google Shape;873;p135"/>
          <p:cNvSpPr txBox="1">
            <a:spLocks noGrp="1"/>
          </p:cNvSpPr>
          <p:nvPr>
            <p:ph type="sldNum" idx="12"/>
          </p:nvPr>
        </p:nvSpPr>
        <p:spPr>
          <a:xfrm>
            <a:off x="7924800" y="4926807"/>
            <a:ext cx="1066800" cy="1595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8</a:t>
            </a:fld>
            <a:endParaRPr sz="825" b="0" i="0" u="none" strike="noStrike" cap="none">
              <a:solidFill>
                <a:srgbClr val="888888"/>
              </a:solidFill>
              <a:latin typeface="Arial"/>
              <a:ea typeface="Arial"/>
              <a:cs typeface="Arial"/>
              <a:sym typeface="Arial"/>
            </a:endParaRPr>
          </a:p>
        </p:txBody>
      </p:sp>
      <p:sp>
        <p:nvSpPr>
          <p:cNvPr id="874" name="Google Shape;874;p135"/>
          <p:cNvSpPr txBox="1"/>
          <p:nvPr/>
        </p:nvSpPr>
        <p:spPr>
          <a:xfrm>
            <a:off x="152400" y="742951"/>
            <a:ext cx="5257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90000"/>
              </a:lnSpc>
              <a:spcBef>
                <a:spcPts val="0"/>
              </a:spcBef>
              <a:spcAft>
                <a:spcPts val="0"/>
              </a:spcAft>
              <a:buClr>
                <a:srgbClr val="3F3151"/>
              </a:buClr>
              <a:buSzPts val="1942"/>
              <a:buFont typeface="Merriweather Sans"/>
              <a:buChar char="•"/>
            </a:pPr>
            <a:r>
              <a:rPr lang="en-US" sz="1942" b="1" i="0" u="none" strike="noStrike" cap="none">
                <a:solidFill>
                  <a:srgbClr val="000000"/>
                </a:solidFill>
                <a:latin typeface="Arial"/>
                <a:ea typeface="Arial"/>
                <a:cs typeface="Arial"/>
                <a:sym typeface="Arial"/>
              </a:rPr>
              <a:t>Main contributions</a:t>
            </a:r>
            <a:endParaRPr sz="1942" b="1" i="0" u="none" strike="noStrike" cap="none">
              <a:solidFill>
                <a:srgbClr val="000000"/>
              </a:solidFill>
              <a:latin typeface="Arial"/>
              <a:ea typeface="Arial"/>
              <a:cs typeface="Arial"/>
              <a:sym typeface="Arial"/>
            </a:endParaRPr>
          </a:p>
          <a:p>
            <a:pPr marL="411480" marR="0" lvl="1" indent="-200872" algn="l" rtl="0">
              <a:lnSpc>
                <a:spcPct val="90000"/>
              </a:lnSpc>
              <a:spcBef>
                <a:spcPts val="131"/>
              </a:spcBef>
              <a:spcAft>
                <a:spcPts val="0"/>
              </a:spcAft>
              <a:buClr>
                <a:srgbClr val="205867"/>
              </a:buClr>
              <a:buSzPts val="1665"/>
              <a:buFont typeface="Merriweather Sans"/>
              <a:buChar char="◦"/>
            </a:pPr>
            <a:r>
              <a:rPr lang="en-US" sz="1665" b="0" i="0" u="none" strike="noStrike" cap="none">
                <a:solidFill>
                  <a:srgbClr val="000000"/>
                </a:solidFill>
                <a:latin typeface="Arial"/>
                <a:ea typeface="Arial"/>
                <a:cs typeface="Arial"/>
                <a:sym typeface="Arial"/>
              </a:rPr>
              <a:t>OpenFlow = standardized </a:t>
            </a:r>
            <a:r>
              <a:rPr lang="en-US" sz="1665" b="0" i="1" u="none" strike="noStrike" cap="none">
                <a:solidFill>
                  <a:srgbClr val="000000"/>
                </a:solidFill>
                <a:latin typeface="Arial"/>
                <a:ea typeface="Arial"/>
                <a:cs typeface="Arial"/>
                <a:sym typeface="Arial"/>
              </a:rPr>
              <a:t>protocol</a:t>
            </a:r>
            <a:r>
              <a:rPr lang="en-US" sz="1665" b="0" i="0" u="none" strike="noStrike" cap="none">
                <a:solidFill>
                  <a:srgbClr val="000000"/>
                </a:solidFill>
                <a:latin typeface="Arial"/>
                <a:ea typeface="Arial"/>
                <a:cs typeface="Arial"/>
                <a:sym typeface="Arial"/>
              </a:rPr>
              <a:t> to interact with switch </a:t>
            </a:r>
            <a:endParaRPr/>
          </a:p>
          <a:p>
            <a:pPr marL="548640" marR="0" lvl="2" indent="-160697" algn="l" rtl="0">
              <a:lnSpc>
                <a:spcPct val="90000"/>
              </a:lnSpc>
              <a:spcBef>
                <a:spcPts val="94"/>
              </a:spcBef>
              <a:spcAft>
                <a:spcPts val="0"/>
              </a:spcAft>
              <a:buClr>
                <a:srgbClr val="1F1828"/>
              </a:buClr>
              <a:buSzPts val="1387"/>
              <a:buFont typeface="Merriweather Sans"/>
              <a:buChar char="■"/>
            </a:pPr>
            <a:r>
              <a:rPr lang="en-US" sz="1387" b="0" i="0" u="none" strike="noStrike" cap="none">
                <a:solidFill>
                  <a:srgbClr val="000000"/>
                </a:solidFill>
                <a:latin typeface="Arial"/>
                <a:ea typeface="Arial"/>
                <a:cs typeface="Arial"/>
                <a:sym typeface="Arial"/>
              </a:rPr>
              <a:t>download flow table entries, query statistics, etc.</a:t>
            </a:r>
            <a:endParaRPr/>
          </a:p>
          <a:p>
            <a:pPr marL="411480" marR="0" lvl="1" indent="-200872" algn="l" rtl="0">
              <a:lnSpc>
                <a:spcPct val="90000"/>
              </a:lnSpc>
              <a:spcBef>
                <a:spcPts val="94"/>
              </a:spcBef>
              <a:spcAft>
                <a:spcPts val="0"/>
              </a:spcAft>
              <a:buClr>
                <a:srgbClr val="205867"/>
              </a:buClr>
              <a:buSzPts val="1665"/>
              <a:buFont typeface="Merriweather Sans"/>
              <a:buChar char="◦"/>
            </a:pPr>
            <a:r>
              <a:rPr lang="en-US" sz="1665" b="0" i="0" u="none" strike="noStrike" cap="none">
                <a:solidFill>
                  <a:srgbClr val="000000"/>
                </a:solidFill>
                <a:latin typeface="Arial"/>
                <a:ea typeface="Arial"/>
                <a:cs typeface="Arial"/>
                <a:sym typeface="Arial"/>
              </a:rPr>
              <a:t>OpenFlow = standardized </a:t>
            </a:r>
            <a:r>
              <a:rPr lang="en-US" sz="1665" b="0" i="1" u="none" strike="noStrike" cap="none">
                <a:solidFill>
                  <a:srgbClr val="000000"/>
                </a:solidFill>
                <a:latin typeface="Arial"/>
                <a:ea typeface="Arial"/>
                <a:cs typeface="Arial"/>
                <a:sym typeface="Arial"/>
              </a:rPr>
              <a:t>model</a:t>
            </a:r>
            <a:endParaRPr/>
          </a:p>
          <a:p>
            <a:pPr marL="548640" marR="0" lvl="2" indent="-160697" algn="l" rtl="0">
              <a:lnSpc>
                <a:spcPct val="90000"/>
              </a:lnSpc>
              <a:spcBef>
                <a:spcPts val="94"/>
              </a:spcBef>
              <a:spcAft>
                <a:spcPts val="0"/>
              </a:spcAft>
              <a:buClr>
                <a:srgbClr val="1F1828"/>
              </a:buClr>
              <a:buSzPts val="1387"/>
              <a:buFont typeface="Merriweather Sans"/>
              <a:buChar char="■"/>
            </a:pPr>
            <a:r>
              <a:rPr lang="en-US" sz="1387" b="0" i="0" u="none" strike="noStrike" cap="none">
                <a:solidFill>
                  <a:srgbClr val="000000"/>
                </a:solidFill>
                <a:latin typeface="Arial"/>
                <a:ea typeface="Arial"/>
                <a:cs typeface="Arial"/>
                <a:sym typeface="Arial"/>
              </a:rPr>
              <a:t>match/action abstraction</a:t>
            </a:r>
            <a:endParaRPr/>
          </a:p>
          <a:p>
            <a:pPr marL="411480" marR="0" lvl="1" indent="-200872" algn="l" rtl="0">
              <a:lnSpc>
                <a:spcPct val="90000"/>
              </a:lnSpc>
              <a:spcBef>
                <a:spcPts val="94"/>
              </a:spcBef>
              <a:spcAft>
                <a:spcPts val="0"/>
              </a:spcAft>
              <a:buClr>
                <a:srgbClr val="205867"/>
              </a:buClr>
              <a:buSzPts val="1665"/>
              <a:buFont typeface="Merriweather Sans"/>
              <a:buChar char="◦"/>
            </a:pPr>
            <a:r>
              <a:rPr lang="en-US" sz="1665" b="0" i="1" u="none" strike="noStrike" cap="none">
                <a:solidFill>
                  <a:srgbClr val="000000"/>
                </a:solidFill>
                <a:latin typeface="Arial"/>
                <a:ea typeface="Arial"/>
                <a:cs typeface="Arial"/>
                <a:sym typeface="Arial"/>
              </a:rPr>
              <a:t>Concept</a:t>
            </a:r>
            <a:r>
              <a:rPr lang="en-US" sz="1665" b="0" i="0" u="none" strike="noStrike" cap="none">
                <a:solidFill>
                  <a:srgbClr val="000000"/>
                </a:solidFill>
                <a:latin typeface="Arial"/>
                <a:ea typeface="Arial"/>
                <a:cs typeface="Arial"/>
                <a:sym typeface="Arial"/>
              </a:rPr>
              <a:t> of </a:t>
            </a:r>
            <a:r>
              <a:rPr lang="en-US" sz="1665" b="0" i="1" u="none" strike="noStrike" cap="none">
                <a:solidFill>
                  <a:srgbClr val="000000"/>
                </a:solidFill>
                <a:latin typeface="Arial"/>
                <a:ea typeface="Arial"/>
                <a:cs typeface="Arial"/>
                <a:sym typeface="Arial"/>
              </a:rPr>
              <a:t>logically</a:t>
            </a:r>
            <a:r>
              <a:rPr lang="en-US" sz="1665" b="0" i="0" u="none" strike="noStrike" cap="none">
                <a:solidFill>
                  <a:srgbClr val="000000"/>
                </a:solidFill>
                <a:latin typeface="Arial"/>
                <a:ea typeface="Arial"/>
                <a:cs typeface="Arial"/>
                <a:sym typeface="Arial"/>
              </a:rPr>
              <a:t> centralized control via a single entity (“SDN controller”)</a:t>
            </a:r>
            <a:endParaRPr/>
          </a:p>
          <a:p>
            <a:pPr marL="548640" marR="0" lvl="2" indent="-160697" algn="l" rtl="0">
              <a:lnSpc>
                <a:spcPct val="90000"/>
              </a:lnSpc>
              <a:spcBef>
                <a:spcPts val="94"/>
              </a:spcBef>
              <a:spcAft>
                <a:spcPts val="0"/>
              </a:spcAft>
              <a:buClr>
                <a:srgbClr val="1F1828"/>
              </a:buClr>
              <a:buSzPts val="1387"/>
              <a:buFont typeface="Merriweather Sans"/>
              <a:buChar char="■"/>
            </a:pPr>
            <a:r>
              <a:rPr lang="en-US" sz="1387" b="0" i="0" u="none" strike="noStrike" cap="none">
                <a:solidFill>
                  <a:srgbClr val="000000"/>
                </a:solidFill>
                <a:latin typeface="Arial"/>
                <a:ea typeface="Arial"/>
                <a:cs typeface="Arial"/>
                <a:sym typeface="Arial"/>
              </a:rPr>
              <a:t>Simplifies control plane</a:t>
            </a:r>
            <a:endParaRPr/>
          </a:p>
          <a:p>
            <a:pPr marL="548640" marR="0" lvl="2" indent="-72622" algn="l" rtl="0">
              <a:lnSpc>
                <a:spcPct val="90000"/>
              </a:lnSpc>
              <a:spcBef>
                <a:spcPts val="76"/>
              </a:spcBef>
              <a:spcAft>
                <a:spcPts val="0"/>
              </a:spcAft>
              <a:buClr>
                <a:srgbClr val="1F1828"/>
              </a:buClr>
              <a:buSzPts val="1387"/>
              <a:buFont typeface="Merriweather Sans"/>
              <a:buNone/>
            </a:pPr>
            <a:endParaRPr sz="1387" b="0" i="0" u="none" strike="noStrike" cap="none">
              <a:solidFill>
                <a:srgbClr val="000000"/>
              </a:solidFill>
              <a:latin typeface="Arial"/>
              <a:ea typeface="Arial"/>
              <a:cs typeface="Arial"/>
              <a:sym typeface="Arial"/>
            </a:endParaRPr>
          </a:p>
          <a:p>
            <a:pPr marL="205740" marR="0" lvl="0" indent="-205740" algn="l" rtl="0">
              <a:lnSpc>
                <a:spcPct val="90000"/>
              </a:lnSpc>
              <a:spcBef>
                <a:spcPts val="113"/>
              </a:spcBef>
              <a:spcAft>
                <a:spcPts val="0"/>
              </a:spcAft>
              <a:buClr>
                <a:srgbClr val="3F3151"/>
              </a:buClr>
              <a:buSzPts val="1942"/>
              <a:buFont typeface="Merriweather Sans"/>
              <a:buChar char="•"/>
            </a:pPr>
            <a:r>
              <a:rPr lang="en-US" sz="1942" b="1" i="0" u="none" strike="noStrike" cap="none">
                <a:solidFill>
                  <a:srgbClr val="000000"/>
                </a:solidFill>
                <a:latin typeface="Arial"/>
                <a:ea typeface="Arial"/>
                <a:cs typeface="Arial"/>
                <a:sym typeface="Arial"/>
              </a:rPr>
              <a:t>Issues</a:t>
            </a:r>
            <a:endParaRPr/>
          </a:p>
          <a:p>
            <a:pPr marL="411480" marR="0" lvl="1" indent="-200872" algn="l" rtl="0">
              <a:lnSpc>
                <a:spcPct val="90000"/>
              </a:lnSpc>
              <a:spcBef>
                <a:spcPts val="131"/>
              </a:spcBef>
              <a:spcAft>
                <a:spcPts val="0"/>
              </a:spcAft>
              <a:buClr>
                <a:srgbClr val="205867"/>
              </a:buClr>
              <a:buSzPts val="1665"/>
              <a:buFont typeface="Merriweather Sans"/>
              <a:buChar char="◦"/>
            </a:pPr>
            <a:r>
              <a:rPr lang="en-US" sz="1665" b="0" i="0" u="none" strike="noStrike" cap="none">
                <a:solidFill>
                  <a:srgbClr val="000000"/>
                </a:solidFill>
                <a:latin typeface="Arial"/>
                <a:ea typeface="Arial"/>
                <a:cs typeface="Arial"/>
                <a:sym typeface="Arial"/>
              </a:rPr>
              <a:t>Data-plane protocol evolution requires changes to standards (12 → 40 OpenFlow match fields)</a:t>
            </a:r>
            <a:endParaRPr/>
          </a:p>
          <a:p>
            <a:pPr marL="411480" marR="0" lvl="1" indent="-200872" algn="l" rtl="0">
              <a:lnSpc>
                <a:spcPct val="90000"/>
              </a:lnSpc>
              <a:spcBef>
                <a:spcPts val="112"/>
              </a:spcBef>
              <a:spcAft>
                <a:spcPts val="0"/>
              </a:spcAft>
              <a:buClr>
                <a:srgbClr val="205867"/>
              </a:buClr>
              <a:buSzPts val="1665"/>
              <a:buFont typeface="Merriweather Sans"/>
              <a:buChar char="◦"/>
            </a:pPr>
            <a:r>
              <a:rPr lang="en-US" sz="1665" b="0" i="0" u="none" strike="noStrike" cap="none">
                <a:solidFill>
                  <a:srgbClr val="000000"/>
                </a:solidFill>
                <a:latin typeface="Arial"/>
                <a:ea typeface="Arial"/>
                <a:cs typeface="Arial"/>
                <a:sym typeface="Arial"/>
              </a:rPr>
              <a:t>Limited interoperability between vendors </a:t>
            </a:r>
            <a:br>
              <a:rPr lang="en-US" sz="1665" b="0" i="0" u="none" strike="noStrike" cap="none">
                <a:solidFill>
                  <a:srgbClr val="000000"/>
                </a:solidFill>
                <a:latin typeface="Arial"/>
                <a:ea typeface="Arial"/>
                <a:cs typeface="Arial"/>
                <a:sym typeface="Arial"/>
              </a:rPr>
            </a:br>
            <a:r>
              <a:rPr lang="en-US" sz="1665" b="0" i="0" u="none" strike="noStrike" cap="none">
                <a:solidFill>
                  <a:srgbClr val="000000"/>
                </a:solidFill>
                <a:latin typeface="Arial"/>
                <a:ea typeface="Arial"/>
                <a:cs typeface="Arial"/>
                <a:sym typeface="Arial"/>
              </a:rPr>
              <a:t>(OpenFlow / netconf / JSON / XML variants)</a:t>
            </a:r>
            <a:endParaRPr/>
          </a:p>
          <a:p>
            <a:pPr marL="411480" marR="0" lvl="1" indent="-200872" algn="l" rtl="0">
              <a:lnSpc>
                <a:spcPct val="90000"/>
              </a:lnSpc>
              <a:spcBef>
                <a:spcPts val="112"/>
              </a:spcBef>
              <a:spcAft>
                <a:spcPts val="0"/>
              </a:spcAft>
              <a:buClr>
                <a:srgbClr val="205867"/>
              </a:buClr>
              <a:buSzPts val="1665"/>
              <a:buFont typeface="Merriweather Sans"/>
              <a:buChar char="◦"/>
            </a:pPr>
            <a:r>
              <a:rPr lang="en-US" sz="1665" b="0" i="0" u="none" strike="noStrike" cap="none">
                <a:solidFill>
                  <a:srgbClr val="000000"/>
                </a:solidFill>
                <a:latin typeface="Arial"/>
                <a:ea typeface="Arial"/>
                <a:cs typeface="Arial"/>
                <a:sym typeface="Arial"/>
              </a:rPr>
              <a:t>Limited programmability</a:t>
            </a:r>
            <a:endParaRPr/>
          </a:p>
          <a:p>
            <a:pPr marL="0" marR="0" lvl="0" indent="0" algn="l" rtl="0">
              <a:lnSpc>
                <a:spcPct val="90000"/>
              </a:lnSpc>
              <a:spcBef>
                <a:spcPts val="131"/>
              </a:spcBef>
              <a:spcAft>
                <a:spcPts val="0"/>
              </a:spcAft>
              <a:buClr>
                <a:srgbClr val="3F3151"/>
              </a:buClr>
              <a:buSzPts val="1942"/>
              <a:buFont typeface="Merriweather Sans"/>
              <a:buNone/>
            </a:pPr>
            <a:endParaRPr sz="1942" b="1" i="0" u="none" strike="noStrike" cap="none">
              <a:solidFill>
                <a:srgbClr val="000000"/>
              </a:solidFill>
              <a:latin typeface="Arial"/>
              <a:ea typeface="Arial"/>
              <a:cs typeface="Arial"/>
              <a:sym typeface="Arial"/>
            </a:endParaRPr>
          </a:p>
        </p:txBody>
      </p:sp>
      <p:sp>
        <p:nvSpPr>
          <p:cNvPr id="875" name="Google Shape;875;p135"/>
          <p:cNvSpPr/>
          <p:nvPr/>
        </p:nvSpPr>
        <p:spPr>
          <a:xfrm>
            <a:off x="6400800" y="2076450"/>
            <a:ext cx="1676400" cy="76200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33333"/>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SDN Controller</a:t>
            </a:r>
            <a:endParaRPr sz="1800" b="0" i="0" u="none" strike="noStrike" cap="none">
              <a:solidFill>
                <a:srgbClr val="FFFFFF"/>
              </a:solidFill>
              <a:latin typeface="Arial"/>
              <a:ea typeface="Arial"/>
              <a:cs typeface="Arial"/>
              <a:sym typeface="Arial"/>
            </a:endParaRPr>
          </a:p>
        </p:txBody>
      </p:sp>
      <p:sp>
        <p:nvSpPr>
          <p:cNvPr id="876" name="Google Shape;876;p135"/>
          <p:cNvSpPr/>
          <p:nvPr/>
        </p:nvSpPr>
        <p:spPr>
          <a:xfrm>
            <a:off x="7162800" y="2866053"/>
            <a:ext cx="228600" cy="762000"/>
          </a:xfrm>
          <a:prstGeom prst="upDownArrow">
            <a:avLst>
              <a:gd name="adj1" fmla="val 50000"/>
              <a:gd name="adj2" fmla="val 50000"/>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7" name="Google Shape;877;p135"/>
          <p:cNvSpPr/>
          <p:nvPr/>
        </p:nvSpPr>
        <p:spPr>
          <a:xfrm>
            <a:off x="6907860" y="4704917"/>
            <a:ext cx="86454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Switch</a:t>
            </a:r>
            <a:endParaRPr sz="1800" b="0" i="0" u="none" strike="noStrike" cap="none">
              <a:solidFill>
                <a:srgbClr val="000000"/>
              </a:solidFill>
              <a:latin typeface="Arial"/>
              <a:ea typeface="Arial"/>
              <a:cs typeface="Arial"/>
              <a:sym typeface="Arial"/>
            </a:endParaRPr>
          </a:p>
        </p:txBody>
      </p:sp>
      <p:sp>
        <p:nvSpPr>
          <p:cNvPr id="878" name="Google Shape;878;p135"/>
          <p:cNvSpPr/>
          <p:nvPr/>
        </p:nvSpPr>
        <p:spPr>
          <a:xfrm>
            <a:off x="7382023" y="3060441"/>
            <a:ext cx="1457177" cy="4468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Southbound I/F</a:t>
            </a:r>
            <a:endParaRPr sz="1800" b="0" i="0" u="none" strike="noStrike" cap="none">
              <a:solidFill>
                <a:srgbClr val="000000"/>
              </a:solidFill>
              <a:latin typeface="Arial"/>
              <a:ea typeface="Arial"/>
              <a:cs typeface="Arial"/>
              <a:sym typeface="Arial"/>
            </a:endParaRPr>
          </a:p>
        </p:txBody>
      </p:sp>
      <p:sp>
        <p:nvSpPr>
          <p:cNvPr id="879" name="Google Shape;879;p135"/>
          <p:cNvSpPr/>
          <p:nvPr/>
        </p:nvSpPr>
        <p:spPr>
          <a:xfrm>
            <a:off x="7162800" y="1276350"/>
            <a:ext cx="228600" cy="762000"/>
          </a:xfrm>
          <a:prstGeom prst="upDownArrow">
            <a:avLst>
              <a:gd name="adj1" fmla="val 50000"/>
              <a:gd name="adj2" fmla="val 50000"/>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0" name="Google Shape;880;p135"/>
          <p:cNvSpPr/>
          <p:nvPr/>
        </p:nvSpPr>
        <p:spPr>
          <a:xfrm>
            <a:off x="7382023" y="1428750"/>
            <a:ext cx="172441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Northbound I/F</a:t>
            </a:r>
            <a:endParaRPr sz="1800" b="0" i="0" u="none" strike="noStrike" cap="none">
              <a:solidFill>
                <a:srgbClr val="000000"/>
              </a:solidFill>
              <a:latin typeface="Arial"/>
              <a:ea typeface="Arial"/>
              <a:cs typeface="Arial"/>
              <a:sym typeface="Arial"/>
            </a:endParaRPr>
          </a:p>
        </p:txBody>
      </p:sp>
      <p:sp>
        <p:nvSpPr>
          <p:cNvPr id="881" name="Google Shape;881;p135"/>
          <p:cNvSpPr/>
          <p:nvPr/>
        </p:nvSpPr>
        <p:spPr>
          <a:xfrm>
            <a:off x="5922610" y="819150"/>
            <a:ext cx="2694709" cy="436418"/>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33333"/>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Control Function (“App”)</a:t>
            </a:r>
            <a:endParaRPr/>
          </a:p>
        </p:txBody>
      </p:sp>
      <p:sp>
        <p:nvSpPr>
          <p:cNvPr id="882" name="Google Shape;882;p135"/>
          <p:cNvSpPr/>
          <p:nvPr/>
        </p:nvSpPr>
        <p:spPr>
          <a:xfrm>
            <a:off x="8439945" y="3956568"/>
            <a:ext cx="49259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x n</a:t>
            </a:r>
            <a:endParaRPr sz="1800" b="0" i="0" u="none" strike="noStrike" cap="none">
              <a:solidFill>
                <a:srgbClr val="000000"/>
              </a:solidFill>
              <a:latin typeface="Arial"/>
              <a:ea typeface="Arial"/>
              <a:cs typeface="Arial"/>
              <a:sym typeface="Arial"/>
            </a:endParaRPr>
          </a:p>
        </p:txBody>
      </p:sp>
      <p:sp>
        <p:nvSpPr>
          <p:cNvPr id="883" name="Google Shape;883;p135"/>
          <p:cNvSpPr/>
          <p:nvPr/>
        </p:nvSpPr>
        <p:spPr>
          <a:xfrm>
            <a:off x="8651407" y="842865"/>
            <a:ext cx="5565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x m</a:t>
            </a:r>
            <a:endParaRPr/>
          </a:p>
        </p:txBody>
      </p:sp>
      <p:sp>
        <p:nvSpPr>
          <p:cNvPr id="884" name="Google Shape;884;p135"/>
          <p:cNvSpPr/>
          <p:nvPr/>
        </p:nvSpPr>
        <p:spPr>
          <a:xfrm>
            <a:off x="8153400" y="2266950"/>
            <a:ext cx="49259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x 1</a:t>
            </a:r>
            <a:endParaRPr sz="1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7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7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7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7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274"/>
        <p:cNvGrpSpPr/>
        <p:nvPr/>
      </p:nvGrpSpPr>
      <p:grpSpPr>
        <a:xfrm>
          <a:off x="0" y="0"/>
          <a:ext cx="0" cy="0"/>
          <a:chOff x="0" y="0"/>
          <a:chExt cx="0" cy="0"/>
        </a:xfrm>
      </p:grpSpPr>
      <p:sp>
        <p:nvSpPr>
          <p:cNvPr id="3275" name="Google Shape;3275;p20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P4Runtime Table Entry </a:t>
            </a:r>
            <a:r>
              <a:rPr lang="en-US"/>
              <a:t>E</a:t>
            </a:r>
            <a:r>
              <a:rPr lang="en-US" sz="2700" b="1" i="0" u="none" strike="noStrike" cap="none">
                <a:solidFill>
                  <a:schemeClr val="dk1"/>
                </a:solidFill>
                <a:latin typeface="Arial"/>
                <a:ea typeface="Arial"/>
                <a:cs typeface="Arial"/>
                <a:sym typeface="Arial"/>
              </a:rPr>
              <a:t>xample</a:t>
            </a:r>
            <a:endParaRPr/>
          </a:p>
        </p:txBody>
      </p:sp>
      <p:sp>
        <p:nvSpPr>
          <p:cNvPr id="3276" name="Google Shape;3276;p20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80</a:t>
            </a:fld>
            <a:endParaRPr/>
          </a:p>
        </p:txBody>
      </p:sp>
      <p:sp>
        <p:nvSpPr>
          <p:cNvPr id="3277" name="Google Shape;3277;p207"/>
          <p:cNvSpPr/>
          <p:nvPr/>
        </p:nvSpPr>
        <p:spPr>
          <a:xfrm>
            <a:off x="5603051" y="1188750"/>
            <a:ext cx="3223800" cy="35616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table_entry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table_id: 33581985</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match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field_id: 1</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lpm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value: "\n\000\001\001"</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prefix_len: 32</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action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action_id: 16786453</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param_id: 1</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value: "\000\000\000\000\000\n"</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param_id: 2</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value: "\000\007"</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a:t>
            </a:r>
            <a:endParaRPr/>
          </a:p>
        </p:txBody>
      </p:sp>
      <p:sp>
        <p:nvSpPr>
          <p:cNvPr id="3278" name="Google Shape;3278;p207"/>
          <p:cNvSpPr/>
          <p:nvPr/>
        </p:nvSpPr>
        <p:spPr>
          <a:xfrm>
            <a:off x="196625" y="1188750"/>
            <a:ext cx="3020400" cy="23295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D73A49"/>
                </a:solidFill>
                <a:latin typeface="Source Code Pro"/>
                <a:ea typeface="Source Code Pro"/>
                <a:cs typeface="Source Code Pro"/>
                <a:sym typeface="Source Code Pro"/>
              </a:rPr>
              <a:t>action</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ipv4_forward</a:t>
            </a:r>
            <a:r>
              <a:rPr lang="en-US" sz="1000" b="0" i="0" u="none" strike="noStrike" cap="none">
                <a:solidFill>
                  <a:srgbClr val="24292E"/>
                </a:solidFill>
                <a:latin typeface="Source Code Pro"/>
                <a:ea typeface="Source Code Pro"/>
                <a:cs typeface="Source Code Pro"/>
                <a:sym typeface="Source Code Pro"/>
              </a:rPr>
              <a:t>(</a:t>
            </a:r>
            <a:r>
              <a:rPr lang="en-US" sz="1000" b="0" i="0" u="none" strike="noStrike" cap="none">
                <a:solidFill>
                  <a:srgbClr val="005CC5"/>
                </a:solidFill>
                <a:latin typeface="Source Code Pro"/>
                <a:ea typeface="Source Code Pro"/>
                <a:cs typeface="Source Code Pro"/>
                <a:sym typeface="Source Code Pro"/>
              </a:rPr>
              <a:t>bit</a:t>
            </a:r>
            <a:r>
              <a:rPr lang="en-US" sz="1000" b="0" i="0" u="none" strike="noStrike" cap="none">
                <a:solidFill>
                  <a:srgbClr val="000000"/>
                </a:solidFill>
                <a:latin typeface="Source Code Pro"/>
                <a:ea typeface="Source Code Pro"/>
                <a:cs typeface="Source Code Pro"/>
                <a:sym typeface="Source Code Pro"/>
              </a:rPr>
              <a:t>&lt;48&gt;</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dstAddr</a:t>
            </a: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5CC5"/>
                </a:solidFill>
                <a:latin typeface="Source Code Pro"/>
                <a:ea typeface="Source Code Pro"/>
                <a:cs typeface="Source Code Pro"/>
                <a:sym typeface="Source Code Pro"/>
              </a:rPr>
              <a:t>bit</a:t>
            </a:r>
            <a:r>
              <a:rPr lang="en-US" sz="1000" b="0" i="0" u="none" strike="noStrike" cap="none">
                <a:solidFill>
                  <a:srgbClr val="000000"/>
                </a:solidFill>
                <a:latin typeface="Source Code Pro"/>
                <a:ea typeface="Source Code Pro"/>
                <a:cs typeface="Source Code Pro"/>
                <a:sym typeface="Source Code Pro"/>
              </a:rPr>
              <a:t>&lt;9&gt;</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port</a:t>
            </a: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 Action implementation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a:t>
            </a:r>
            <a:br>
              <a:rPr lang="en-US" sz="1000" b="0" i="0" u="none" strike="noStrike" cap="none">
                <a:solidFill>
                  <a:srgbClr val="24292E"/>
                </a:solidFill>
                <a:latin typeface="Source Code Pro"/>
                <a:ea typeface="Source Code Pro"/>
                <a:cs typeface="Source Code Pro"/>
                <a:sym typeface="Source Code Pro"/>
              </a:rPr>
            </a:br>
            <a:r>
              <a:rPr lang="en-US" sz="1000" b="0" i="0" u="none" strike="noStrike" cap="none">
                <a:solidFill>
                  <a:srgbClr val="D73A49"/>
                </a:solidFill>
                <a:latin typeface="Source Code Pro"/>
                <a:ea typeface="Source Code Pro"/>
                <a:cs typeface="Source Code Pro"/>
                <a:sym typeface="Source Code Pro"/>
              </a:rPr>
              <a:t>table</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ipv4_lpm</a:t>
            </a: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5CC5"/>
                </a:solidFill>
                <a:latin typeface="Source Code Pro"/>
                <a:ea typeface="Source Code Pro"/>
                <a:cs typeface="Source Code Pro"/>
                <a:sym typeface="Source Code Pro"/>
              </a:rPr>
              <a:t>key</a:t>
            </a:r>
            <a:r>
              <a:rPr lang="en-US" sz="1000" b="0" i="0" u="none" strike="noStrike" cap="none">
                <a:solidFill>
                  <a:srgbClr val="24292E"/>
                </a:solidFill>
                <a:latin typeface="Source Code Pro"/>
                <a:ea typeface="Source Code Pro"/>
                <a:cs typeface="Source Code Pro"/>
                <a:sym typeface="Source Code Pro"/>
              </a:rPr>
              <a:t> =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hdr.ipv4.dstAddr</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6F42C1"/>
                </a:solidFill>
                <a:latin typeface="Source Code Pro"/>
                <a:ea typeface="Source Code Pro"/>
                <a:cs typeface="Source Code Pro"/>
                <a:sym typeface="Source Code Pro"/>
              </a:rPr>
              <a:t>lpm</a:t>
            </a: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D73A49"/>
                </a:solidFill>
                <a:latin typeface="Source Code Pro"/>
                <a:ea typeface="Source Code Pro"/>
                <a:cs typeface="Source Code Pro"/>
                <a:sym typeface="Source Code Pro"/>
              </a:rPr>
              <a:t>actions</a:t>
            </a:r>
            <a:r>
              <a:rPr lang="en-US" sz="1000" b="0" i="0" u="none" strike="noStrike" cap="none">
                <a:solidFill>
                  <a:srgbClr val="24292E"/>
                </a:solidFill>
                <a:latin typeface="Source Code Pro"/>
                <a:ea typeface="Source Code Pro"/>
                <a:cs typeface="Source Code Pro"/>
                <a:sym typeface="Source Code Pro"/>
              </a:rPr>
              <a:t> =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ipv4_forward;</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1"/>
              </a:solidFill>
              <a:latin typeface="Source Code Pro"/>
              <a:ea typeface="Source Code Pro"/>
              <a:cs typeface="Source Code Pro"/>
              <a:sym typeface="Source Code Pro"/>
            </a:endParaRPr>
          </a:p>
        </p:txBody>
      </p:sp>
      <p:sp>
        <p:nvSpPr>
          <p:cNvPr id="3279" name="Google Shape;3279;p207"/>
          <p:cNvSpPr txBox="1"/>
          <p:nvPr/>
        </p:nvSpPr>
        <p:spPr>
          <a:xfrm>
            <a:off x="901425" y="4099900"/>
            <a:ext cx="3853200" cy="594000"/>
          </a:xfrm>
          <a:prstGeom prst="rect">
            <a:avLst/>
          </a:prstGeom>
          <a:solidFill>
            <a:srgbClr val="FFF2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Source Code Pro"/>
              <a:buNone/>
            </a:pPr>
            <a:r>
              <a:rPr lang="en-US" sz="1100" b="0" i="0" u="none" strike="noStrike" cap="none">
                <a:solidFill>
                  <a:schemeClr val="dk1"/>
                </a:solidFill>
                <a:latin typeface="Source Code Pro"/>
                <a:ea typeface="Source Code Pro"/>
                <a:cs typeface="Source Code Pro"/>
                <a:sym typeface="Source Code Pro"/>
              </a:rPr>
              <a:t>hdr.ipv4.dstAddr=10.0.1.1/32</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-&gt; ipv4_forward(00:00:00:00:00:10, 7) </a:t>
            </a:r>
            <a:endParaRPr/>
          </a:p>
        </p:txBody>
      </p:sp>
      <p:sp>
        <p:nvSpPr>
          <p:cNvPr id="3280" name="Google Shape;3280;p207"/>
          <p:cNvSpPr/>
          <p:nvPr/>
        </p:nvSpPr>
        <p:spPr>
          <a:xfrm>
            <a:off x="3923900" y="2589425"/>
            <a:ext cx="1599600" cy="1440300"/>
          </a:xfrm>
          <a:prstGeom prst="bentArrow">
            <a:avLst>
              <a:gd name="adj1" fmla="val 12887"/>
              <a:gd name="adj2" fmla="val 12885"/>
              <a:gd name="adj3" fmla="val 25356"/>
              <a:gd name="adj4" fmla="val 38409"/>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207"/>
          <p:cNvSpPr/>
          <p:nvPr/>
        </p:nvSpPr>
        <p:spPr>
          <a:xfrm>
            <a:off x="1007475" y="3601475"/>
            <a:ext cx="353400" cy="4284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207"/>
          <p:cNvSpPr txBox="1"/>
          <p:nvPr/>
        </p:nvSpPr>
        <p:spPr>
          <a:xfrm>
            <a:off x="196625" y="796225"/>
            <a:ext cx="3020400" cy="3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basic_router.p4</a:t>
            </a:r>
            <a:endParaRPr/>
          </a:p>
        </p:txBody>
      </p:sp>
      <p:sp>
        <p:nvSpPr>
          <p:cNvPr id="3283" name="Google Shape;3283;p207"/>
          <p:cNvSpPr txBox="1"/>
          <p:nvPr/>
        </p:nvSpPr>
        <p:spPr>
          <a:xfrm>
            <a:off x="1442575" y="3693912"/>
            <a:ext cx="3020400" cy="3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Logical view of table entry</a:t>
            </a:r>
            <a:endParaRPr/>
          </a:p>
        </p:txBody>
      </p:sp>
      <p:sp>
        <p:nvSpPr>
          <p:cNvPr id="3284" name="Google Shape;3284;p207"/>
          <p:cNvSpPr txBox="1"/>
          <p:nvPr/>
        </p:nvSpPr>
        <p:spPr>
          <a:xfrm>
            <a:off x="5806317" y="796225"/>
            <a:ext cx="3020400" cy="3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Protobuf message</a:t>
            </a:r>
            <a:endParaRPr/>
          </a:p>
        </p:txBody>
      </p:sp>
      <p:sp>
        <p:nvSpPr>
          <p:cNvPr id="3285" name="Google Shape;3285;p207"/>
          <p:cNvSpPr txBox="1"/>
          <p:nvPr/>
        </p:nvSpPr>
        <p:spPr>
          <a:xfrm>
            <a:off x="3217025" y="1995429"/>
            <a:ext cx="2289000" cy="594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Control plane</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generates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89"/>
        <p:cNvGrpSpPr/>
        <p:nvPr/>
      </p:nvGrpSpPr>
      <p:grpSpPr>
        <a:xfrm>
          <a:off x="0" y="0"/>
          <a:ext cx="0" cy="0"/>
          <a:chOff x="0" y="0"/>
          <a:chExt cx="0" cy="0"/>
        </a:xfrm>
      </p:grpSpPr>
      <p:sp>
        <p:nvSpPr>
          <p:cNvPr id="3290" name="Google Shape;3290;p208"/>
          <p:cNvSpPr/>
          <p:nvPr/>
        </p:nvSpPr>
        <p:spPr>
          <a:xfrm>
            <a:off x="232625" y="779000"/>
            <a:ext cx="4536300" cy="33225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291" name="Google Shape;3291;p208"/>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a:t>
            </a:r>
            <a:r>
              <a:rPr lang="en-US">
                <a:latin typeface="Consolas"/>
                <a:ea typeface="Consolas"/>
                <a:cs typeface="Consolas"/>
                <a:sym typeface="Consolas"/>
              </a:rPr>
              <a:t>SetPipelineConfig</a:t>
            </a:r>
            <a:endParaRPr>
              <a:latin typeface="Consolas"/>
              <a:ea typeface="Consolas"/>
              <a:cs typeface="Consolas"/>
              <a:sym typeface="Consolas"/>
            </a:endParaRPr>
          </a:p>
        </p:txBody>
      </p:sp>
      <p:sp>
        <p:nvSpPr>
          <p:cNvPr id="3292" name="Google Shape;3292;p208"/>
          <p:cNvSpPr txBox="1"/>
          <p:nvPr/>
        </p:nvSpPr>
        <p:spPr>
          <a:xfrm>
            <a:off x="235500" y="779000"/>
            <a:ext cx="4497600" cy="316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SetForwardingPipelineConfigRequest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enum</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Action</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UNSPECIFIED</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0</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1</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VERIFY_AND_SAVE</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VERIFY_AND_COMMIT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3</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4</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RECONCILE_AND_COMMIT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5</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uint64 device_id = 1;</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uint64 role_id = 2;</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Uint128 election_id = 3;</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Action action = 4;</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ForwardingPipelineConfig config = 5;</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br>
              <a:rPr lang="en-US">
                <a:solidFill>
                  <a:srgbClr val="24292E"/>
                </a:solidFill>
                <a:latin typeface="Consolas"/>
                <a:ea typeface="Consolas"/>
                <a:cs typeface="Consolas"/>
                <a:sym typeface="Consolas"/>
              </a:rPr>
            </a:b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a:p>
        </p:txBody>
      </p:sp>
      <p:sp>
        <p:nvSpPr>
          <p:cNvPr id="3293" name="Google Shape;3293;p208"/>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81</a:t>
            </a:fld>
            <a:endParaRPr/>
          </a:p>
        </p:txBody>
      </p:sp>
      <p:sp>
        <p:nvSpPr>
          <p:cNvPr id="3294" name="Google Shape;3294;p208"/>
          <p:cNvSpPr/>
          <p:nvPr/>
        </p:nvSpPr>
        <p:spPr>
          <a:xfrm>
            <a:off x="4994225" y="3631325"/>
            <a:ext cx="3997500" cy="12066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295" name="Google Shape;3295;p208"/>
          <p:cNvSpPr txBox="1"/>
          <p:nvPr/>
        </p:nvSpPr>
        <p:spPr>
          <a:xfrm>
            <a:off x="4994225" y="3631325"/>
            <a:ext cx="3960600" cy="8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ForwardingPipelineConfig</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config.P4Info p4info = 1;</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Target-specific P4 configuration.</a:t>
            </a:r>
            <a:endParaRPr>
              <a:solidFill>
                <a:srgbClr val="6A73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bytes p4_device_config = 2;</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spcBef>
                <a:spcPts val="0"/>
              </a:spcBef>
              <a:spcAft>
                <a:spcPts val="0"/>
              </a:spcAft>
              <a:buNone/>
            </a:pPr>
            <a:endParaRPr/>
          </a:p>
        </p:txBody>
      </p:sp>
      <p:sp>
        <p:nvSpPr>
          <p:cNvPr id="3296" name="Google Shape;3296;p208"/>
          <p:cNvSpPr/>
          <p:nvPr/>
        </p:nvSpPr>
        <p:spPr>
          <a:xfrm>
            <a:off x="2822025" y="3647100"/>
            <a:ext cx="733200" cy="25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08"/>
          <p:cNvSpPr/>
          <p:nvPr/>
        </p:nvSpPr>
        <p:spPr>
          <a:xfrm>
            <a:off x="5068625" y="3720650"/>
            <a:ext cx="756600" cy="2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8" name="Google Shape;3298;p208"/>
          <p:cNvCxnSpPr>
            <a:stCxn id="3296" idx="2"/>
            <a:endCxn id="3297" idx="1"/>
          </p:cNvCxnSpPr>
          <p:nvPr/>
        </p:nvCxnSpPr>
        <p:spPr>
          <a:xfrm rot="-5400000">
            <a:off x="4096425" y="2927100"/>
            <a:ext cx="64500" cy="1880100"/>
          </a:xfrm>
          <a:prstGeom prst="bentConnector4">
            <a:avLst>
              <a:gd name="adj1" fmla="val -590620"/>
              <a:gd name="adj2" fmla="val 59747"/>
            </a:avLst>
          </a:prstGeom>
          <a:noFill/>
          <a:ln w="19050" cap="flat" cmpd="sng">
            <a:solidFill>
              <a:srgbClr val="0000FF"/>
            </a:solidFill>
            <a:prstDash val="solid"/>
            <a:round/>
            <a:headEnd type="none" w="med" len="med"/>
            <a:tailEnd type="triangle" w="med" len="med"/>
          </a:ln>
        </p:spPr>
      </p:cxnSp>
      <p:sp>
        <p:nvSpPr>
          <p:cNvPr id="3299" name="Google Shape;3299;p208"/>
          <p:cNvSpPr/>
          <p:nvPr/>
        </p:nvSpPr>
        <p:spPr>
          <a:xfrm>
            <a:off x="5922288" y="1425833"/>
            <a:ext cx="1135500" cy="4794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00" name="Google Shape;3300;p208" descr="Spur gear.png"/>
          <p:cNvPicPr preferRelativeResize="0"/>
          <p:nvPr/>
        </p:nvPicPr>
        <p:blipFill rotWithShape="1">
          <a:blip r:embed="rId3">
            <a:alphaModFix/>
          </a:blip>
          <a:srcRect/>
          <a:stretch/>
        </p:blipFill>
        <p:spPr>
          <a:xfrm>
            <a:off x="5323940" y="1436927"/>
            <a:ext cx="488305" cy="544867"/>
          </a:xfrm>
          <a:prstGeom prst="rect">
            <a:avLst/>
          </a:prstGeom>
          <a:noFill/>
          <a:ln>
            <a:noFill/>
          </a:ln>
        </p:spPr>
      </p:pic>
      <p:sp>
        <p:nvSpPr>
          <p:cNvPr id="3301" name="Google Shape;3301;p208"/>
          <p:cNvSpPr/>
          <p:nvPr/>
        </p:nvSpPr>
        <p:spPr>
          <a:xfrm>
            <a:off x="5276726" y="814976"/>
            <a:ext cx="621540" cy="443016"/>
          </a:xfrm>
          <a:prstGeom prst="flowChartDocument">
            <a:avLst/>
          </a:prstGeom>
          <a:gradFill>
            <a:gsLst>
              <a:gs pos="0">
                <a:srgbClr val="B7CE88"/>
              </a:gs>
              <a:gs pos="100000">
                <a:srgbClr val="768F45"/>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38"/>
              <a:buFont typeface="Arial"/>
              <a:buNone/>
            </a:pPr>
            <a:r>
              <a:rPr lang="en-US" sz="1350" b="1" i="0" u="none" strike="noStrike" cap="none">
                <a:solidFill>
                  <a:srgbClr val="FFFFFF"/>
                </a:solidFill>
                <a:latin typeface="Arial"/>
                <a:ea typeface="Arial"/>
                <a:cs typeface="Arial"/>
                <a:sym typeface="Arial"/>
              </a:rPr>
              <a:t>test.p4</a:t>
            </a:r>
            <a:endParaRPr/>
          </a:p>
        </p:txBody>
      </p:sp>
      <p:sp>
        <p:nvSpPr>
          <p:cNvPr id="3302" name="Google Shape;3302;p208"/>
          <p:cNvSpPr/>
          <p:nvPr/>
        </p:nvSpPr>
        <p:spPr>
          <a:xfrm>
            <a:off x="6580791" y="1485214"/>
            <a:ext cx="383832" cy="360342"/>
          </a:xfrm>
          <a:prstGeom prst="flowChartDocument">
            <a:avLst/>
          </a:prstGeom>
          <a:gradFill>
            <a:gsLst>
              <a:gs pos="0">
                <a:srgbClr val="F5D0D0"/>
              </a:gs>
              <a:gs pos="100000">
                <a:srgbClr val="D96868"/>
              </a:gs>
            </a:gsLst>
            <a:lin ang="5400012" scaled="0"/>
          </a:gradFill>
          <a:ln w="9525" cap="flat" cmpd="sng">
            <a:solidFill>
              <a:srgbClr val="990000"/>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1000" b="0" i="0" u="none" strike="noStrike" cap="none">
                <a:solidFill>
                  <a:srgbClr val="000000"/>
                </a:solidFill>
                <a:latin typeface="Arial"/>
                <a:ea typeface="Arial"/>
                <a:cs typeface="Arial"/>
                <a:sym typeface="Arial"/>
              </a:rPr>
              <a:t>json</a:t>
            </a:r>
            <a:endParaRPr/>
          </a:p>
        </p:txBody>
      </p:sp>
      <p:sp>
        <p:nvSpPr>
          <p:cNvPr id="3303" name="Google Shape;3303;p208"/>
          <p:cNvSpPr/>
          <p:nvPr/>
        </p:nvSpPr>
        <p:spPr>
          <a:xfrm>
            <a:off x="7304372" y="1471232"/>
            <a:ext cx="1093800" cy="3999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Control plane</a:t>
            </a:r>
            <a:endParaRPr/>
          </a:p>
        </p:txBody>
      </p:sp>
      <p:sp>
        <p:nvSpPr>
          <p:cNvPr id="3304" name="Google Shape;3304;p208"/>
          <p:cNvSpPr/>
          <p:nvPr/>
        </p:nvSpPr>
        <p:spPr>
          <a:xfrm>
            <a:off x="6906300" y="2549875"/>
            <a:ext cx="1880100" cy="994500"/>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sp>
        <p:nvSpPr>
          <p:cNvPr id="3305" name="Google Shape;3305;p208"/>
          <p:cNvSpPr/>
          <p:nvPr/>
        </p:nvSpPr>
        <p:spPr>
          <a:xfrm>
            <a:off x="7296625" y="2626150"/>
            <a:ext cx="1362300" cy="245700"/>
          </a:xfrm>
          <a:prstGeom prst="rect">
            <a:avLst/>
          </a:prstGeom>
          <a:solidFill>
            <a:srgbClr val="FFD800"/>
          </a:solidFill>
          <a:ln w="9525" cap="flat" cmpd="sng">
            <a:solidFill>
              <a:srgbClr val="43434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P4Runtime server</a:t>
            </a:r>
            <a:endParaRPr/>
          </a:p>
        </p:txBody>
      </p:sp>
      <p:sp>
        <p:nvSpPr>
          <p:cNvPr id="3306" name="Google Shape;3306;p208"/>
          <p:cNvSpPr/>
          <p:nvPr/>
        </p:nvSpPr>
        <p:spPr>
          <a:xfrm>
            <a:off x="7301225" y="2906400"/>
            <a:ext cx="1362300" cy="1626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BMv2  driver</a:t>
            </a:r>
            <a:endParaRPr/>
          </a:p>
        </p:txBody>
      </p:sp>
      <p:sp>
        <p:nvSpPr>
          <p:cNvPr id="3307" name="Google Shape;3307;p208"/>
          <p:cNvSpPr txBox="1"/>
          <p:nvPr/>
        </p:nvSpPr>
        <p:spPr>
          <a:xfrm>
            <a:off x="6418412" y="3187853"/>
            <a:ext cx="621600" cy="2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BMv2</a:t>
            </a:r>
            <a:endParaRPr/>
          </a:p>
        </p:txBody>
      </p:sp>
      <p:pic>
        <p:nvPicPr>
          <p:cNvPr id="3308" name="Google Shape;3308;p208" descr="switch icon.png"/>
          <p:cNvPicPr preferRelativeResize="0"/>
          <p:nvPr/>
        </p:nvPicPr>
        <p:blipFill rotWithShape="1">
          <a:blip r:embed="rId4">
            <a:alphaModFix/>
          </a:blip>
          <a:srcRect t="25289" b="24542"/>
          <a:stretch/>
        </p:blipFill>
        <p:spPr>
          <a:xfrm>
            <a:off x="6579708" y="2858951"/>
            <a:ext cx="579535" cy="376217"/>
          </a:xfrm>
          <a:prstGeom prst="rect">
            <a:avLst/>
          </a:prstGeom>
          <a:noFill/>
          <a:ln>
            <a:noFill/>
          </a:ln>
        </p:spPr>
      </p:pic>
      <p:sp>
        <p:nvSpPr>
          <p:cNvPr id="3309" name="Google Shape;3309;p208"/>
          <p:cNvSpPr/>
          <p:nvPr/>
        </p:nvSpPr>
        <p:spPr>
          <a:xfrm>
            <a:off x="7296625" y="3112700"/>
            <a:ext cx="1362300" cy="360300"/>
          </a:xfrm>
          <a:prstGeom prst="rect">
            <a:avLst/>
          </a:prstGeom>
          <a:solidFill>
            <a:srgbClr val="D9D9D9"/>
          </a:solidFill>
          <a:ln w="9525"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simple_switch_grpc</a:t>
            </a:r>
            <a:endParaRPr/>
          </a:p>
        </p:txBody>
      </p:sp>
      <p:sp>
        <p:nvSpPr>
          <p:cNvPr id="3310" name="Google Shape;3310;p208"/>
          <p:cNvSpPr txBox="1"/>
          <p:nvPr/>
        </p:nvSpPr>
        <p:spPr>
          <a:xfrm>
            <a:off x="5202625" y="1921700"/>
            <a:ext cx="9186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p4c-bm2-ss</a:t>
            </a:r>
            <a:br>
              <a:rPr lang="en-US" sz="1000" b="0" i="0" u="none" strike="noStrike" cap="none">
                <a:solidFill>
                  <a:schemeClr val="dk1"/>
                </a:solidFill>
                <a:latin typeface="Arial"/>
                <a:ea typeface="Arial"/>
                <a:cs typeface="Arial"/>
                <a:sym typeface="Arial"/>
              </a:rPr>
            </a:br>
            <a:r>
              <a:rPr lang="en-US" sz="1000" b="0" i="0" u="none" strike="noStrike" cap="none">
                <a:solidFill>
                  <a:schemeClr val="dk1"/>
                </a:solidFill>
                <a:latin typeface="Arial"/>
                <a:ea typeface="Arial"/>
                <a:cs typeface="Arial"/>
                <a:sym typeface="Arial"/>
              </a:rPr>
              <a:t>(compiler)</a:t>
            </a:r>
            <a:endParaRPr sz="1000"/>
          </a:p>
        </p:txBody>
      </p:sp>
      <p:sp>
        <p:nvSpPr>
          <p:cNvPr id="3311" name="Google Shape;3311;p208"/>
          <p:cNvSpPr/>
          <p:nvPr/>
        </p:nvSpPr>
        <p:spPr>
          <a:xfrm rot="-5400000">
            <a:off x="5903985" y="1397951"/>
            <a:ext cx="161700" cy="3537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208"/>
          <p:cNvSpPr/>
          <p:nvPr/>
        </p:nvSpPr>
        <p:spPr>
          <a:xfrm>
            <a:off x="5506619" y="1275683"/>
            <a:ext cx="161700" cy="1617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208"/>
          <p:cNvSpPr/>
          <p:nvPr/>
        </p:nvSpPr>
        <p:spPr>
          <a:xfrm rot="-5400000">
            <a:off x="6120745" y="1348636"/>
            <a:ext cx="161700" cy="7758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208"/>
          <p:cNvSpPr/>
          <p:nvPr/>
        </p:nvSpPr>
        <p:spPr>
          <a:xfrm>
            <a:off x="6058347" y="1485214"/>
            <a:ext cx="383832" cy="360342"/>
          </a:xfrm>
          <a:prstGeom prst="flowChartDocument">
            <a:avLst/>
          </a:prstGeom>
          <a:gradFill>
            <a:gsLst>
              <a:gs pos="0">
                <a:srgbClr val="FFF6DB"/>
              </a:gs>
              <a:gs pos="100000">
                <a:srgbClr val="FAD25C"/>
              </a:gs>
            </a:gsLst>
            <a:lin ang="5400012" scaled="0"/>
          </a:gradFill>
          <a:ln w="9525" cap="flat" cmpd="sng">
            <a:solidFill>
              <a:srgbClr val="BF9000"/>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1000" b="0" i="0" u="none" strike="noStrike" cap="none">
                <a:solidFill>
                  <a:srgbClr val="000000"/>
                </a:solidFill>
                <a:latin typeface="Arial"/>
                <a:ea typeface="Arial"/>
                <a:cs typeface="Arial"/>
                <a:sym typeface="Arial"/>
              </a:rPr>
              <a:t>p4info</a:t>
            </a:r>
            <a:endParaRPr/>
          </a:p>
        </p:txBody>
      </p:sp>
      <p:sp>
        <p:nvSpPr>
          <p:cNvPr id="3315" name="Google Shape;3315;p208"/>
          <p:cNvSpPr txBox="1"/>
          <p:nvPr/>
        </p:nvSpPr>
        <p:spPr>
          <a:xfrm>
            <a:off x="5742224" y="1154478"/>
            <a:ext cx="1495800" cy="360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Pipeline config</a:t>
            </a:r>
            <a:endParaRPr/>
          </a:p>
        </p:txBody>
      </p:sp>
      <p:sp>
        <p:nvSpPr>
          <p:cNvPr id="3316" name="Google Shape;3316;p208"/>
          <p:cNvSpPr/>
          <p:nvPr/>
        </p:nvSpPr>
        <p:spPr>
          <a:xfrm>
            <a:off x="7754375" y="1875998"/>
            <a:ext cx="161700" cy="717300"/>
          </a:xfrm>
          <a:prstGeom prst="downArrow">
            <a:avLst>
              <a:gd name="adj1" fmla="val 44691"/>
              <a:gd name="adj2" fmla="val 47257"/>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208"/>
          <p:cNvSpPr/>
          <p:nvPr/>
        </p:nvSpPr>
        <p:spPr>
          <a:xfrm rot="-5400000">
            <a:off x="7098106" y="1544370"/>
            <a:ext cx="161700" cy="2421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208"/>
          <p:cNvSpPr txBox="1"/>
          <p:nvPr/>
        </p:nvSpPr>
        <p:spPr>
          <a:xfrm>
            <a:off x="6428547" y="2194548"/>
            <a:ext cx="1362300" cy="309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US" sz="1000" b="0" i="1" u="none" strike="noStrike" cap="none">
                <a:solidFill>
                  <a:srgbClr val="000000"/>
                </a:solidFill>
                <a:latin typeface="Arial"/>
                <a:ea typeface="Arial"/>
                <a:cs typeface="Arial"/>
                <a:sym typeface="Arial"/>
              </a:rPr>
              <a:t>Pipeline config bits</a:t>
            </a:r>
            <a:endParaRPr sz="1000"/>
          </a:p>
        </p:txBody>
      </p:sp>
      <p:sp>
        <p:nvSpPr>
          <p:cNvPr id="3319" name="Google Shape;3319;p208"/>
          <p:cNvSpPr txBox="1"/>
          <p:nvPr/>
        </p:nvSpPr>
        <p:spPr>
          <a:xfrm>
            <a:off x="6105647" y="1905316"/>
            <a:ext cx="1754100" cy="309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000"/>
              <a:buFont typeface="Source Code Pro"/>
              <a:buNone/>
            </a:pPr>
            <a:r>
              <a:rPr lang="en-US" sz="1000" b="0" i="0" u="none" strike="noStrike" cap="none">
                <a:solidFill>
                  <a:srgbClr val="000000"/>
                </a:solidFill>
                <a:latin typeface="Source Code Pro"/>
                <a:ea typeface="Source Code Pro"/>
                <a:cs typeface="Source Code Pro"/>
                <a:sym typeface="Source Code Pro"/>
              </a:rPr>
              <a:t>SetPipelineConfig()</a:t>
            </a:r>
            <a:endParaRPr sz="1000"/>
          </a:p>
        </p:txBody>
      </p:sp>
      <p:sp>
        <p:nvSpPr>
          <p:cNvPr id="3320" name="Google Shape;3320;p208"/>
          <p:cNvSpPr/>
          <p:nvPr/>
        </p:nvSpPr>
        <p:spPr>
          <a:xfrm>
            <a:off x="8547764" y="2574363"/>
            <a:ext cx="161730" cy="162486"/>
          </a:xfrm>
          <a:prstGeom prst="flowChartDocument">
            <a:avLst/>
          </a:prstGeom>
          <a:gradFill>
            <a:gsLst>
              <a:gs pos="0">
                <a:srgbClr val="FFF6DB"/>
              </a:gs>
              <a:gs pos="100000">
                <a:srgbClr val="FAD25C"/>
              </a:gs>
            </a:gsLst>
            <a:lin ang="5400012" scaled="0"/>
          </a:gradFill>
          <a:ln w="9525" cap="flat" cmpd="sng">
            <a:solidFill>
              <a:srgbClr val="BF9000"/>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endParaRPr sz="600" b="0" i="0" u="none" strike="noStrike" cap="none">
              <a:solidFill>
                <a:srgbClr val="000000"/>
              </a:solidFill>
              <a:latin typeface="Arial"/>
              <a:ea typeface="Arial"/>
              <a:cs typeface="Arial"/>
              <a:sym typeface="Arial"/>
            </a:endParaRPr>
          </a:p>
        </p:txBody>
      </p:sp>
      <p:sp>
        <p:nvSpPr>
          <p:cNvPr id="3321" name="Google Shape;3321;p208"/>
          <p:cNvSpPr/>
          <p:nvPr/>
        </p:nvSpPr>
        <p:spPr>
          <a:xfrm>
            <a:off x="8542499" y="3091020"/>
            <a:ext cx="161730" cy="162486"/>
          </a:xfrm>
          <a:prstGeom prst="flowChartDocument">
            <a:avLst/>
          </a:prstGeom>
          <a:gradFill>
            <a:gsLst>
              <a:gs pos="0">
                <a:srgbClr val="F5D0D0"/>
              </a:gs>
              <a:gs pos="100000">
                <a:srgbClr val="D96868"/>
              </a:gs>
            </a:gsLst>
            <a:lin ang="5400012" scaled="0"/>
          </a:gradFill>
          <a:ln w="9525" cap="flat" cmpd="sng">
            <a:solidFill>
              <a:srgbClr val="990000"/>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FFFFFF"/>
              </a:buClr>
              <a:buSzPts val="263"/>
              <a:buFont typeface="Arial"/>
              <a:buNone/>
            </a:pPr>
            <a:endParaRPr sz="600" b="0" i="0" u="none" strike="noStrike" cap="none">
              <a:solidFill>
                <a:srgbClr val="000000"/>
              </a:solidFill>
              <a:latin typeface="Arial"/>
              <a:ea typeface="Arial"/>
              <a:cs typeface="Arial"/>
              <a:sym typeface="Arial"/>
            </a:endParaRPr>
          </a:p>
        </p:txBody>
      </p:sp>
      <p:sp>
        <p:nvSpPr>
          <p:cNvPr id="3322" name="Google Shape;3322;p208"/>
          <p:cNvSpPr/>
          <p:nvPr/>
        </p:nvSpPr>
        <p:spPr>
          <a:xfrm>
            <a:off x="8274486" y="1407030"/>
            <a:ext cx="161730" cy="162486"/>
          </a:xfrm>
          <a:prstGeom prst="flowChartDocument">
            <a:avLst/>
          </a:prstGeom>
          <a:gradFill>
            <a:gsLst>
              <a:gs pos="0">
                <a:srgbClr val="FFF6DB"/>
              </a:gs>
              <a:gs pos="100000">
                <a:srgbClr val="FAD25C"/>
              </a:gs>
            </a:gsLst>
            <a:lin ang="5400012" scaled="0"/>
          </a:gradFill>
          <a:ln w="9525" cap="flat" cmpd="sng">
            <a:solidFill>
              <a:srgbClr val="BF9000"/>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endParaRPr sz="6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209"/>
          <p:cNvSpPr/>
          <p:nvPr/>
        </p:nvSpPr>
        <p:spPr>
          <a:xfrm>
            <a:off x="3876475" y="2672850"/>
            <a:ext cx="5115000" cy="18336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328" name="Google Shape;3328;p209"/>
          <p:cNvSpPr/>
          <p:nvPr/>
        </p:nvSpPr>
        <p:spPr>
          <a:xfrm>
            <a:off x="3876475" y="767850"/>
            <a:ext cx="5115000" cy="18336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329" name="Google Shape;3329;p209"/>
          <p:cNvSpPr/>
          <p:nvPr/>
        </p:nvSpPr>
        <p:spPr>
          <a:xfrm>
            <a:off x="311700" y="2901450"/>
            <a:ext cx="3282900" cy="16050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330" name="Google Shape;3330;p209"/>
          <p:cNvSpPr/>
          <p:nvPr/>
        </p:nvSpPr>
        <p:spPr>
          <a:xfrm>
            <a:off x="311700" y="996450"/>
            <a:ext cx="3282900" cy="16050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331" name="Google Shape;3331;p209"/>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a:t>
            </a:r>
            <a:r>
              <a:rPr lang="en-US">
                <a:latin typeface="Consolas"/>
                <a:ea typeface="Consolas"/>
                <a:cs typeface="Consolas"/>
                <a:sym typeface="Consolas"/>
              </a:rPr>
              <a:t>StreamChannel</a:t>
            </a:r>
            <a:endParaRPr>
              <a:latin typeface="Consolas"/>
              <a:ea typeface="Consolas"/>
              <a:cs typeface="Consolas"/>
              <a:sym typeface="Consolas"/>
            </a:endParaRPr>
          </a:p>
        </p:txBody>
      </p:sp>
      <p:sp>
        <p:nvSpPr>
          <p:cNvPr id="3332" name="Google Shape;3332;p209"/>
          <p:cNvSpPr txBox="1">
            <a:spLocks noGrp="1"/>
          </p:cNvSpPr>
          <p:nvPr>
            <p:ph type="body" idx="1"/>
          </p:nvPr>
        </p:nvSpPr>
        <p:spPr>
          <a:xfrm>
            <a:off x="311700" y="752100"/>
            <a:ext cx="4037700" cy="153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a:solidFill>
                <a:srgbClr val="D73A49"/>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D73A49"/>
                </a:solidFill>
                <a:latin typeface="Consolas"/>
                <a:ea typeface="Consolas"/>
                <a:cs typeface="Consolas"/>
                <a:sym typeface="Consolas"/>
              </a:rPr>
              <a:t>message</a:t>
            </a:r>
            <a:r>
              <a:rPr lang="en-US" sz="1400">
                <a:solidFill>
                  <a:srgbClr val="24292E"/>
                </a:solidFill>
                <a:latin typeface="Consolas"/>
                <a:ea typeface="Consolas"/>
                <a:cs typeface="Consolas"/>
                <a:sym typeface="Consolas"/>
              </a:rPr>
              <a:t> </a:t>
            </a:r>
            <a:r>
              <a:rPr lang="en-US" sz="1400">
                <a:solidFill>
                  <a:srgbClr val="6F42C1"/>
                </a:solidFill>
                <a:latin typeface="Consolas"/>
                <a:ea typeface="Consolas"/>
                <a:cs typeface="Consolas"/>
                <a:sym typeface="Consolas"/>
              </a:rPr>
              <a:t>StreamMessageRequest</a:t>
            </a: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oneof update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MasterArbitrationUpdate</a:t>
            </a:r>
            <a:endParaRPr sz="1400">
              <a:solidFill>
                <a:srgbClr val="24292E"/>
              </a:solidFill>
              <a:latin typeface="Consolas"/>
              <a:ea typeface="Consolas"/>
              <a:cs typeface="Consolas"/>
              <a:sym typeface="Consolas"/>
            </a:endParaRPr>
          </a:p>
          <a:p>
            <a:pPr marL="457200" lvl="0" indent="457200" algn="l" rtl="0">
              <a:lnSpc>
                <a:spcPct val="100000"/>
              </a:lnSpc>
              <a:spcBef>
                <a:spcPts val="0"/>
              </a:spcBef>
              <a:spcAft>
                <a:spcPts val="0"/>
              </a:spcAft>
              <a:buNone/>
            </a:pPr>
            <a:r>
              <a:rPr lang="en-US" sz="1400">
                <a:solidFill>
                  <a:srgbClr val="24292E"/>
                </a:solidFill>
                <a:latin typeface="Consolas"/>
                <a:ea typeface="Consolas"/>
                <a:cs typeface="Consolas"/>
                <a:sym typeface="Consolas"/>
              </a:rPr>
              <a:t>arbitration = 1;</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PacketOut packet = 2;</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br>
              <a:rPr lang="en-US" sz="1400">
                <a:solidFill>
                  <a:srgbClr val="24292E"/>
                </a:solidFill>
                <a:latin typeface="Consolas"/>
                <a:ea typeface="Consolas"/>
                <a:cs typeface="Consolas"/>
                <a:sym typeface="Consolas"/>
              </a:rPr>
            </a:b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D73A49"/>
                </a:solidFill>
                <a:latin typeface="Consolas"/>
                <a:ea typeface="Consolas"/>
                <a:cs typeface="Consolas"/>
                <a:sym typeface="Consolas"/>
              </a:rPr>
              <a:t>message</a:t>
            </a:r>
            <a:r>
              <a:rPr lang="en-US" sz="1400">
                <a:solidFill>
                  <a:srgbClr val="24292E"/>
                </a:solidFill>
                <a:latin typeface="Consolas"/>
                <a:ea typeface="Consolas"/>
                <a:cs typeface="Consolas"/>
                <a:sym typeface="Consolas"/>
              </a:rPr>
              <a:t> </a:t>
            </a:r>
            <a:r>
              <a:rPr lang="en-US" sz="1400">
                <a:solidFill>
                  <a:srgbClr val="6F42C1"/>
                </a:solidFill>
                <a:latin typeface="Consolas"/>
                <a:ea typeface="Consolas"/>
                <a:cs typeface="Consolas"/>
                <a:sym typeface="Consolas"/>
              </a:rPr>
              <a:t>StreamMessageResponse</a:t>
            </a: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oneof update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MasterArbitrationUpdate</a:t>
            </a:r>
            <a:endParaRPr sz="1400">
              <a:solidFill>
                <a:srgbClr val="24292E"/>
              </a:solidFill>
              <a:latin typeface="Consolas"/>
              <a:ea typeface="Consolas"/>
              <a:cs typeface="Consolas"/>
              <a:sym typeface="Consolas"/>
            </a:endParaRPr>
          </a:p>
          <a:p>
            <a:pPr marL="457200" lvl="0" indent="457200" algn="l" rtl="0">
              <a:lnSpc>
                <a:spcPct val="100000"/>
              </a:lnSpc>
              <a:spcBef>
                <a:spcPts val="0"/>
              </a:spcBef>
              <a:spcAft>
                <a:spcPts val="0"/>
              </a:spcAft>
              <a:buNone/>
            </a:pPr>
            <a:r>
              <a:rPr lang="en-US" sz="1400">
                <a:solidFill>
                  <a:srgbClr val="24292E"/>
                </a:solidFill>
                <a:latin typeface="Consolas"/>
                <a:ea typeface="Consolas"/>
                <a:cs typeface="Consolas"/>
                <a:sym typeface="Consolas"/>
              </a:rPr>
              <a:t>arbitration = 1;</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PacketIn packet = 2;</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br>
              <a:rPr lang="en-US" sz="1400">
                <a:solidFill>
                  <a:srgbClr val="24292E"/>
                </a:solidFill>
                <a:latin typeface="Consolas"/>
                <a:ea typeface="Consolas"/>
                <a:cs typeface="Consolas"/>
                <a:sym typeface="Consolas"/>
              </a:rPr>
            </a:b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400"/>
          </a:p>
        </p:txBody>
      </p:sp>
      <p:sp>
        <p:nvSpPr>
          <p:cNvPr id="3333" name="Google Shape;3333;p209"/>
          <p:cNvSpPr txBox="1"/>
          <p:nvPr/>
        </p:nvSpPr>
        <p:spPr>
          <a:xfrm>
            <a:off x="3850650" y="752100"/>
            <a:ext cx="5369400" cy="3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6A737D"/>
                </a:solidFill>
                <a:latin typeface="Consolas"/>
                <a:ea typeface="Consolas"/>
                <a:cs typeface="Consolas"/>
                <a:sym typeface="Consolas"/>
              </a:rPr>
              <a:t>// Packet sent from the controller to the switch.</a:t>
            </a:r>
            <a:endParaRPr>
              <a:solidFill>
                <a:srgbClr val="6A73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PacketOut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bytes payload = 1;</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This will be based on P4 header annotated as</a:t>
            </a:r>
            <a:endParaRPr>
              <a:solidFill>
                <a:srgbClr val="6A73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@controller_header("packet_out").</a:t>
            </a:r>
            <a:endParaRPr>
              <a:solidFill>
                <a:srgbClr val="6A73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At most one P4 header can have this annotation.</a:t>
            </a:r>
            <a:endParaRPr>
              <a:solidFill>
                <a:srgbClr val="6A73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PacketMetadata</a:t>
            </a:r>
            <a:r>
              <a:rPr lang="en-US">
                <a:solidFill>
                  <a:srgbClr val="24292E"/>
                </a:solidFill>
                <a:latin typeface="Consolas"/>
                <a:ea typeface="Consolas"/>
                <a:cs typeface="Consolas"/>
                <a:sym typeface="Consolas"/>
              </a:rPr>
              <a:t> metadata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spcBef>
                <a:spcPts val="0"/>
              </a:spcBef>
              <a:spcAft>
                <a:spcPts val="0"/>
              </a:spcAft>
              <a:buNone/>
            </a:pP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US">
                <a:solidFill>
                  <a:srgbClr val="6A737D"/>
                </a:solidFill>
                <a:latin typeface="Consolas"/>
                <a:ea typeface="Consolas"/>
                <a:cs typeface="Consolas"/>
                <a:sym typeface="Consolas"/>
              </a:rPr>
              <a:t>// Packet sent from the switch to the controller.</a:t>
            </a:r>
            <a:endParaRPr>
              <a:solidFill>
                <a:srgbClr val="6A737D"/>
              </a:solidFill>
              <a:latin typeface="Consolas"/>
              <a:ea typeface="Consolas"/>
              <a:cs typeface="Consolas"/>
              <a:sym typeface="Consolas"/>
            </a:endParaRPr>
          </a:p>
          <a:p>
            <a:pPr marL="0" lvl="0" indent="0" algn="l" rtl="0">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PacketIn</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 bytes payload = 1;</a:t>
            </a: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This will be based on P4 header annotated as</a:t>
            </a:r>
            <a:endParaRPr>
              <a:solidFill>
                <a:srgbClr val="6A737D"/>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@controller_header("packet_in").</a:t>
            </a:r>
            <a:endParaRPr>
              <a:solidFill>
                <a:srgbClr val="6A737D"/>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At most one P4 header can have this annotation.</a:t>
            </a:r>
            <a:endParaRPr>
              <a:solidFill>
                <a:srgbClr val="6A737D"/>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PacketMetadata</a:t>
            </a:r>
            <a:r>
              <a:rPr lang="en-US">
                <a:solidFill>
                  <a:srgbClr val="24292E"/>
                </a:solidFill>
                <a:latin typeface="Consolas"/>
                <a:ea typeface="Consolas"/>
                <a:cs typeface="Consolas"/>
                <a:sym typeface="Consolas"/>
              </a:rPr>
              <a:t> metadata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a:solidFill>
                <a:srgbClr val="24292E"/>
              </a:solidFill>
              <a:latin typeface="Consolas"/>
              <a:ea typeface="Consolas"/>
              <a:cs typeface="Consolas"/>
              <a:sym typeface="Consolas"/>
            </a:endParaRPr>
          </a:p>
          <a:p>
            <a:pPr marL="0" lvl="0" indent="0" algn="l" rtl="0">
              <a:spcBef>
                <a:spcPts val="0"/>
              </a:spcBef>
              <a:spcAft>
                <a:spcPts val="0"/>
              </a:spcAft>
              <a:buNone/>
            </a:pPr>
            <a:endParaRPr/>
          </a:p>
        </p:txBody>
      </p:sp>
      <p:sp>
        <p:nvSpPr>
          <p:cNvPr id="3334" name="Google Shape;3334;p209"/>
          <p:cNvSpPr/>
          <p:nvPr/>
        </p:nvSpPr>
        <p:spPr>
          <a:xfrm>
            <a:off x="2791425" y="1187050"/>
            <a:ext cx="1057225" cy="843925"/>
          </a:xfrm>
          <a:custGeom>
            <a:avLst/>
            <a:gdLst/>
            <a:ahLst/>
            <a:cxnLst/>
            <a:rect l="l" t="t" r="r" b="b"/>
            <a:pathLst>
              <a:path w="42289" h="33757" extrusionOk="0">
                <a:moveTo>
                  <a:pt x="0" y="33757"/>
                </a:moveTo>
                <a:lnTo>
                  <a:pt x="25967" y="33757"/>
                </a:lnTo>
                <a:lnTo>
                  <a:pt x="25967" y="0"/>
                </a:lnTo>
                <a:lnTo>
                  <a:pt x="42289" y="0"/>
                </a:lnTo>
              </a:path>
            </a:pathLst>
          </a:custGeom>
          <a:noFill/>
          <a:ln w="19050" cap="flat" cmpd="sng">
            <a:solidFill>
              <a:srgbClr val="0000FF"/>
            </a:solidFill>
            <a:prstDash val="solid"/>
            <a:round/>
            <a:headEnd type="none" w="med" len="med"/>
            <a:tailEnd type="triangle" w="med" len="med"/>
          </a:ln>
        </p:spPr>
      </p:sp>
      <p:sp>
        <p:nvSpPr>
          <p:cNvPr id="3335" name="Google Shape;3335;p209"/>
          <p:cNvSpPr/>
          <p:nvPr/>
        </p:nvSpPr>
        <p:spPr>
          <a:xfrm>
            <a:off x="2857500" y="3073500"/>
            <a:ext cx="1019059" cy="843925"/>
          </a:xfrm>
          <a:custGeom>
            <a:avLst/>
            <a:gdLst/>
            <a:ahLst/>
            <a:cxnLst/>
            <a:rect l="l" t="t" r="r" b="b"/>
            <a:pathLst>
              <a:path w="42289" h="33757" extrusionOk="0">
                <a:moveTo>
                  <a:pt x="0" y="33757"/>
                </a:moveTo>
                <a:lnTo>
                  <a:pt x="25967" y="33757"/>
                </a:lnTo>
                <a:lnTo>
                  <a:pt x="25967" y="0"/>
                </a:lnTo>
                <a:lnTo>
                  <a:pt x="42289" y="0"/>
                </a:lnTo>
              </a:path>
            </a:pathLst>
          </a:custGeom>
          <a:noFill/>
          <a:ln w="19050" cap="flat" cmpd="sng">
            <a:solidFill>
              <a:srgbClr val="0000FF"/>
            </a:solidFill>
            <a:prstDash val="solid"/>
            <a:round/>
            <a:headEnd type="none" w="med" len="med"/>
            <a:tailEnd type="triangle" w="med" len="med"/>
          </a:ln>
        </p:spPr>
      </p:sp>
      <p:sp>
        <p:nvSpPr>
          <p:cNvPr id="3336" name="Google Shape;3336;p209"/>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210"/>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Common Parameters</a:t>
            </a:r>
            <a:endParaRPr/>
          </a:p>
        </p:txBody>
      </p:sp>
      <p:sp>
        <p:nvSpPr>
          <p:cNvPr id="3342" name="Google Shape;3342;p210"/>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457200" lvl="0" indent="-361950" algn="l" rtl="0">
              <a:spcBef>
                <a:spcPts val="75"/>
              </a:spcBef>
              <a:spcAft>
                <a:spcPts val="0"/>
              </a:spcAft>
              <a:buSzPts val="2100"/>
              <a:buFont typeface="Consolas"/>
              <a:buChar char="•"/>
            </a:pPr>
            <a:r>
              <a:rPr lang="en-US" b="1">
                <a:latin typeface="Consolas"/>
                <a:ea typeface="Consolas"/>
                <a:cs typeface="Consolas"/>
                <a:sym typeface="Consolas"/>
              </a:rPr>
              <a:t>device_id</a:t>
            </a:r>
            <a:endParaRPr>
              <a:latin typeface="Consolas"/>
              <a:ea typeface="Consolas"/>
              <a:cs typeface="Consolas"/>
              <a:sym typeface="Consolas"/>
            </a:endParaRPr>
          </a:p>
          <a:p>
            <a:pPr marL="914400" lvl="1" indent="-342900" algn="l" rtl="0">
              <a:spcBef>
                <a:spcPts val="0"/>
              </a:spcBef>
              <a:spcAft>
                <a:spcPts val="0"/>
              </a:spcAft>
              <a:buSzPts val="1800"/>
              <a:buChar char="◦"/>
            </a:pPr>
            <a:r>
              <a:rPr lang="en-US"/>
              <a:t>Specifies the specific forwarding chip or software bridge</a:t>
            </a:r>
            <a:endParaRPr/>
          </a:p>
          <a:p>
            <a:pPr marL="914400" lvl="1" indent="-342900" algn="l" rtl="0">
              <a:spcBef>
                <a:spcPts val="0"/>
              </a:spcBef>
              <a:spcAft>
                <a:spcPts val="0"/>
              </a:spcAft>
              <a:buSzPts val="1800"/>
              <a:buChar char="◦"/>
            </a:pPr>
            <a:r>
              <a:rPr lang="en-US" b="1"/>
              <a:t>Set to 0 for single chip platforms</a:t>
            </a:r>
            <a:endParaRPr b="1"/>
          </a:p>
          <a:p>
            <a:pPr marL="457200" lvl="0" indent="-361950" algn="l" rtl="0">
              <a:spcBef>
                <a:spcPts val="0"/>
              </a:spcBef>
              <a:spcAft>
                <a:spcPts val="0"/>
              </a:spcAft>
              <a:buSzPts val="2100"/>
              <a:buFont typeface="Consolas"/>
              <a:buChar char="•"/>
            </a:pPr>
            <a:r>
              <a:rPr lang="en-US" b="1">
                <a:latin typeface="Consolas"/>
                <a:ea typeface="Consolas"/>
                <a:cs typeface="Consolas"/>
                <a:sym typeface="Consolas"/>
              </a:rPr>
              <a:t>role_id</a:t>
            </a:r>
            <a:endParaRPr b="1">
              <a:latin typeface="Consolas"/>
              <a:ea typeface="Consolas"/>
              <a:cs typeface="Consolas"/>
              <a:sym typeface="Consolas"/>
            </a:endParaRPr>
          </a:p>
          <a:p>
            <a:pPr marL="914400" lvl="1" indent="-342900" algn="l" rtl="0">
              <a:spcBef>
                <a:spcPts val="0"/>
              </a:spcBef>
              <a:spcAft>
                <a:spcPts val="0"/>
              </a:spcAft>
              <a:buSzPts val="1800"/>
              <a:buChar char="◦"/>
            </a:pPr>
            <a:r>
              <a:rPr lang="en-US"/>
              <a:t>Corresponds to a role with specific capabilities (i.e. what operations, P4 entities, behaviors, etc. are in the scope of a given role)</a:t>
            </a:r>
            <a:endParaRPr/>
          </a:p>
          <a:p>
            <a:pPr marL="914400" lvl="1" indent="-342900" algn="l" rtl="0">
              <a:spcBef>
                <a:spcPts val="0"/>
              </a:spcBef>
              <a:spcAft>
                <a:spcPts val="0"/>
              </a:spcAft>
              <a:buSzPts val="1800"/>
              <a:buChar char="◦"/>
            </a:pPr>
            <a:r>
              <a:rPr lang="en-US"/>
              <a:t>Role definition is currently agreed upon between control and data planes offline</a:t>
            </a:r>
            <a:endParaRPr/>
          </a:p>
          <a:p>
            <a:pPr marL="914400" lvl="1" indent="-342900" algn="l" rtl="0">
              <a:spcBef>
                <a:spcPts val="0"/>
              </a:spcBef>
              <a:spcAft>
                <a:spcPts val="0"/>
              </a:spcAft>
              <a:buSzPts val="1800"/>
              <a:buChar char="◦"/>
            </a:pPr>
            <a:r>
              <a:rPr lang="en-US" b="1"/>
              <a:t>Default role_id (0) has full pipeline access</a:t>
            </a:r>
            <a:endParaRPr b="1"/>
          </a:p>
          <a:p>
            <a:pPr marL="457200" lvl="0" indent="-361950" algn="l" rtl="0">
              <a:spcBef>
                <a:spcPts val="0"/>
              </a:spcBef>
              <a:spcAft>
                <a:spcPts val="0"/>
              </a:spcAft>
              <a:buSzPts val="2100"/>
              <a:buFont typeface="Consolas"/>
              <a:buChar char="•"/>
            </a:pPr>
            <a:r>
              <a:rPr lang="en-US" b="1">
                <a:latin typeface="Consolas"/>
                <a:ea typeface="Consolas"/>
                <a:cs typeface="Consolas"/>
                <a:sym typeface="Consolas"/>
              </a:rPr>
              <a:t>election_id</a:t>
            </a:r>
            <a:endParaRPr b="1">
              <a:latin typeface="Consolas"/>
              <a:ea typeface="Consolas"/>
              <a:cs typeface="Consolas"/>
              <a:sym typeface="Consolas"/>
            </a:endParaRPr>
          </a:p>
          <a:p>
            <a:pPr marL="914400" lvl="1" indent="-342900" algn="l" rtl="0">
              <a:spcBef>
                <a:spcPts val="0"/>
              </a:spcBef>
              <a:spcAft>
                <a:spcPts val="0"/>
              </a:spcAft>
              <a:buSzPts val="1800"/>
              <a:buChar char="◦"/>
            </a:pPr>
            <a:r>
              <a:rPr lang="en-US"/>
              <a:t>P4Runtime supports mastership on a per-role basis</a:t>
            </a:r>
            <a:endParaRPr/>
          </a:p>
          <a:p>
            <a:pPr marL="914400" lvl="1" indent="-342900" algn="l" rtl="0">
              <a:spcBef>
                <a:spcPts val="0"/>
              </a:spcBef>
              <a:spcAft>
                <a:spcPts val="0"/>
              </a:spcAft>
              <a:buSzPts val="1800"/>
              <a:buChar char="◦"/>
            </a:pPr>
            <a:r>
              <a:rPr lang="en-US"/>
              <a:t>Client with the highest election ID is referred to as the "master", while all other clients are referred to as "slaves"</a:t>
            </a:r>
            <a:endParaRPr/>
          </a:p>
          <a:p>
            <a:pPr marL="914400" lvl="1" indent="-342900" algn="l" rtl="0">
              <a:spcBef>
                <a:spcPts val="0"/>
              </a:spcBef>
              <a:spcAft>
                <a:spcPts val="0"/>
              </a:spcAft>
              <a:buSzPts val="1800"/>
              <a:buChar char="◦"/>
            </a:pPr>
            <a:r>
              <a:rPr lang="en-US" b="1"/>
              <a:t>Set to 0 for single instance controllers</a:t>
            </a:r>
            <a:endParaRPr b="1"/>
          </a:p>
        </p:txBody>
      </p:sp>
      <p:sp>
        <p:nvSpPr>
          <p:cNvPr id="3343" name="Google Shape;3343;p210"/>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347"/>
        <p:cNvGrpSpPr/>
        <p:nvPr/>
      </p:nvGrpSpPr>
      <p:grpSpPr>
        <a:xfrm>
          <a:off x="0" y="0"/>
          <a:ext cx="0" cy="0"/>
          <a:chOff x="0" y="0"/>
          <a:chExt cx="0" cy="0"/>
        </a:xfrm>
      </p:grpSpPr>
      <p:sp>
        <p:nvSpPr>
          <p:cNvPr id="3348" name="Google Shape;3348;p211"/>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Mastership Arbitration</a:t>
            </a:r>
            <a:endParaRPr/>
          </a:p>
        </p:txBody>
      </p:sp>
      <p:sp>
        <p:nvSpPr>
          <p:cNvPr id="3349" name="Google Shape;3349;p211"/>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457200" lvl="0" indent="-361950" algn="l" rtl="0">
              <a:spcBef>
                <a:spcPts val="75"/>
              </a:spcBef>
              <a:spcAft>
                <a:spcPts val="0"/>
              </a:spcAft>
              <a:buSzPts val="2100"/>
              <a:buChar char="•"/>
            </a:pPr>
            <a:r>
              <a:rPr lang="en-US"/>
              <a:t>Upon connecting to the device, the client (e.g. controller) needs to open a </a:t>
            </a:r>
            <a:r>
              <a:rPr lang="en-US">
                <a:latin typeface="Consolas"/>
                <a:ea typeface="Consolas"/>
                <a:cs typeface="Consolas"/>
                <a:sym typeface="Consolas"/>
              </a:rPr>
              <a:t>StreamChannel</a:t>
            </a:r>
            <a:endParaRPr>
              <a:latin typeface="Consolas"/>
              <a:ea typeface="Consolas"/>
              <a:cs typeface="Consolas"/>
              <a:sym typeface="Consolas"/>
            </a:endParaRPr>
          </a:p>
          <a:p>
            <a:pPr marL="457200" lvl="0" indent="-361950" algn="l" rtl="0">
              <a:spcBef>
                <a:spcPts val="0"/>
              </a:spcBef>
              <a:spcAft>
                <a:spcPts val="0"/>
              </a:spcAft>
              <a:buSzPts val="2100"/>
              <a:buChar char="•"/>
            </a:pPr>
            <a:r>
              <a:rPr lang="en-US"/>
              <a:t>The client must advertise its </a:t>
            </a:r>
            <a:r>
              <a:rPr lang="en-US">
                <a:latin typeface="Consolas"/>
                <a:ea typeface="Consolas"/>
                <a:cs typeface="Consolas"/>
                <a:sym typeface="Consolas"/>
              </a:rPr>
              <a:t>role_id</a:t>
            </a:r>
            <a:r>
              <a:rPr lang="en-US"/>
              <a:t> and </a:t>
            </a:r>
            <a:r>
              <a:rPr lang="en-US">
                <a:latin typeface="Consolas"/>
                <a:ea typeface="Consolas"/>
                <a:cs typeface="Consolas"/>
                <a:sym typeface="Consolas"/>
              </a:rPr>
              <a:t>election_id</a:t>
            </a:r>
            <a:r>
              <a:rPr lang="en-US"/>
              <a:t> using a </a:t>
            </a:r>
            <a:r>
              <a:rPr lang="en-US">
                <a:latin typeface="Consolas"/>
                <a:ea typeface="Consolas"/>
                <a:cs typeface="Consolas"/>
                <a:sym typeface="Consolas"/>
              </a:rPr>
              <a:t>MasterArbitrationUpdate</a:t>
            </a:r>
            <a:r>
              <a:rPr lang="en-US"/>
              <a:t> message</a:t>
            </a:r>
            <a:endParaRPr/>
          </a:p>
          <a:p>
            <a:pPr marL="914400" lvl="1" indent="-342900" algn="l" rtl="0">
              <a:spcBef>
                <a:spcPts val="0"/>
              </a:spcBef>
              <a:spcAft>
                <a:spcPts val="0"/>
              </a:spcAft>
              <a:buSzPts val="1800"/>
              <a:buChar char="◦"/>
            </a:pPr>
            <a:r>
              <a:rPr lang="en-US"/>
              <a:t>If </a:t>
            </a:r>
            <a:r>
              <a:rPr lang="en-US">
                <a:latin typeface="Consolas"/>
                <a:ea typeface="Consolas"/>
                <a:cs typeface="Consolas"/>
                <a:sym typeface="Consolas"/>
              </a:rPr>
              <a:t>role_id</a:t>
            </a:r>
            <a:r>
              <a:rPr lang="en-US"/>
              <a:t> is not set, it implies the default role and will be granted full pipeline access</a:t>
            </a:r>
            <a:endParaRPr/>
          </a:p>
          <a:p>
            <a:pPr marL="914400" lvl="1" indent="-342900" algn="l" rtl="0">
              <a:spcBef>
                <a:spcPts val="0"/>
              </a:spcBef>
              <a:spcAft>
                <a:spcPts val="0"/>
              </a:spcAft>
              <a:buSzPts val="1800"/>
              <a:buChar char="◦"/>
            </a:pPr>
            <a:r>
              <a:rPr lang="en-US"/>
              <a:t>The </a:t>
            </a:r>
            <a:r>
              <a:rPr lang="en-US">
                <a:latin typeface="Consolas"/>
                <a:ea typeface="Consolas"/>
                <a:cs typeface="Consolas"/>
                <a:sym typeface="Consolas"/>
              </a:rPr>
              <a:t>election_id</a:t>
            </a:r>
            <a:r>
              <a:rPr lang="en-US"/>
              <a:t> is opaque to the server and determined by the control plane (can be omitted for single-instance control plane)</a:t>
            </a:r>
            <a:endParaRPr/>
          </a:p>
          <a:p>
            <a:pPr marL="457200" lvl="0" indent="-361950" algn="l" rtl="0">
              <a:spcBef>
                <a:spcPts val="0"/>
              </a:spcBef>
              <a:spcAft>
                <a:spcPts val="0"/>
              </a:spcAft>
              <a:buSzPts val="2100"/>
              <a:buChar char="•"/>
            </a:pPr>
            <a:r>
              <a:rPr lang="en-US"/>
              <a:t>The switch marks the client for each role with the highest </a:t>
            </a:r>
            <a:r>
              <a:rPr lang="en-US">
                <a:latin typeface="Consolas"/>
                <a:ea typeface="Consolas"/>
                <a:cs typeface="Consolas"/>
                <a:sym typeface="Consolas"/>
              </a:rPr>
              <a:t>election_id</a:t>
            </a:r>
            <a:r>
              <a:rPr lang="en-US"/>
              <a:t> as master</a:t>
            </a:r>
            <a:endParaRPr/>
          </a:p>
          <a:p>
            <a:pPr marL="457200" lvl="0" indent="-361950" algn="l" rtl="0">
              <a:spcBef>
                <a:spcPts val="0"/>
              </a:spcBef>
              <a:spcAft>
                <a:spcPts val="0"/>
              </a:spcAft>
              <a:buSzPts val="2100"/>
              <a:buChar char="•"/>
            </a:pPr>
            <a:r>
              <a:rPr lang="en-US"/>
              <a:t>Master can:</a:t>
            </a:r>
            <a:endParaRPr/>
          </a:p>
          <a:p>
            <a:pPr marL="914400" lvl="1" indent="-342900" algn="l" rtl="0">
              <a:spcBef>
                <a:spcPts val="0"/>
              </a:spcBef>
              <a:spcAft>
                <a:spcPts val="0"/>
              </a:spcAft>
              <a:buSzPts val="1800"/>
              <a:buChar char="◦"/>
            </a:pPr>
            <a:r>
              <a:rPr lang="en-US"/>
              <a:t>Perform </a:t>
            </a:r>
            <a:r>
              <a:rPr lang="en-US">
                <a:latin typeface="Consolas"/>
                <a:ea typeface="Consolas"/>
                <a:cs typeface="Consolas"/>
                <a:sym typeface="Consolas"/>
              </a:rPr>
              <a:t>Write</a:t>
            </a:r>
            <a:r>
              <a:rPr lang="en-US"/>
              <a:t> requests</a:t>
            </a:r>
            <a:endParaRPr/>
          </a:p>
          <a:p>
            <a:pPr marL="914400" lvl="1" indent="-342900" algn="l" rtl="0">
              <a:spcBef>
                <a:spcPts val="0"/>
              </a:spcBef>
              <a:spcAft>
                <a:spcPts val="0"/>
              </a:spcAft>
              <a:buSzPts val="1800"/>
              <a:buChar char="◦"/>
            </a:pPr>
            <a:r>
              <a:rPr lang="en-US"/>
              <a:t>Receive </a:t>
            </a:r>
            <a:r>
              <a:rPr lang="en-US">
                <a:latin typeface="Consolas"/>
                <a:ea typeface="Consolas"/>
                <a:cs typeface="Consolas"/>
                <a:sym typeface="Consolas"/>
              </a:rPr>
              <a:t>PacketIn</a:t>
            </a:r>
            <a:r>
              <a:rPr lang="en-US"/>
              <a:t> messages</a:t>
            </a:r>
            <a:endParaRPr/>
          </a:p>
          <a:p>
            <a:pPr marL="914400" lvl="1" indent="-342900" algn="l" rtl="0">
              <a:spcBef>
                <a:spcPts val="0"/>
              </a:spcBef>
              <a:spcAft>
                <a:spcPts val="0"/>
              </a:spcAft>
              <a:buSzPts val="1800"/>
              <a:buChar char="◦"/>
            </a:pPr>
            <a:r>
              <a:rPr lang="en-US"/>
              <a:t>Send </a:t>
            </a:r>
            <a:r>
              <a:rPr lang="en-US">
                <a:latin typeface="Consolas"/>
                <a:ea typeface="Consolas"/>
                <a:cs typeface="Consolas"/>
                <a:sym typeface="Consolas"/>
              </a:rPr>
              <a:t>PacketOut</a:t>
            </a:r>
            <a:r>
              <a:rPr lang="en-US"/>
              <a:t> messages</a:t>
            </a:r>
            <a:endParaRPr/>
          </a:p>
        </p:txBody>
      </p:sp>
      <p:sp>
        <p:nvSpPr>
          <p:cNvPr id="3350" name="Google Shape;3350;p211"/>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cxnSp>
        <p:nvCxnSpPr>
          <p:cNvPr id="3356" name="Google Shape;3356;p212"/>
          <p:cNvCxnSpPr/>
          <p:nvPr/>
        </p:nvCxnSpPr>
        <p:spPr>
          <a:xfrm flipH="1">
            <a:off x="1876025" y="2018013"/>
            <a:ext cx="2461200" cy="1398900"/>
          </a:xfrm>
          <a:prstGeom prst="curvedConnector3">
            <a:avLst>
              <a:gd name="adj1" fmla="val 0"/>
            </a:avLst>
          </a:prstGeom>
          <a:noFill/>
          <a:ln w="19050" cap="flat" cmpd="sng">
            <a:solidFill>
              <a:schemeClr val="dk2"/>
            </a:solidFill>
            <a:prstDash val="solid"/>
            <a:round/>
            <a:headEnd type="none" w="sm" len="sm"/>
            <a:tailEnd type="triangle" w="lg" len="lg"/>
          </a:ln>
        </p:spPr>
      </p:cxnSp>
      <p:cxnSp>
        <p:nvCxnSpPr>
          <p:cNvPr id="3357" name="Google Shape;3357;p212"/>
          <p:cNvCxnSpPr/>
          <p:nvPr/>
        </p:nvCxnSpPr>
        <p:spPr>
          <a:xfrm rot="-5400000" flipH="1">
            <a:off x="6525925" y="2208363"/>
            <a:ext cx="1398900" cy="1018200"/>
          </a:xfrm>
          <a:prstGeom prst="curvedConnector3">
            <a:avLst>
              <a:gd name="adj1" fmla="val 49996"/>
            </a:avLst>
          </a:prstGeom>
          <a:noFill/>
          <a:ln w="19050" cap="flat" cmpd="sng">
            <a:solidFill>
              <a:schemeClr val="dk2"/>
            </a:solidFill>
            <a:prstDash val="solid"/>
            <a:round/>
            <a:headEnd type="none" w="sm" len="sm"/>
            <a:tailEnd type="triangle" w="lg" len="lg"/>
          </a:ln>
        </p:spPr>
      </p:cxnSp>
      <p:cxnSp>
        <p:nvCxnSpPr>
          <p:cNvPr id="3358" name="Google Shape;3358;p212"/>
          <p:cNvCxnSpPr/>
          <p:nvPr/>
        </p:nvCxnSpPr>
        <p:spPr>
          <a:xfrm rot="5400000">
            <a:off x="4395750" y="2402250"/>
            <a:ext cx="1423800" cy="605100"/>
          </a:xfrm>
          <a:prstGeom prst="curvedConnector3">
            <a:avLst>
              <a:gd name="adj1" fmla="val 50003"/>
            </a:avLst>
          </a:prstGeom>
          <a:noFill/>
          <a:ln w="19050" cap="flat" cmpd="sng">
            <a:solidFill>
              <a:schemeClr val="dk2"/>
            </a:solidFill>
            <a:prstDash val="solid"/>
            <a:round/>
            <a:headEnd type="none" w="sm" len="sm"/>
            <a:tailEnd type="triangle" w="lg" len="lg"/>
          </a:ln>
        </p:spPr>
      </p:cxnSp>
      <p:sp>
        <p:nvSpPr>
          <p:cNvPr id="3359" name="Google Shape;3359;p212"/>
          <p:cNvSpPr/>
          <p:nvPr/>
        </p:nvSpPr>
        <p:spPr>
          <a:xfrm>
            <a:off x="4223075" y="1858413"/>
            <a:ext cx="228300" cy="159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212"/>
          <p:cNvSpPr/>
          <p:nvPr/>
        </p:nvSpPr>
        <p:spPr>
          <a:xfrm>
            <a:off x="5296050" y="1833300"/>
            <a:ext cx="228300" cy="159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212"/>
          <p:cNvSpPr/>
          <p:nvPr/>
        </p:nvSpPr>
        <p:spPr>
          <a:xfrm>
            <a:off x="6602125" y="1858413"/>
            <a:ext cx="228300" cy="159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21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Remote control</a:t>
            </a:r>
            <a:endParaRPr/>
          </a:p>
        </p:txBody>
      </p:sp>
      <p:sp>
        <p:nvSpPr>
          <p:cNvPr id="3363" name="Google Shape;3363;p21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85</a:t>
            </a:fld>
            <a:endParaRPr/>
          </a:p>
        </p:txBody>
      </p:sp>
      <p:grpSp>
        <p:nvGrpSpPr>
          <p:cNvPr id="3364" name="Google Shape;3364;p212"/>
          <p:cNvGrpSpPr/>
          <p:nvPr/>
        </p:nvGrpSpPr>
        <p:grpSpPr>
          <a:xfrm>
            <a:off x="344971" y="3357188"/>
            <a:ext cx="2343988" cy="1426528"/>
            <a:chOff x="6131019" y="2920238"/>
            <a:chExt cx="2632807" cy="1602300"/>
          </a:xfrm>
        </p:grpSpPr>
        <p:sp>
          <p:nvSpPr>
            <p:cNvPr id="3365" name="Google Shape;3365;p212"/>
            <p:cNvSpPr/>
            <p:nvPr/>
          </p:nvSpPr>
          <p:spPr>
            <a:xfrm>
              <a:off x="6717398" y="2920238"/>
              <a:ext cx="2046428" cy="1602300"/>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pic>
          <p:nvPicPr>
            <p:cNvPr id="3366" name="Google Shape;3366;p212"/>
            <p:cNvPicPr preferRelativeResize="0"/>
            <p:nvPr/>
          </p:nvPicPr>
          <p:blipFill rotWithShape="1">
            <a:blip r:embed="rId3">
              <a:alphaModFix/>
            </a:blip>
            <a:srcRect/>
            <a:stretch/>
          </p:blipFill>
          <p:spPr>
            <a:xfrm>
              <a:off x="7318645" y="3734132"/>
              <a:ext cx="1085128" cy="689939"/>
            </a:xfrm>
            <a:prstGeom prst="rect">
              <a:avLst/>
            </a:prstGeom>
            <a:noFill/>
            <a:ln>
              <a:noFill/>
            </a:ln>
          </p:spPr>
        </p:pic>
        <p:sp>
          <p:nvSpPr>
            <p:cNvPr id="3367" name="Google Shape;3367;p212"/>
            <p:cNvSpPr/>
            <p:nvPr/>
          </p:nvSpPr>
          <p:spPr>
            <a:xfrm>
              <a:off x="7025825" y="2987192"/>
              <a:ext cx="1649700" cy="479700"/>
            </a:xfrm>
            <a:prstGeom prst="rect">
              <a:avLst/>
            </a:prstGeom>
            <a:solidFill>
              <a:srgbClr val="FFD800"/>
            </a:solidFill>
            <a:ln w="9525" cap="flat" cmpd="sng">
              <a:solidFill>
                <a:srgbClr val="21212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P4Runtime</a:t>
              </a:r>
              <a:br>
                <a:rPr lang="en-US" sz="1100" b="0" i="0" u="none" strike="noStrike" cap="none">
                  <a:solidFill>
                    <a:srgbClr val="000000"/>
                  </a:solidFill>
                  <a:latin typeface="Calibri"/>
                  <a:ea typeface="Calibri"/>
                  <a:cs typeface="Calibri"/>
                  <a:sym typeface="Calibri"/>
                </a:rPr>
              </a:br>
              <a:r>
                <a:rPr lang="en-US" sz="1100" b="0" i="0" u="none" strike="noStrike" cap="none">
                  <a:solidFill>
                    <a:srgbClr val="000000"/>
                  </a:solidFill>
                  <a:latin typeface="Calibri"/>
                  <a:ea typeface="Calibri"/>
                  <a:cs typeface="Calibri"/>
                  <a:sym typeface="Calibri"/>
                </a:rPr>
                <a:t>control server</a:t>
              </a:r>
              <a:endParaRPr/>
            </a:p>
          </p:txBody>
        </p:sp>
        <p:sp>
          <p:nvSpPr>
            <p:cNvPr id="3368" name="Google Shape;3368;p212"/>
            <p:cNvSpPr/>
            <p:nvPr/>
          </p:nvSpPr>
          <p:spPr>
            <a:xfrm>
              <a:off x="7317275" y="3432255"/>
              <a:ext cx="1066800" cy="197100"/>
            </a:xfrm>
            <a:prstGeom prst="rect">
              <a:avLst/>
            </a:prstGeom>
            <a:solidFill>
              <a:srgbClr val="DE8282"/>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Target driver</a:t>
              </a:r>
              <a:endParaRPr/>
            </a:p>
          </p:txBody>
        </p:sp>
        <p:sp>
          <p:nvSpPr>
            <p:cNvPr id="3369" name="Google Shape;3369;p212"/>
            <p:cNvSpPr/>
            <p:nvPr/>
          </p:nvSpPr>
          <p:spPr>
            <a:xfrm>
              <a:off x="7801075" y="3626863"/>
              <a:ext cx="132000" cy="276300"/>
            </a:xfrm>
            <a:prstGeom prst="upDownArrow">
              <a:avLst>
                <a:gd name="adj1" fmla="val 50000"/>
                <a:gd name="adj2" fmla="val 50000"/>
              </a:avLst>
            </a:prstGeom>
            <a:solidFill>
              <a:srgbClr val="99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0" name="Google Shape;3370;p212" descr="switch icon.png"/>
            <p:cNvPicPr preferRelativeResize="0"/>
            <p:nvPr/>
          </p:nvPicPr>
          <p:blipFill rotWithShape="1">
            <a:blip r:embed="rId4">
              <a:alphaModFix/>
            </a:blip>
            <a:srcRect t="25289" b="24542"/>
            <a:stretch/>
          </p:blipFill>
          <p:spPr>
            <a:xfrm>
              <a:off x="6131019" y="3474567"/>
              <a:ext cx="894801" cy="580874"/>
            </a:xfrm>
            <a:prstGeom prst="rect">
              <a:avLst/>
            </a:prstGeom>
            <a:noFill/>
            <a:ln>
              <a:noFill/>
            </a:ln>
          </p:spPr>
        </p:pic>
      </p:grpSp>
      <p:sp>
        <p:nvSpPr>
          <p:cNvPr id="3371" name="Google Shape;3371;p212"/>
          <p:cNvSpPr txBox="1"/>
          <p:nvPr/>
        </p:nvSpPr>
        <p:spPr>
          <a:xfrm>
            <a:off x="1015885" y="4485335"/>
            <a:ext cx="816000" cy="24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80000"/>
              </a:buClr>
              <a:buSzPts val="1100"/>
              <a:buFont typeface="Arial"/>
              <a:buNone/>
            </a:pPr>
            <a:r>
              <a:rPr lang="en-US" sz="1100" b="1" i="0" u="none" strike="noStrike" cap="none">
                <a:solidFill>
                  <a:srgbClr val="980000"/>
                </a:solidFill>
                <a:latin typeface="Arial"/>
                <a:ea typeface="Arial"/>
                <a:cs typeface="Arial"/>
                <a:sym typeface="Arial"/>
              </a:rPr>
              <a:t>Vendor A</a:t>
            </a:r>
            <a:endParaRPr/>
          </a:p>
        </p:txBody>
      </p:sp>
      <p:grpSp>
        <p:nvGrpSpPr>
          <p:cNvPr id="3372" name="Google Shape;3372;p212"/>
          <p:cNvGrpSpPr/>
          <p:nvPr/>
        </p:nvGrpSpPr>
        <p:grpSpPr>
          <a:xfrm>
            <a:off x="3274171" y="3357188"/>
            <a:ext cx="2343988" cy="1426528"/>
            <a:chOff x="6131019" y="2920238"/>
            <a:chExt cx="2632807" cy="1602300"/>
          </a:xfrm>
        </p:grpSpPr>
        <p:sp>
          <p:nvSpPr>
            <p:cNvPr id="3373" name="Google Shape;3373;p212"/>
            <p:cNvSpPr/>
            <p:nvPr/>
          </p:nvSpPr>
          <p:spPr>
            <a:xfrm>
              <a:off x="6717398" y="2920238"/>
              <a:ext cx="2046428" cy="1602300"/>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pic>
          <p:nvPicPr>
            <p:cNvPr id="3374" name="Google Shape;3374;p212"/>
            <p:cNvPicPr preferRelativeResize="0"/>
            <p:nvPr/>
          </p:nvPicPr>
          <p:blipFill rotWithShape="1">
            <a:blip r:embed="rId5">
              <a:alphaModFix/>
            </a:blip>
            <a:srcRect/>
            <a:stretch/>
          </p:blipFill>
          <p:spPr>
            <a:xfrm>
              <a:off x="7318645" y="3734132"/>
              <a:ext cx="1085128" cy="689939"/>
            </a:xfrm>
            <a:prstGeom prst="rect">
              <a:avLst/>
            </a:prstGeom>
            <a:noFill/>
            <a:ln>
              <a:noFill/>
            </a:ln>
          </p:spPr>
        </p:pic>
        <p:sp>
          <p:nvSpPr>
            <p:cNvPr id="3375" name="Google Shape;3375;p212"/>
            <p:cNvSpPr/>
            <p:nvPr/>
          </p:nvSpPr>
          <p:spPr>
            <a:xfrm>
              <a:off x="7025825" y="2987192"/>
              <a:ext cx="1649700" cy="479700"/>
            </a:xfrm>
            <a:prstGeom prst="rect">
              <a:avLst/>
            </a:prstGeom>
            <a:solidFill>
              <a:srgbClr val="FFD800"/>
            </a:solidFill>
            <a:ln w="9525" cap="flat" cmpd="sng">
              <a:solidFill>
                <a:srgbClr val="21212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Calibri"/>
                  <a:ea typeface="Calibri"/>
                  <a:cs typeface="Calibri"/>
                  <a:sym typeface="Calibri"/>
                </a:rPr>
                <a:t>P4Runtime</a:t>
              </a:r>
              <a:br>
                <a:rPr lang="en-US" sz="1100" b="0" i="0" u="none" strike="noStrike" cap="none">
                  <a:solidFill>
                    <a:schemeClr val="dk1"/>
                  </a:solidFill>
                  <a:latin typeface="Calibri"/>
                  <a:ea typeface="Calibri"/>
                  <a:cs typeface="Calibri"/>
                  <a:sym typeface="Calibri"/>
                </a:rPr>
              </a:br>
              <a:r>
                <a:rPr lang="en-US" sz="1100" b="0" i="0" u="none" strike="noStrike" cap="none">
                  <a:solidFill>
                    <a:schemeClr val="dk1"/>
                  </a:solidFill>
                  <a:latin typeface="Calibri"/>
                  <a:ea typeface="Calibri"/>
                  <a:cs typeface="Calibri"/>
                  <a:sym typeface="Calibri"/>
                </a:rPr>
                <a:t>control server</a:t>
              </a:r>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3376" name="Google Shape;3376;p212"/>
            <p:cNvSpPr/>
            <p:nvPr/>
          </p:nvSpPr>
          <p:spPr>
            <a:xfrm>
              <a:off x="7317275" y="3432255"/>
              <a:ext cx="1066800" cy="197100"/>
            </a:xfrm>
            <a:prstGeom prst="rect">
              <a:avLst/>
            </a:prstGeom>
            <a:solidFill>
              <a:srgbClr val="8CC63F"/>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Target driver</a:t>
              </a:r>
              <a:endParaRPr/>
            </a:p>
          </p:txBody>
        </p:sp>
        <p:sp>
          <p:nvSpPr>
            <p:cNvPr id="3377" name="Google Shape;3377;p212"/>
            <p:cNvSpPr/>
            <p:nvPr/>
          </p:nvSpPr>
          <p:spPr>
            <a:xfrm>
              <a:off x="7801075" y="3626863"/>
              <a:ext cx="132000" cy="276300"/>
            </a:xfrm>
            <a:prstGeom prst="upDownArrow">
              <a:avLst>
                <a:gd name="adj1" fmla="val 50000"/>
                <a:gd name="adj2" fmla="val 50000"/>
              </a:avLst>
            </a:prstGeom>
            <a:solidFill>
              <a:srgbClr val="38761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8" name="Google Shape;3378;p212" descr="switch icon.png"/>
            <p:cNvPicPr preferRelativeResize="0"/>
            <p:nvPr/>
          </p:nvPicPr>
          <p:blipFill rotWithShape="1">
            <a:blip r:embed="rId4">
              <a:alphaModFix/>
            </a:blip>
            <a:srcRect t="25289" b="24542"/>
            <a:stretch/>
          </p:blipFill>
          <p:spPr>
            <a:xfrm>
              <a:off x="6131019" y="3474567"/>
              <a:ext cx="894801" cy="580874"/>
            </a:xfrm>
            <a:prstGeom prst="rect">
              <a:avLst/>
            </a:prstGeom>
            <a:noFill/>
            <a:ln>
              <a:noFill/>
            </a:ln>
          </p:spPr>
        </p:pic>
      </p:grpSp>
      <p:sp>
        <p:nvSpPr>
          <p:cNvPr id="3379" name="Google Shape;3379;p212"/>
          <p:cNvSpPr txBox="1"/>
          <p:nvPr/>
        </p:nvSpPr>
        <p:spPr>
          <a:xfrm>
            <a:off x="3945085" y="4485335"/>
            <a:ext cx="816000" cy="24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8761D"/>
              </a:buClr>
              <a:buSzPts val="1100"/>
              <a:buFont typeface="Arial"/>
              <a:buNone/>
            </a:pPr>
            <a:r>
              <a:rPr lang="en-US" sz="1100" b="1" i="0" u="none" strike="noStrike" cap="none">
                <a:solidFill>
                  <a:srgbClr val="38761D"/>
                </a:solidFill>
                <a:latin typeface="Arial"/>
                <a:ea typeface="Arial"/>
                <a:cs typeface="Arial"/>
                <a:sym typeface="Arial"/>
              </a:rPr>
              <a:t>Vendor B</a:t>
            </a:r>
            <a:endParaRPr/>
          </a:p>
        </p:txBody>
      </p:sp>
      <p:grpSp>
        <p:nvGrpSpPr>
          <p:cNvPr id="3380" name="Google Shape;3380;p212"/>
          <p:cNvGrpSpPr/>
          <p:nvPr/>
        </p:nvGrpSpPr>
        <p:grpSpPr>
          <a:xfrm>
            <a:off x="6203371" y="3357188"/>
            <a:ext cx="2343988" cy="1426528"/>
            <a:chOff x="6131019" y="2920238"/>
            <a:chExt cx="2632807" cy="1602300"/>
          </a:xfrm>
        </p:grpSpPr>
        <p:sp>
          <p:nvSpPr>
            <p:cNvPr id="3381" name="Google Shape;3381;p212"/>
            <p:cNvSpPr/>
            <p:nvPr/>
          </p:nvSpPr>
          <p:spPr>
            <a:xfrm>
              <a:off x="6717398" y="2920238"/>
              <a:ext cx="2046428" cy="1602300"/>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pic>
          <p:nvPicPr>
            <p:cNvPr id="3382" name="Google Shape;3382;p212"/>
            <p:cNvPicPr preferRelativeResize="0"/>
            <p:nvPr/>
          </p:nvPicPr>
          <p:blipFill rotWithShape="1">
            <a:blip r:embed="rId6">
              <a:alphaModFix/>
            </a:blip>
            <a:srcRect/>
            <a:stretch/>
          </p:blipFill>
          <p:spPr>
            <a:xfrm>
              <a:off x="7318645" y="3734132"/>
              <a:ext cx="1085128" cy="689939"/>
            </a:xfrm>
            <a:prstGeom prst="rect">
              <a:avLst/>
            </a:prstGeom>
            <a:noFill/>
            <a:ln>
              <a:noFill/>
            </a:ln>
          </p:spPr>
        </p:pic>
        <p:sp>
          <p:nvSpPr>
            <p:cNvPr id="3383" name="Google Shape;3383;p212"/>
            <p:cNvSpPr/>
            <p:nvPr/>
          </p:nvSpPr>
          <p:spPr>
            <a:xfrm>
              <a:off x="7025825" y="2987192"/>
              <a:ext cx="1649700" cy="479700"/>
            </a:xfrm>
            <a:prstGeom prst="rect">
              <a:avLst/>
            </a:prstGeom>
            <a:solidFill>
              <a:srgbClr val="FFD800"/>
            </a:solidFill>
            <a:ln w="9525" cap="flat" cmpd="sng">
              <a:solidFill>
                <a:srgbClr val="21212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Calibri"/>
                  <a:ea typeface="Calibri"/>
                  <a:cs typeface="Calibri"/>
                  <a:sym typeface="Calibri"/>
                </a:rPr>
                <a:t>P4Runtime</a:t>
              </a:r>
              <a:br>
                <a:rPr lang="en-US" sz="1100" b="0" i="0" u="none" strike="noStrike" cap="none">
                  <a:solidFill>
                    <a:schemeClr val="dk1"/>
                  </a:solidFill>
                  <a:latin typeface="Calibri"/>
                  <a:ea typeface="Calibri"/>
                  <a:cs typeface="Calibri"/>
                  <a:sym typeface="Calibri"/>
                </a:rPr>
              </a:br>
              <a:r>
                <a:rPr lang="en-US" sz="1100" b="0" i="0" u="none" strike="noStrike" cap="none">
                  <a:solidFill>
                    <a:schemeClr val="dk1"/>
                  </a:solidFill>
                  <a:latin typeface="Calibri"/>
                  <a:ea typeface="Calibri"/>
                  <a:cs typeface="Calibri"/>
                  <a:sym typeface="Calibri"/>
                </a:rPr>
                <a:t>control server</a:t>
              </a:r>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3384" name="Google Shape;3384;p212"/>
            <p:cNvSpPr/>
            <p:nvPr/>
          </p:nvSpPr>
          <p:spPr>
            <a:xfrm>
              <a:off x="7317275" y="3432255"/>
              <a:ext cx="1066800" cy="197100"/>
            </a:xfrm>
            <a:prstGeom prst="rect">
              <a:avLst/>
            </a:prstGeom>
            <a:solidFill>
              <a:schemeClr val="accent5"/>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Target driver</a:t>
              </a:r>
              <a:endParaRPr/>
            </a:p>
          </p:txBody>
        </p:sp>
        <p:sp>
          <p:nvSpPr>
            <p:cNvPr id="3385" name="Google Shape;3385;p212"/>
            <p:cNvSpPr/>
            <p:nvPr/>
          </p:nvSpPr>
          <p:spPr>
            <a:xfrm>
              <a:off x="7801075" y="3626863"/>
              <a:ext cx="132000" cy="2763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86" name="Google Shape;3386;p212" descr="switch icon.png"/>
            <p:cNvPicPr preferRelativeResize="0"/>
            <p:nvPr/>
          </p:nvPicPr>
          <p:blipFill rotWithShape="1">
            <a:blip r:embed="rId4">
              <a:alphaModFix/>
            </a:blip>
            <a:srcRect t="25289" b="24542"/>
            <a:stretch/>
          </p:blipFill>
          <p:spPr>
            <a:xfrm>
              <a:off x="6131019" y="3474567"/>
              <a:ext cx="894801" cy="580874"/>
            </a:xfrm>
            <a:prstGeom prst="rect">
              <a:avLst/>
            </a:prstGeom>
            <a:noFill/>
            <a:ln>
              <a:noFill/>
            </a:ln>
          </p:spPr>
        </p:pic>
      </p:grpSp>
      <p:sp>
        <p:nvSpPr>
          <p:cNvPr id="3387" name="Google Shape;3387;p212"/>
          <p:cNvSpPr txBox="1"/>
          <p:nvPr/>
        </p:nvSpPr>
        <p:spPr>
          <a:xfrm>
            <a:off x="6874285" y="4485335"/>
            <a:ext cx="816000" cy="24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B5394"/>
              </a:buClr>
              <a:buSzPts val="1100"/>
              <a:buFont typeface="Arial"/>
              <a:buNone/>
            </a:pPr>
            <a:r>
              <a:rPr lang="en-US" sz="1100" b="1" i="0" u="none" strike="noStrike" cap="none">
                <a:solidFill>
                  <a:srgbClr val="0B5394"/>
                </a:solidFill>
                <a:latin typeface="Arial"/>
                <a:ea typeface="Arial"/>
                <a:cs typeface="Arial"/>
                <a:sym typeface="Arial"/>
              </a:rPr>
              <a:t>Vendor C</a:t>
            </a:r>
            <a:endParaRPr/>
          </a:p>
        </p:txBody>
      </p:sp>
      <p:sp>
        <p:nvSpPr>
          <p:cNvPr id="3388" name="Google Shape;3388;p212"/>
          <p:cNvSpPr/>
          <p:nvPr/>
        </p:nvSpPr>
        <p:spPr>
          <a:xfrm>
            <a:off x="2809275" y="1571875"/>
            <a:ext cx="5753700" cy="4845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Remote control plane</a:t>
            </a:r>
            <a:endParaRPr/>
          </a:p>
        </p:txBody>
      </p:sp>
      <p:sp>
        <p:nvSpPr>
          <p:cNvPr id="3389" name="Google Shape;3389;p212"/>
          <p:cNvSpPr/>
          <p:nvPr/>
        </p:nvSpPr>
        <p:spPr>
          <a:xfrm>
            <a:off x="3527150" y="976125"/>
            <a:ext cx="816000" cy="4797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OSPF</a:t>
            </a:r>
            <a:endParaRPr/>
          </a:p>
        </p:txBody>
      </p:sp>
      <p:sp>
        <p:nvSpPr>
          <p:cNvPr id="3390" name="Google Shape;3390;p212"/>
          <p:cNvSpPr/>
          <p:nvPr/>
        </p:nvSpPr>
        <p:spPr>
          <a:xfrm>
            <a:off x="4451375" y="976125"/>
            <a:ext cx="816000" cy="4797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BGP</a:t>
            </a:r>
            <a:endParaRPr/>
          </a:p>
        </p:txBody>
      </p:sp>
      <p:sp>
        <p:nvSpPr>
          <p:cNvPr id="3391" name="Google Shape;3391;p212"/>
          <p:cNvSpPr/>
          <p:nvPr/>
        </p:nvSpPr>
        <p:spPr>
          <a:xfrm>
            <a:off x="5375600" y="976125"/>
            <a:ext cx="1573500" cy="4797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P4-defined</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custom protocol</a:t>
            </a:r>
            <a:endParaRPr/>
          </a:p>
        </p:txBody>
      </p:sp>
      <p:sp>
        <p:nvSpPr>
          <p:cNvPr id="3392" name="Google Shape;3392;p212"/>
          <p:cNvSpPr/>
          <p:nvPr/>
        </p:nvSpPr>
        <p:spPr>
          <a:xfrm>
            <a:off x="7057325" y="976125"/>
            <a:ext cx="816000" cy="4797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etc.</a:t>
            </a:r>
            <a:endParaRPr/>
          </a:p>
        </p:txBody>
      </p:sp>
      <p:grpSp>
        <p:nvGrpSpPr>
          <p:cNvPr id="3393" name="Google Shape;3393;p212"/>
          <p:cNvGrpSpPr/>
          <p:nvPr/>
        </p:nvGrpSpPr>
        <p:grpSpPr>
          <a:xfrm>
            <a:off x="212100" y="918975"/>
            <a:ext cx="7123200" cy="2148075"/>
            <a:chOff x="212100" y="918975"/>
            <a:chExt cx="7123200" cy="2148075"/>
          </a:xfrm>
        </p:grpSpPr>
        <p:grpSp>
          <p:nvGrpSpPr>
            <p:cNvPr id="3394" name="Google Shape;3394;p212"/>
            <p:cNvGrpSpPr/>
            <p:nvPr/>
          </p:nvGrpSpPr>
          <p:grpSpPr>
            <a:xfrm>
              <a:off x="212100" y="931950"/>
              <a:ext cx="7123200" cy="2135100"/>
              <a:chOff x="212100" y="931950"/>
              <a:chExt cx="7123200" cy="2135100"/>
            </a:xfrm>
          </p:grpSpPr>
          <p:sp>
            <p:nvSpPr>
              <p:cNvPr id="3395" name="Google Shape;3395;p212"/>
              <p:cNvSpPr/>
              <p:nvPr/>
            </p:nvSpPr>
            <p:spPr>
              <a:xfrm>
                <a:off x="212100" y="931950"/>
                <a:ext cx="1391400" cy="21351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table_entry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table_id: 33581985</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match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field_id: 1</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lpm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"\f\000\...</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prefix_len: 8</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action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action_id: 16786453</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param_id: 1</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"\000\0...</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param_id: 2</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7</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a:t>
                </a:r>
                <a:endParaRPr/>
              </a:p>
            </p:txBody>
          </p:sp>
          <p:cxnSp>
            <p:nvCxnSpPr>
              <p:cNvPr id="3396" name="Google Shape;3396;p212"/>
              <p:cNvCxnSpPr>
                <a:stCxn id="3395" idx="3"/>
              </p:cNvCxnSpPr>
              <p:nvPr/>
            </p:nvCxnSpPr>
            <p:spPr>
              <a:xfrm>
                <a:off x="1603500" y="1999500"/>
                <a:ext cx="1100700" cy="793200"/>
              </a:xfrm>
              <a:prstGeom prst="straightConnector1">
                <a:avLst/>
              </a:prstGeom>
              <a:noFill/>
              <a:ln w="9525" cap="flat" cmpd="sng">
                <a:solidFill>
                  <a:srgbClr val="999999"/>
                </a:solidFill>
                <a:prstDash val="dash"/>
                <a:round/>
                <a:headEnd type="none" w="sm" len="sm"/>
                <a:tailEnd type="none" w="sm" len="sm"/>
              </a:ln>
            </p:spPr>
          </p:cxnSp>
          <p:cxnSp>
            <p:nvCxnSpPr>
              <p:cNvPr id="3397" name="Google Shape;3397;p212"/>
              <p:cNvCxnSpPr/>
              <p:nvPr/>
            </p:nvCxnSpPr>
            <p:spPr>
              <a:xfrm>
                <a:off x="1603500" y="1999500"/>
                <a:ext cx="3292500" cy="934500"/>
              </a:xfrm>
              <a:prstGeom prst="straightConnector1">
                <a:avLst/>
              </a:prstGeom>
              <a:noFill/>
              <a:ln w="9525" cap="flat" cmpd="sng">
                <a:solidFill>
                  <a:srgbClr val="999999"/>
                </a:solidFill>
                <a:prstDash val="dash"/>
                <a:round/>
                <a:headEnd type="none" w="sm" len="sm"/>
                <a:tailEnd type="none" w="sm" len="sm"/>
              </a:ln>
            </p:spPr>
          </p:cxnSp>
          <p:cxnSp>
            <p:nvCxnSpPr>
              <p:cNvPr id="3398" name="Google Shape;3398;p212"/>
              <p:cNvCxnSpPr>
                <a:stCxn id="3395" idx="3"/>
              </p:cNvCxnSpPr>
              <p:nvPr/>
            </p:nvCxnSpPr>
            <p:spPr>
              <a:xfrm>
                <a:off x="1603500" y="1999500"/>
                <a:ext cx="5731800" cy="810900"/>
              </a:xfrm>
              <a:prstGeom prst="straightConnector1">
                <a:avLst/>
              </a:prstGeom>
              <a:noFill/>
              <a:ln w="9525" cap="flat" cmpd="sng">
                <a:solidFill>
                  <a:srgbClr val="999999"/>
                </a:solidFill>
                <a:prstDash val="dash"/>
                <a:round/>
                <a:headEnd type="none" w="sm" len="sm"/>
                <a:tailEnd type="none" w="sm" len="sm"/>
              </a:ln>
            </p:spPr>
          </p:cxnSp>
        </p:grpSp>
        <p:sp>
          <p:nvSpPr>
            <p:cNvPr id="3399" name="Google Shape;3399;p212"/>
            <p:cNvSpPr txBox="1"/>
            <p:nvPr/>
          </p:nvSpPr>
          <p:spPr>
            <a:xfrm>
              <a:off x="1603500" y="918975"/>
              <a:ext cx="1573500" cy="59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Target-independent protobuf format</a:t>
              </a:r>
              <a:endParaRPr/>
            </a:p>
          </p:txBody>
        </p:sp>
      </p:grpSp>
      <p:grpSp>
        <p:nvGrpSpPr>
          <p:cNvPr id="3400" name="Google Shape;3400;p212"/>
          <p:cNvGrpSpPr/>
          <p:nvPr/>
        </p:nvGrpSpPr>
        <p:grpSpPr>
          <a:xfrm>
            <a:off x="2377825" y="1316875"/>
            <a:ext cx="6351299" cy="2341160"/>
            <a:chOff x="2377825" y="1316875"/>
            <a:chExt cx="6351299" cy="2341160"/>
          </a:xfrm>
        </p:grpSpPr>
        <p:sp>
          <p:nvSpPr>
            <p:cNvPr id="3401" name="Google Shape;3401;p212"/>
            <p:cNvSpPr/>
            <p:nvPr/>
          </p:nvSpPr>
          <p:spPr>
            <a:xfrm>
              <a:off x="2377825" y="3279225"/>
              <a:ext cx="431460" cy="37881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800" b="0" i="0" u="none" strike="noStrike" cap="none">
                  <a:solidFill>
                    <a:srgbClr val="000000"/>
                  </a:solidFill>
                  <a:latin typeface="Arial"/>
                  <a:ea typeface="Arial"/>
                  <a:cs typeface="Arial"/>
                  <a:sym typeface="Arial"/>
                </a:rPr>
                <a:t>p4info</a:t>
              </a:r>
              <a:endParaRPr/>
            </a:p>
          </p:txBody>
        </p:sp>
        <p:sp>
          <p:nvSpPr>
            <p:cNvPr id="3402" name="Google Shape;3402;p212"/>
            <p:cNvSpPr/>
            <p:nvPr/>
          </p:nvSpPr>
          <p:spPr>
            <a:xfrm>
              <a:off x="5375600" y="3279225"/>
              <a:ext cx="431460" cy="37881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800" b="0" i="0" u="none" strike="noStrike" cap="none">
                  <a:solidFill>
                    <a:srgbClr val="000000"/>
                  </a:solidFill>
                  <a:latin typeface="Arial"/>
                  <a:ea typeface="Arial"/>
                  <a:cs typeface="Arial"/>
                  <a:sym typeface="Arial"/>
                </a:rPr>
                <a:t>p4info</a:t>
              </a:r>
              <a:endParaRPr/>
            </a:p>
          </p:txBody>
        </p:sp>
        <p:sp>
          <p:nvSpPr>
            <p:cNvPr id="3403" name="Google Shape;3403;p212"/>
            <p:cNvSpPr/>
            <p:nvPr/>
          </p:nvSpPr>
          <p:spPr>
            <a:xfrm>
              <a:off x="8242475" y="3237200"/>
              <a:ext cx="431460" cy="37881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800" b="0" i="0" u="none" strike="noStrike" cap="none">
                  <a:solidFill>
                    <a:srgbClr val="000000"/>
                  </a:solidFill>
                  <a:latin typeface="Arial"/>
                  <a:ea typeface="Arial"/>
                  <a:cs typeface="Arial"/>
                  <a:sym typeface="Arial"/>
                </a:rPr>
                <a:t>p4info</a:t>
              </a:r>
              <a:endParaRPr/>
            </a:p>
          </p:txBody>
        </p:sp>
        <p:sp>
          <p:nvSpPr>
            <p:cNvPr id="3404" name="Google Shape;3404;p212"/>
            <p:cNvSpPr/>
            <p:nvPr/>
          </p:nvSpPr>
          <p:spPr>
            <a:xfrm>
              <a:off x="8124000" y="1316875"/>
              <a:ext cx="605124" cy="59400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1200" b="0" i="0" u="none" strike="noStrike" cap="none">
                  <a:solidFill>
                    <a:srgbClr val="000000"/>
                  </a:solidFill>
                  <a:latin typeface="Arial"/>
                  <a:ea typeface="Arial"/>
                  <a:cs typeface="Arial"/>
                  <a:sym typeface="Arial"/>
                </a:rPr>
                <a:t>p4info</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0"/>
                                        </p:tgtEl>
                                        <p:attrNameLst>
                                          <p:attrName>style.visibility</p:attrName>
                                        </p:attrNameLst>
                                      </p:cBhvr>
                                      <p:to>
                                        <p:strVal val="visible"/>
                                      </p:to>
                                    </p:set>
                                    <p:animEffect transition="in" filter="fade">
                                      <p:cBhvr>
                                        <p:cTn id="7" dur="1"/>
                                        <p:tgtEl>
                                          <p:spTgt spid="34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93"/>
                                        </p:tgtEl>
                                        <p:attrNameLst>
                                          <p:attrName>style.visibility</p:attrName>
                                        </p:attrNameLst>
                                      </p:cBhvr>
                                      <p:to>
                                        <p:strVal val="visible"/>
                                      </p:to>
                                    </p:set>
                                    <p:animEffect transition="in" filter="fade">
                                      <p:cBhvr>
                                        <p:cTn id="12" dur="1"/>
                                        <p:tgtEl>
                                          <p:spTgt spid="3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409"/>
        <p:cNvGrpSpPr/>
        <p:nvPr/>
      </p:nvGrpSpPr>
      <p:grpSpPr>
        <a:xfrm>
          <a:off x="0" y="0"/>
          <a:ext cx="0" cy="0"/>
          <a:chOff x="0" y="0"/>
          <a:chExt cx="0" cy="0"/>
        </a:xfrm>
      </p:grpSpPr>
      <p:sp>
        <p:nvSpPr>
          <p:cNvPr id="3410" name="Google Shape;3410;p21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Local control</a:t>
            </a:r>
            <a:endParaRPr/>
          </a:p>
        </p:txBody>
      </p:sp>
      <p:sp>
        <p:nvSpPr>
          <p:cNvPr id="3411" name="Google Shape;3411;p21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86</a:t>
            </a:fld>
            <a:endParaRPr/>
          </a:p>
        </p:txBody>
      </p:sp>
      <p:sp>
        <p:nvSpPr>
          <p:cNvPr id="3412" name="Google Shape;3412;p213"/>
          <p:cNvSpPr/>
          <p:nvPr/>
        </p:nvSpPr>
        <p:spPr>
          <a:xfrm>
            <a:off x="1809900" y="1265949"/>
            <a:ext cx="3354204" cy="3031712"/>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sp>
        <p:nvSpPr>
          <p:cNvPr id="3413" name="Google Shape;3413;p213"/>
          <p:cNvSpPr/>
          <p:nvPr/>
        </p:nvSpPr>
        <p:spPr>
          <a:xfrm>
            <a:off x="2301854" y="2356506"/>
            <a:ext cx="2707200" cy="524700"/>
          </a:xfrm>
          <a:prstGeom prst="rect">
            <a:avLst/>
          </a:prstGeom>
          <a:solidFill>
            <a:srgbClr val="FFD800"/>
          </a:solidFill>
          <a:ln w="9525" cap="flat" cmpd="sng">
            <a:solidFill>
              <a:srgbClr val="21212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P4Runtime</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control server</a:t>
            </a:r>
            <a:endParaRPr/>
          </a:p>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414" name="Google Shape;3414;p213"/>
          <p:cNvSpPr/>
          <p:nvPr/>
        </p:nvSpPr>
        <p:spPr>
          <a:xfrm>
            <a:off x="2307004" y="2926875"/>
            <a:ext cx="2708700" cy="2472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Target driver</a:t>
            </a:r>
            <a:endParaRPr/>
          </a:p>
        </p:txBody>
      </p:sp>
      <p:grpSp>
        <p:nvGrpSpPr>
          <p:cNvPr id="3415" name="Google Shape;3415;p213"/>
          <p:cNvGrpSpPr/>
          <p:nvPr/>
        </p:nvGrpSpPr>
        <p:grpSpPr>
          <a:xfrm>
            <a:off x="2897830" y="3284371"/>
            <a:ext cx="1526748" cy="970727"/>
            <a:chOff x="6577615" y="3995185"/>
            <a:chExt cx="1406882" cy="894514"/>
          </a:xfrm>
        </p:grpSpPr>
        <p:pic>
          <p:nvPicPr>
            <p:cNvPr id="3416" name="Google Shape;3416;p213"/>
            <p:cNvPicPr preferRelativeResize="0"/>
            <p:nvPr/>
          </p:nvPicPr>
          <p:blipFill rotWithShape="1">
            <a:blip r:embed="rId3">
              <a:alphaModFix/>
            </a:blip>
            <a:srcRect/>
            <a:stretch/>
          </p:blipFill>
          <p:spPr>
            <a:xfrm>
              <a:off x="6577615" y="3995185"/>
              <a:ext cx="1406882" cy="894514"/>
            </a:xfrm>
            <a:prstGeom prst="rect">
              <a:avLst/>
            </a:prstGeom>
            <a:noFill/>
            <a:ln>
              <a:noFill/>
            </a:ln>
          </p:spPr>
        </p:pic>
        <p:pic>
          <p:nvPicPr>
            <p:cNvPr id="3417" name="Google Shape;3417;p213" descr="p4_logotype_web.png"/>
            <p:cNvPicPr preferRelativeResize="0"/>
            <p:nvPr/>
          </p:nvPicPr>
          <p:blipFill rotWithShape="1">
            <a:blip r:embed="rId4">
              <a:alphaModFix/>
            </a:blip>
            <a:srcRect/>
            <a:stretch/>
          </p:blipFill>
          <p:spPr>
            <a:xfrm rot="-1382641">
              <a:off x="7174771" y="4246505"/>
              <a:ext cx="345992" cy="301180"/>
            </a:xfrm>
            <a:prstGeom prst="rect">
              <a:avLst/>
            </a:prstGeom>
            <a:noFill/>
            <a:ln>
              <a:noFill/>
            </a:ln>
          </p:spPr>
        </p:pic>
      </p:grpSp>
      <p:sp>
        <p:nvSpPr>
          <p:cNvPr id="3418" name="Google Shape;3418;p213"/>
          <p:cNvSpPr/>
          <p:nvPr/>
        </p:nvSpPr>
        <p:spPr>
          <a:xfrm>
            <a:off x="3562616" y="3177812"/>
            <a:ext cx="185700" cy="3441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213"/>
          <p:cNvSpPr txBox="1"/>
          <p:nvPr/>
        </p:nvSpPr>
        <p:spPr>
          <a:xfrm>
            <a:off x="2301844" y="3908849"/>
            <a:ext cx="1151100" cy="3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P4 target</a:t>
            </a:r>
            <a:endParaRPr/>
          </a:p>
        </p:txBody>
      </p:sp>
      <p:pic>
        <p:nvPicPr>
          <p:cNvPr id="3420" name="Google Shape;3420;p213" descr="switch icon.png"/>
          <p:cNvPicPr preferRelativeResize="0"/>
          <p:nvPr/>
        </p:nvPicPr>
        <p:blipFill rotWithShape="1">
          <a:blip r:embed="rId5">
            <a:alphaModFix/>
          </a:blip>
          <a:srcRect t="25289" b="24542"/>
          <a:stretch/>
        </p:blipFill>
        <p:spPr>
          <a:xfrm>
            <a:off x="606622" y="2349164"/>
            <a:ext cx="1526774" cy="991151"/>
          </a:xfrm>
          <a:prstGeom prst="rect">
            <a:avLst/>
          </a:prstGeom>
          <a:noFill/>
          <a:ln>
            <a:noFill/>
          </a:ln>
        </p:spPr>
      </p:pic>
      <p:sp>
        <p:nvSpPr>
          <p:cNvPr id="3421" name="Google Shape;3421;p213"/>
          <p:cNvSpPr/>
          <p:nvPr/>
        </p:nvSpPr>
        <p:spPr>
          <a:xfrm>
            <a:off x="2307015" y="1757488"/>
            <a:ext cx="2708700" cy="3255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Local control plane</a:t>
            </a:r>
            <a:endParaRPr/>
          </a:p>
        </p:txBody>
      </p:sp>
      <p:sp>
        <p:nvSpPr>
          <p:cNvPr id="3422" name="Google Shape;3422;p213"/>
          <p:cNvSpPr/>
          <p:nvPr/>
        </p:nvSpPr>
        <p:spPr>
          <a:xfrm>
            <a:off x="2306279" y="1358188"/>
            <a:ext cx="560400" cy="3255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OSPF</a:t>
            </a:r>
            <a:endParaRPr/>
          </a:p>
        </p:txBody>
      </p:sp>
      <p:sp>
        <p:nvSpPr>
          <p:cNvPr id="3423" name="Google Shape;3423;p213"/>
          <p:cNvSpPr/>
          <p:nvPr/>
        </p:nvSpPr>
        <p:spPr>
          <a:xfrm>
            <a:off x="2915104" y="1358188"/>
            <a:ext cx="560400" cy="3255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BGP</a:t>
            </a:r>
            <a:endParaRPr/>
          </a:p>
        </p:txBody>
      </p:sp>
      <p:sp>
        <p:nvSpPr>
          <p:cNvPr id="3424" name="Google Shape;3424;p213"/>
          <p:cNvSpPr/>
          <p:nvPr/>
        </p:nvSpPr>
        <p:spPr>
          <a:xfrm>
            <a:off x="3528690" y="1358188"/>
            <a:ext cx="847500" cy="3255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P4-defined</a:t>
            </a:r>
            <a:br>
              <a:rPr lang="en-US" sz="1000" b="0" i="0" u="none" strike="noStrike" cap="none">
                <a:solidFill>
                  <a:srgbClr val="000000"/>
                </a:solidFill>
                <a:latin typeface="Arial"/>
                <a:ea typeface="Arial"/>
                <a:cs typeface="Arial"/>
                <a:sym typeface="Arial"/>
              </a:rPr>
            </a:br>
            <a:r>
              <a:rPr lang="en-US" sz="1000" b="0" i="0" u="none" strike="noStrike" cap="none">
                <a:solidFill>
                  <a:srgbClr val="000000"/>
                </a:solidFill>
                <a:latin typeface="Arial"/>
                <a:ea typeface="Arial"/>
                <a:cs typeface="Arial"/>
                <a:sym typeface="Arial"/>
              </a:rPr>
              <a:t>protocol</a:t>
            </a:r>
            <a:endParaRPr/>
          </a:p>
        </p:txBody>
      </p:sp>
      <p:sp>
        <p:nvSpPr>
          <p:cNvPr id="3425" name="Google Shape;3425;p213"/>
          <p:cNvSpPr/>
          <p:nvPr/>
        </p:nvSpPr>
        <p:spPr>
          <a:xfrm>
            <a:off x="4429354" y="1345683"/>
            <a:ext cx="560400" cy="3255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etc.</a:t>
            </a:r>
            <a:endParaRPr/>
          </a:p>
        </p:txBody>
      </p:sp>
      <p:sp>
        <p:nvSpPr>
          <p:cNvPr id="3426" name="Google Shape;3426;p213"/>
          <p:cNvSpPr/>
          <p:nvPr/>
        </p:nvSpPr>
        <p:spPr>
          <a:xfrm>
            <a:off x="3568525" y="2091825"/>
            <a:ext cx="185700" cy="2472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27" name="Google Shape;3427;p213"/>
          <p:cNvGrpSpPr/>
          <p:nvPr/>
        </p:nvGrpSpPr>
        <p:grpSpPr>
          <a:xfrm>
            <a:off x="3707875" y="1052813"/>
            <a:ext cx="4757700" cy="2135100"/>
            <a:chOff x="3707875" y="1052813"/>
            <a:chExt cx="4757700" cy="2135100"/>
          </a:xfrm>
        </p:grpSpPr>
        <p:cxnSp>
          <p:nvCxnSpPr>
            <p:cNvPr id="3428" name="Google Shape;3428;p213"/>
            <p:cNvCxnSpPr>
              <a:stCxn id="3429" idx="1"/>
              <a:endCxn id="3426" idx="6"/>
            </p:cNvCxnSpPr>
            <p:nvPr/>
          </p:nvCxnSpPr>
          <p:spPr>
            <a:xfrm flipH="1">
              <a:off x="3707875" y="2120363"/>
              <a:ext cx="3366300" cy="95100"/>
            </a:xfrm>
            <a:prstGeom prst="curvedConnector3">
              <a:avLst>
                <a:gd name="adj1" fmla="val 29641"/>
              </a:avLst>
            </a:prstGeom>
            <a:noFill/>
            <a:ln w="9525" cap="flat" cmpd="sng">
              <a:solidFill>
                <a:srgbClr val="999999"/>
              </a:solidFill>
              <a:prstDash val="dash"/>
              <a:round/>
              <a:headEnd type="none" w="sm" len="sm"/>
              <a:tailEnd type="none" w="sm" len="sm"/>
            </a:ln>
          </p:spPr>
        </p:cxnSp>
        <p:sp>
          <p:nvSpPr>
            <p:cNvPr id="3429" name="Google Shape;3429;p213"/>
            <p:cNvSpPr/>
            <p:nvPr/>
          </p:nvSpPr>
          <p:spPr>
            <a:xfrm>
              <a:off x="7074175" y="1052813"/>
              <a:ext cx="1391400" cy="21351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table_entry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table_id: 33581985</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match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field_id: 1</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lpm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"\f\000\...</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prefix_len: 8</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action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action_id: 16786453</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param_id: 1</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"\000\0...</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param_id: 2</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7</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a:t>
              </a:r>
              <a:endParaRPr/>
            </a:p>
          </p:txBody>
        </p:sp>
        <p:sp>
          <p:nvSpPr>
            <p:cNvPr id="3430" name="Google Shape;3430;p213"/>
            <p:cNvSpPr txBox="1"/>
            <p:nvPr/>
          </p:nvSpPr>
          <p:spPr>
            <a:xfrm>
              <a:off x="5473050" y="1066750"/>
              <a:ext cx="1601100" cy="690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Same target-independent protobuf format</a:t>
              </a:r>
              <a:endParaRPr/>
            </a:p>
          </p:txBody>
        </p:sp>
      </p:grpSp>
      <p:grpSp>
        <p:nvGrpSpPr>
          <p:cNvPr id="3431" name="Google Shape;3431;p213"/>
          <p:cNvGrpSpPr/>
          <p:nvPr/>
        </p:nvGrpSpPr>
        <p:grpSpPr>
          <a:xfrm>
            <a:off x="4774499" y="1718776"/>
            <a:ext cx="321156" cy="847670"/>
            <a:chOff x="4774499" y="1718776"/>
            <a:chExt cx="321156" cy="847670"/>
          </a:xfrm>
        </p:grpSpPr>
        <p:sp>
          <p:nvSpPr>
            <p:cNvPr id="3432" name="Google Shape;3432;p213"/>
            <p:cNvSpPr/>
            <p:nvPr/>
          </p:nvSpPr>
          <p:spPr>
            <a:xfrm>
              <a:off x="4792175" y="1718776"/>
              <a:ext cx="303480" cy="29592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600" b="0" i="0" u="none" strike="noStrike" cap="none">
                  <a:solidFill>
                    <a:srgbClr val="000000"/>
                  </a:solidFill>
                  <a:latin typeface="Arial"/>
                  <a:ea typeface="Arial"/>
                  <a:cs typeface="Arial"/>
                  <a:sym typeface="Arial"/>
                </a:rPr>
                <a:t>p4info</a:t>
              </a:r>
              <a:endParaRPr/>
            </a:p>
          </p:txBody>
        </p:sp>
        <p:sp>
          <p:nvSpPr>
            <p:cNvPr id="3433" name="Google Shape;3433;p213"/>
            <p:cNvSpPr/>
            <p:nvPr/>
          </p:nvSpPr>
          <p:spPr>
            <a:xfrm>
              <a:off x="4774499" y="2270526"/>
              <a:ext cx="303480" cy="29592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600" b="0" i="0" u="none" strike="noStrike" cap="none">
                  <a:solidFill>
                    <a:srgbClr val="000000"/>
                  </a:solidFill>
                  <a:latin typeface="Arial"/>
                  <a:ea typeface="Arial"/>
                  <a:cs typeface="Arial"/>
                  <a:sym typeface="Arial"/>
                </a:rPr>
                <a:t>p4info</a:t>
              </a:r>
              <a:endParaRPr/>
            </a:p>
          </p:txBody>
        </p:sp>
      </p:grpSp>
      <p:sp>
        <p:nvSpPr>
          <p:cNvPr id="3434" name="Google Shape;3434;p213"/>
          <p:cNvSpPr/>
          <p:nvPr/>
        </p:nvSpPr>
        <p:spPr>
          <a:xfrm>
            <a:off x="1129350" y="4355875"/>
            <a:ext cx="6885300" cy="640200"/>
          </a:xfrm>
          <a:prstGeom prst="roundRect">
            <a:avLst>
              <a:gd name="adj" fmla="val 16667"/>
            </a:avLst>
          </a:prstGeom>
          <a:gradFill>
            <a:gsLst>
              <a:gs pos="0">
                <a:srgbClr val="D1817E"/>
              </a:gs>
              <a:gs pos="100000">
                <a:srgbClr val="903F3D"/>
              </a:gs>
            </a:gsLst>
            <a:lin ang="5400012" scaled="0"/>
          </a:gra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P4Runtime can be used equally well</a:t>
            </a:r>
            <a:br>
              <a:rPr lang="en-US" sz="2000" b="0" i="0" u="none" strike="noStrike" cap="none">
                <a:solidFill>
                  <a:srgbClr val="FFFFFF"/>
                </a:solidFill>
                <a:latin typeface="Arial"/>
                <a:ea typeface="Arial"/>
                <a:cs typeface="Arial"/>
                <a:sym typeface="Arial"/>
              </a:rPr>
            </a:br>
            <a:r>
              <a:rPr lang="en-US" sz="2000" b="0" i="0" u="none" strike="noStrike" cap="none">
                <a:solidFill>
                  <a:srgbClr val="FFFFFF"/>
                </a:solidFill>
                <a:latin typeface="Arial"/>
                <a:ea typeface="Arial"/>
                <a:cs typeface="Arial"/>
                <a:sym typeface="Arial"/>
              </a:rPr>
              <a:t>by a remote or local control plane</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31"/>
                                        </p:tgtEl>
                                        <p:attrNameLst>
                                          <p:attrName>style.visibility</p:attrName>
                                        </p:attrNameLst>
                                      </p:cBhvr>
                                      <p:to>
                                        <p:strVal val="visible"/>
                                      </p:to>
                                    </p:set>
                                    <p:animEffect transition="in" filter="fade">
                                      <p:cBhvr>
                                        <p:cTn id="7" dur="1"/>
                                        <p:tgtEl>
                                          <p:spTgt spid="34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27"/>
                                        </p:tgtEl>
                                        <p:attrNameLst>
                                          <p:attrName>style.visibility</p:attrName>
                                        </p:attrNameLst>
                                      </p:cBhvr>
                                      <p:to>
                                        <p:strVal val="visible"/>
                                      </p:to>
                                    </p:set>
                                    <p:animEffect transition="in" filter="fade">
                                      <p:cBhvr>
                                        <p:cTn id="12" dur="1"/>
                                        <p:tgtEl>
                                          <p:spTgt spid="34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34"/>
                                        </p:tgtEl>
                                        <p:attrNameLst>
                                          <p:attrName>style.visibility</p:attrName>
                                        </p:attrNameLst>
                                      </p:cBhvr>
                                      <p:to>
                                        <p:strVal val="visible"/>
                                      </p:to>
                                    </p:set>
                                    <p:animEffect transition="in" filter="fade">
                                      <p:cBhvr>
                                        <p:cTn id="17" dur="1"/>
                                        <p:tgtEl>
                                          <p:spTgt spid="3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21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P4Runtime API recap</a:t>
            </a:r>
            <a:endParaRPr/>
          </a:p>
        </p:txBody>
      </p:sp>
      <p:sp>
        <p:nvSpPr>
          <p:cNvPr id="3441" name="Google Shape;3441;p214"/>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151"/>
              </a:buClr>
              <a:buSzPts val="1800"/>
              <a:buFont typeface="Merriweather Sans"/>
              <a:buNone/>
            </a:pPr>
            <a:r>
              <a:rPr lang="en-US" sz="1800" b="1" i="0" u="none" strike="noStrike" cap="none">
                <a:solidFill>
                  <a:schemeClr val="dk1"/>
                </a:solidFill>
                <a:latin typeface="Arial"/>
                <a:ea typeface="Arial"/>
                <a:cs typeface="Arial"/>
                <a:sym typeface="Arial"/>
              </a:rPr>
              <a:t>Things we covered:</a:t>
            </a:r>
            <a:endParaRPr/>
          </a:p>
          <a:p>
            <a:pPr marL="457200" marR="0" lvl="0" indent="-342900" algn="l" rtl="0">
              <a:lnSpc>
                <a:spcPct val="115000"/>
              </a:lnSpc>
              <a:spcBef>
                <a:spcPts val="75"/>
              </a:spcBef>
              <a:spcAft>
                <a:spcPts val="0"/>
              </a:spcAft>
              <a:buClr>
                <a:srgbClr val="3F3151"/>
              </a:buClr>
              <a:buSzPts val="1800"/>
              <a:buFont typeface="Merriweather Sans"/>
              <a:buChar char="•"/>
            </a:pPr>
            <a:r>
              <a:rPr lang="en-US"/>
              <a:t>P4Runtime definition</a:t>
            </a:r>
            <a:endParaRPr/>
          </a:p>
          <a:p>
            <a:pPr marL="457200" marR="0" lvl="0" indent="-342900" algn="l" rtl="0">
              <a:lnSpc>
                <a:spcPct val="115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P4Info</a:t>
            </a: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Table entries</a:t>
            </a: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Set pipeline config</a:t>
            </a:r>
            <a:endParaRPr sz="1800" b="1" i="0" u="none" strike="noStrike" cap="none">
              <a:solidFill>
                <a:schemeClr val="dk1"/>
              </a:solidFill>
              <a:latin typeface="Arial"/>
              <a:ea typeface="Arial"/>
              <a:cs typeface="Arial"/>
              <a:sym typeface="Arial"/>
            </a:endParaRPr>
          </a:p>
          <a:p>
            <a:pPr marL="457200" lvl="0" indent="-342900" algn="l" rtl="0">
              <a:lnSpc>
                <a:spcPct val="115000"/>
              </a:lnSpc>
              <a:spcBef>
                <a:spcPts val="0"/>
              </a:spcBef>
              <a:spcAft>
                <a:spcPts val="0"/>
              </a:spcAft>
              <a:buClr>
                <a:srgbClr val="3F3151"/>
              </a:buClr>
              <a:buSzPts val="1800"/>
              <a:buFont typeface="Merriweather Sans"/>
              <a:buChar char="•"/>
            </a:pPr>
            <a:r>
              <a:rPr lang="en-US"/>
              <a:t>Packet-in/out support</a:t>
            </a:r>
            <a:endParaRPr/>
          </a:p>
          <a:p>
            <a:pPr marL="457200" lvl="0" indent="-342900" algn="l" rtl="0">
              <a:lnSpc>
                <a:spcPct val="115000"/>
              </a:lnSpc>
              <a:spcBef>
                <a:spcPts val="0"/>
              </a:spcBef>
              <a:spcAft>
                <a:spcPts val="0"/>
              </a:spcAft>
              <a:buClr>
                <a:srgbClr val="3F3151"/>
              </a:buClr>
              <a:buSzPts val="1800"/>
              <a:buFont typeface="Merriweather Sans"/>
              <a:buChar char="•"/>
            </a:pPr>
            <a:r>
              <a:rPr lang="en-US"/>
              <a:t>Controller replication</a:t>
            </a:r>
            <a:endParaRPr/>
          </a:p>
          <a:p>
            <a:pPr marL="438150" lvl="1" indent="-50800" algn="l" rtl="0">
              <a:lnSpc>
                <a:spcPct val="115000"/>
              </a:lnSpc>
              <a:spcBef>
                <a:spcPts val="0"/>
              </a:spcBef>
              <a:spcAft>
                <a:spcPts val="0"/>
              </a:spcAft>
              <a:buSzPts val="1500"/>
              <a:buChar char="◦"/>
            </a:pPr>
            <a:r>
              <a:rPr lang="en-US"/>
              <a:t>Via master-slave arbitration</a:t>
            </a:r>
            <a:endParaRPr/>
          </a:p>
        </p:txBody>
      </p:sp>
      <p:sp>
        <p:nvSpPr>
          <p:cNvPr id="3442" name="Google Shape;3442;p21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87</a:t>
            </a:fld>
            <a:endParaRPr/>
          </a:p>
        </p:txBody>
      </p:sp>
      <p:sp>
        <p:nvSpPr>
          <p:cNvPr id="3443" name="Google Shape;3443;p214"/>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151"/>
              </a:buClr>
              <a:buSzPts val="1800"/>
              <a:buFont typeface="Merriweather Sans"/>
              <a:buNone/>
            </a:pPr>
            <a:r>
              <a:rPr lang="en-US" sz="1800" b="1" i="0" u="none" strike="noStrike" cap="none">
                <a:solidFill>
                  <a:schemeClr val="dk1"/>
                </a:solidFill>
                <a:latin typeface="Arial"/>
                <a:ea typeface="Arial"/>
                <a:cs typeface="Arial"/>
                <a:sym typeface="Arial"/>
              </a:rPr>
              <a:t>What we didn’t cover:</a:t>
            </a:r>
            <a:endParaRPr/>
          </a:p>
          <a:p>
            <a:pPr marL="457200" marR="0" lvl="0" indent="-342900" algn="l" rtl="0">
              <a:lnSpc>
                <a:spcPct val="115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How to control other P4 entities</a:t>
            </a:r>
            <a:endParaRPr/>
          </a:p>
          <a:p>
            <a:pPr marL="914400" marR="0" lvl="1" indent="-323850" algn="l" rtl="0">
              <a:lnSpc>
                <a:spcPct val="115000"/>
              </a:lnSpc>
              <a:spcBef>
                <a:spcPts val="0"/>
              </a:spcBef>
              <a:spcAft>
                <a:spcPts val="0"/>
              </a:spcAft>
              <a:buClr>
                <a:srgbClr val="205867"/>
              </a:buClr>
              <a:buSzPts val="1500"/>
              <a:buFont typeface="Merriweather Sans"/>
              <a:buChar char="◦"/>
            </a:pPr>
            <a:r>
              <a:rPr lang="en-US" sz="1500" b="0" i="0" u="none" strike="noStrike" cap="none">
                <a:solidFill>
                  <a:schemeClr val="dk1"/>
                </a:solidFill>
                <a:latin typeface="Arial"/>
                <a:ea typeface="Arial"/>
                <a:cs typeface="Arial"/>
                <a:sym typeface="Arial"/>
              </a:rPr>
              <a:t>Externs, counters, meters</a:t>
            </a: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Batched reads/writes</a:t>
            </a: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Switch configuration</a:t>
            </a:r>
            <a:endParaRPr/>
          </a:p>
          <a:p>
            <a:pPr marL="914400" marR="0" lvl="1" indent="-323850" algn="l" rtl="0">
              <a:lnSpc>
                <a:spcPct val="115000"/>
              </a:lnSpc>
              <a:spcBef>
                <a:spcPts val="0"/>
              </a:spcBef>
              <a:spcAft>
                <a:spcPts val="0"/>
              </a:spcAft>
              <a:buClr>
                <a:srgbClr val="205867"/>
              </a:buClr>
              <a:buSzPts val="1500"/>
              <a:buFont typeface="Merriweather Sans"/>
              <a:buChar char="◦"/>
            </a:pPr>
            <a:r>
              <a:rPr lang="en-US" sz="1500" b="0" i="0" u="none" strike="noStrike" cap="none">
                <a:solidFill>
                  <a:schemeClr val="dk1"/>
                </a:solidFill>
                <a:latin typeface="Arial"/>
                <a:ea typeface="Arial"/>
                <a:cs typeface="Arial"/>
                <a:sym typeface="Arial"/>
              </a:rPr>
              <a:t>Outside the </a:t>
            </a:r>
            <a:r>
              <a:rPr lang="en-US"/>
              <a:t>P4Runtime</a:t>
            </a:r>
            <a:r>
              <a:rPr lang="en-US" sz="1500" b="0" i="0" u="none" strike="noStrike" cap="none">
                <a:solidFill>
                  <a:schemeClr val="dk1"/>
                </a:solidFill>
                <a:latin typeface="Arial"/>
                <a:ea typeface="Arial"/>
                <a:cs typeface="Arial"/>
                <a:sym typeface="Arial"/>
              </a:rPr>
              <a:t> scope</a:t>
            </a:r>
            <a:endParaRPr/>
          </a:p>
          <a:p>
            <a:pPr marL="914400" marR="0" lvl="1" indent="-323850" algn="l" rtl="0">
              <a:lnSpc>
                <a:spcPct val="115000"/>
              </a:lnSpc>
              <a:spcBef>
                <a:spcPts val="0"/>
              </a:spcBef>
              <a:spcAft>
                <a:spcPts val="0"/>
              </a:spcAft>
              <a:buClr>
                <a:srgbClr val="205867"/>
              </a:buClr>
              <a:buSzPts val="1500"/>
              <a:buFont typeface="Merriweather Sans"/>
              <a:buChar char="◦"/>
            </a:pPr>
            <a:r>
              <a:rPr lang="en-US" sz="1500" b="0" i="0" u="none" strike="noStrike" cap="none">
                <a:solidFill>
                  <a:schemeClr val="dk1"/>
                </a:solidFill>
                <a:latin typeface="Arial"/>
                <a:ea typeface="Arial"/>
                <a:cs typeface="Arial"/>
                <a:sym typeface="Arial"/>
              </a:rPr>
              <a:t>Achieved with other mechanisms</a:t>
            </a:r>
            <a:endParaRPr/>
          </a:p>
          <a:p>
            <a:pPr marL="1371600" marR="0" lvl="2" indent="-308309" algn="l" rtl="0">
              <a:lnSpc>
                <a:spcPct val="115000"/>
              </a:lnSpc>
              <a:spcBef>
                <a:spcPts val="0"/>
              </a:spcBef>
              <a:spcAft>
                <a:spcPts val="0"/>
              </a:spcAft>
              <a:buClr>
                <a:srgbClr val="1F1828"/>
              </a:buClr>
              <a:buSzPts val="1255"/>
              <a:buFont typeface="Merriweather Sans"/>
              <a:buChar char="■"/>
            </a:pPr>
            <a:r>
              <a:rPr lang="en-US" sz="1350" b="0" i="0" u="none" strike="noStrike" cap="none">
                <a:solidFill>
                  <a:schemeClr val="dk1"/>
                </a:solidFill>
                <a:latin typeface="Arial"/>
                <a:ea typeface="Arial"/>
                <a:cs typeface="Arial"/>
                <a:sym typeface="Arial"/>
              </a:rPr>
              <a:t>e.g., OpenConfig and gNMI</a:t>
            </a:r>
            <a:endParaRPr/>
          </a:p>
          <a:p>
            <a:pPr marL="0" marR="0" lvl="0" indent="0" algn="l" rtl="0">
              <a:lnSpc>
                <a:spcPct val="150000"/>
              </a:lnSpc>
              <a:spcBef>
                <a:spcPts val="38"/>
              </a:spcBef>
              <a:spcAft>
                <a:spcPts val="0"/>
              </a:spcAft>
              <a:buClr>
                <a:srgbClr val="3F3151"/>
              </a:buClr>
              <a:buSzPts val="1800"/>
              <a:buFont typeface="Merriweather Sans"/>
              <a:buNone/>
            </a:pPr>
            <a:endParaRPr sz="1800" b="1" i="0" u="none" strike="noStrike" cap="non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215"/>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700"/>
              <a:buFont typeface="Arial"/>
              <a:buNone/>
            </a:pPr>
            <a:r>
              <a:rPr lang="en-US"/>
              <a:t>P4Runtime</a:t>
            </a:r>
            <a:r>
              <a:rPr lang="en-US" sz="2700" b="1" i="0" u="none" strike="noStrike" cap="none">
                <a:solidFill>
                  <a:schemeClr val="dk1"/>
                </a:solidFill>
                <a:latin typeface="Arial"/>
                <a:ea typeface="Arial"/>
                <a:cs typeface="Arial"/>
                <a:sym typeface="Arial"/>
              </a:rPr>
              <a:t> exercise</a:t>
            </a:r>
            <a:endParaRPr/>
          </a:p>
        </p:txBody>
      </p:sp>
      <p:sp>
        <p:nvSpPr>
          <p:cNvPr id="3450" name="Google Shape;3450;p215"/>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noAutofit/>
          </a:bodyPr>
          <a:lstStyle/>
          <a:p>
            <a:pPr marL="228597" marR="0" lvl="0" indent="19051" algn="l" rtl="0">
              <a:lnSpc>
                <a:spcPct val="100000"/>
              </a:lnSpc>
              <a:spcBef>
                <a:spcPts val="0"/>
              </a:spcBef>
              <a:spcAft>
                <a:spcPts val="0"/>
              </a:spcAft>
              <a:buClr>
                <a:srgbClr val="000000"/>
              </a:buClr>
              <a:buSzPts val="1100"/>
              <a:buFont typeface="Arial"/>
              <a:buNone/>
            </a:pPr>
            <a:endParaRPr sz="1800" b="1" i="0" u="none" strike="noStrike" cap="none">
              <a:solidFill>
                <a:schemeClr val="dk1"/>
              </a:solidFill>
              <a:latin typeface="Arial"/>
              <a:ea typeface="Arial"/>
              <a:cs typeface="Arial"/>
              <a:sym typeface="Arial"/>
            </a:endParaRPr>
          </a:p>
        </p:txBody>
      </p:sp>
      <p:sp>
        <p:nvSpPr>
          <p:cNvPr id="3451" name="Google Shape;3451;p21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7" name="Google Shape;3457;p21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Exercise Overview</a:t>
            </a:r>
            <a:endParaRPr/>
          </a:p>
        </p:txBody>
      </p:sp>
      <p:sp>
        <p:nvSpPr>
          <p:cNvPr id="3458" name="Google Shape;3458;p21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89</a:t>
            </a:fld>
            <a:endParaRPr/>
          </a:p>
        </p:txBody>
      </p:sp>
      <p:pic>
        <p:nvPicPr>
          <p:cNvPr id="3459" name="Google Shape;3459;p216"/>
          <p:cNvPicPr preferRelativeResize="0"/>
          <p:nvPr/>
        </p:nvPicPr>
        <p:blipFill rotWithShape="1">
          <a:blip r:embed="rId3">
            <a:alphaModFix/>
          </a:blip>
          <a:srcRect/>
          <a:stretch/>
        </p:blipFill>
        <p:spPr>
          <a:xfrm>
            <a:off x="4214370" y="2466175"/>
            <a:ext cx="4777228" cy="2233325"/>
          </a:xfrm>
          <a:prstGeom prst="rect">
            <a:avLst/>
          </a:prstGeom>
          <a:noFill/>
          <a:ln>
            <a:noFill/>
          </a:ln>
        </p:spPr>
      </p:pic>
      <p:sp>
        <p:nvSpPr>
          <p:cNvPr id="3460" name="Google Shape;3460;p216"/>
          <p:cNvSpPr/>
          <p:nvPr/>
        </p:nvSpPr>
        <p:spPr>
          <a:xfrm>
            <a:off x="5782476" y="1230350"/>
            <a:ext cx="1836300" cy="38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Courier New"/>
              <a:buNone/>
            </a:pPr>
            <a:r>
              <a:rPr lang="en-US" sz="1400" b="1" i="0" u="none" strike="noStrike" cap="none">
                <a:solidFill>
                  <a:srgbClr val="000000"/>
                </a:solidFill>
                <a:latin typeface="Courier New"/>
                <a:ea typeface="Courier New"/>
                <a:cs typeface="Courier New"/>
                <a:sym typeface="Courier New"/>
              </a:rPr>
              <a:t>mycontroller.py</a:t>
            </a:r>
            <a:endParaRPr/>
          </a:p>
        </p:txBody>
      </p:sp>
      <p:cxnSp>
        <p:nvCxnSpPr>
          <p:cNvPr id="3461" name="Google Shape;3461;p216"/>
          <p:cNvCxnSpPr/>
          <p:nvPr/>
        </p:nvCxnSpPr>
        <p:spPr>
          <a:xfrm flipH="1">
            <a:off x="5527739" y="1654289"/>
            <a:ext cx="787800" cy="957000"/>
          </a:xfrm>
          <a:prstGeom prst="straightConnector1">
            <a:avLst/>
          </a:prstGeom>
          <a:noFill/>
          <a:ln w="28575" cap="flat" cmpd="sng">
            <a:solidFill>
              <a:srgbClr val="CC0000"/>
            </a:solidFill>
            <a:prstDash val="solid"/>
            <a:round/>
            <a:headEnd type="triangle" w="lg" len="lg"/>
            <a:tailEnd type="triangle" w="lg" len="lg"/>
          </a:ln>
        </p:spPr>
      </p:cxnSp>
      <p:cxnSp>
        <p:nvCxnSpPr>
          <p:cNvPr id="3462" name="Google Shape;3462;p216"/>
          <p:cNvCxnSpPr/>
          <p:nvPr/>
        </p:nvCxnSpPr>
        <p:spPr>
          <a:xfrm>
            <a:off x="7067981" y="1664883"/>
            <a:ext cx="765900" cy="935100"/>
          </a:xfrm>
          <a:prstGeom prst="straightConnector1">
            <a:avLst/>
          </a:prstGeom>
          <a:noFill/>
          <a:ln w="28575" cap="flat" cmpd="sng">
            <a:solidFill>
              <a:srgbClr val="CC0000"/>
            </a:solidFill>
            <a:prstDash val="solid"/>
            <a:round/>
            <a:headEnd type="triangle" w="lg" len="lg"/>
            <a:tailEnd type="triangle" w="lg" len="lg"/>
          </a:ln>
        </p:spPr>
      </p:cxnSp>
      <p:sp>
        <p:nvSpPr>
          <p:cNvPr id="3463" name="Google Shape;3463;p216"/>
          <p:cNvSpPr txBox="1">
            <a:spLocks noGrp="1"/>
          </p:cNvSpPr>
          <p:nvPr>
            <p:ph type="body" idx="1"/>
          </p:nvPr>
        </p:nvSpPr>
        <p:spPr>
          <a:xfrm>
            <a:off x="152400" y="742950"/>
            <a:ext cx="41658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2100"/>
              <a:buFont typeface="Merriweather Sans"/>
              <a:buNone/>
            </a:pPr>
            <a:r>
              <a:rPr lang="en-US" sz="1500" b="1" i="0" u="none" strike="noStrike" cap="none">
                <a:solidFill>
                  <a:srgbClr val="000000"/>
                </a:solidFill>
                <a:latin typeface="Arial"/>
                <a:ea typeface="Arial"/>
                <a:cs typeface="Arial"/>
                <a:sym typeface="Arial"/>
              </a:rPr>
              <a:t>Controller’s responsibilities:</a:t>
            </a:r>
            <a:endParaRPr/>
          </a:p>
          <a:p>
            <a:pPr marL="457200" marR="0" lvl="0" indent="-330200" algn="l" rtl="0">
              <a:lnSpc>
                <a:spcPct val="100000"/>
              </a:lnSpc>
              <a:spcBef>
                <a:spcPts val="75"/>
              </a:spcBef>
              <a:spcAft>
                <a:spcPts val="0"/>
              </a:spcAft>
              <a:buClr>
                <a:srgbClr val="3F3151"/>
              </a:buClr>
              <a:buSzPts val="1600"/>
              <a:buFont typeface="Merriweather Sans"/>
              <a:buAutoNum type="arabicPeriod"/>
            </a:pPr>
            <a:r>
              <a:rPr lang="en-US" sz="1500" b="1" i="0" u="none" strike="noStrike" cap="none">
                <a:solidFill>
                  <a:srgbClr val="000000"/>
                </a:solidFill>
                <a:latin typeface="Arial"/>
                <a:ea typeface="Arial"/>
                <a:cs typeface="Arial"/>
                <a:sym typeface="Arial"/>
              </a:rPr>
              <a:t>Establish a gRPC connection to the switches for the P4Runtime service</a:t>
            </a:r>
            <a:endParaRPr/>
          </a:p>
          <a:p>
            <a:pPr marL="457200" marR="0" lvl="0" indent="-330200" algn="l" rtl="0">
              <a:lnSpc>
                <a:spcPct val="100000"/>
              </a:lnSpc>
              <a:spcBef>
                <a:spcPts val="75"/>
              </a:spcBef>
              <a:spcAft>
                <a:spcPts val="0"/>
              </a:spcAft>
              <a:buClr>
                <a:srgbClr val="3F3151"/>
              </a:buClr>
              <a:buSzPts val="1600"/>
              <a:buFont typeface="Merriweather Sans"/>
              <a:buAutoNum type="arabicPeriod"/>
            </a:pPr>
            <a:r>
              <a:rPr lang="en-US" sz="1500" b="1" i="0" u="none" strike="noStrike" cap="none">
                <a:solidFill>
                  <a:srgbClr val="000000"/>
                </a:solidFill>
                <a:latin typeface="Arial"/>
                <a:ea typeface="Arial"/>
                <a:cs typeface="Arial"/>
                <a:sym typeface="Arial"/>
              </a:rPr>
              <a:t>Push the P4 program to each switch</a:t>
            </a:r>
            <a:endParaRPr/>
          </a:p>
          <a:p>
            <a:pPr marL="457200" marR="0" lvl="0" indent="-330200" algn="l" rtl="0">
              <a:lnSpc>
                <a:spcPct val="100000"/>
              </a:lnSpc>
              <a:spcBef>
                <a:spcPts val="75"/>
              </a:spcBef>
              <a:spcAft>
                <a:spcPts val="0"/>
              </a:spcAft>
              <a:buClr>
                <a:srgbClr val="3F3151"/>
              </a:buClr>
              <a:buSzPts val="1600"/>
              <a:buFont typeface="Merriweather Sans"/>
              <a:buAutoNum type="arabicPeriod"/>
            </a:pPr>
            <a:r>
              <a:rPr lang="en-US" sz="1500" b="1" i="0" u="none" strike="noStrike" cap="none">
                <a:solidFill>
                  <a:srgbClr val="000000"/>
                </a:solidFill>
                <a:latin typeface="Arial"/>
                <a:ea typeface="Arial"/>
                <a:cs typeface="Arial"/>
                <a:sym typeface="Arial"/>
              </a:rPr>
              <a:t>Write the tunnel forwarding rules:</a:t>
            </a:r>
            <a:endParaRPr/>
          </a:p>
          <a:p>
            <a:pPr marL="914400" marR="0" lvl="1" indent="-323850" algn="l" rtl="0">
              <a:lnSpc>
                <a:spcPct val="100000"/>
              </a:lnSpc>
              <a:spcBef>
                <a:spcPts val="75"/>
              </a:spcBef>
              <a:spcAft>
                <a:spcPts val="0"/>
              </a:spcAft>
              <a:buClr>
                <a:srgbClr val="000000"/>
              </a:buClr>
              <a:buSzPts val="1500"/>
              <a:buFont typeface="Merriweather Sans"/>
              <a:buAutoNum type="alphaLcPeriod"/>
            </a:pPr>
            <a:r>
              <a:rPr lang="en-US" sz="1500" b="1" i="0" u="none" strike="noStrike" cap="none">
                <a:solidFill>
                  <a:srgbClr val="000000"/>
                </a:solidFill>
                <a:latin typeface="Courier New"/>
                <a:ea typeface="Courier New"/>
                <a:cs typeface="Courier New"/>
                <a:sym typeface="Courier New"/>
              </a:rPr>
              <a:t>myTunnel_ingress</a:t>
            </a:r>
            <a:r>
              <a:rPr lang="en-US" sz="1500" b="0" i="0" u="none" strike="noStrike" cap="none">
                <a:solidFill>
                  <a:srgbClr val="000000"/>
                </a:solidFill>
                <a:latin typeface="Arial"/>
                <a:ea typeface="Arial"/>
                <a:cs typeface="Arial"/>
                <a:sym typeface="Arial"/>
              </a:rPr>
              <a:t> rule to encapsulate packets on the ingress switch</a:t>
            </a:r>
            <a:endParaRPr/>
          </a:p>
          <a:p>
            <a:pPr marL="914400" marR="0" lvl="1" indent="-323850" algn="l" rtl="0">
              <a:lnSpc>
                <a:spcPct val="100000"/>
              </a:lnSpc>
              <a:spcBef>
                <a:spcPts val="56"/>
              </a:spcBef>
              <a:spcAft>
                <a:spcPts val="0"/>
              </a:spcAft>
              <a:buClr>
                <a:srgbClr val="990000"/>
              </a:buClr>
              <a:buSzPts val="1500"/>
              <a:buFont typeface="Merriweather Sans"/>
              <a:buAutoNum type="alphaLcPeriod"/>
            </a:pPr>
            <a:r>
              <a:rPr lang="en-US" sz="1500" b="1" i="0" u="none" strike="noStrike" cap="none">
                <a:solidFill>
                  <a:srgbClr val="990000"/>
                </a:solidFill>
                <a:latin typeface="Courier New"/>
                <a:ea typeface="Courier New"/>
                <a:cs typeface="Courier New"/>
                <a:sym typeface="Courier New"/>
              </a:rPr>
              <a:t>myTunnel_forward</a:t>
            </a:r>
            <a:r>
              <a:rPr lang="en-US" sz="1500" b="0" i="0" u="none" strike="noStrike" cap="none">
                <a:solidFill>
                  <a:srgbClr val="990000"/>
                </a:solidFill>
                <a:latin typeface="Arial"/>
                <a:ea typeface="Arial"/>
                <a:cs typeface="Arial"/>
                <a:sym typeface="Arial"/>
              </a:rPr>
              <a:t> rule to forward packets on the ingress switch</a:t>
            </a:r>
            <a:endParaRPr/>
          </a:p>
          <a:p>
            <a:pPr marL="914400" marR="0" lvl="1" indent="-323850" algn="l" rtl="0">
              <a:lnSpc>
                <a:spcPct val="100000"/>
              </a:lnSpc>
              <a:spcBef>
                <a:spcPts val="56"/>
              </a:spcBef>
              <a:spcAft>
                <a:spcPts val="0"/>
              </a:spcAft>
              <a:buClr>
                <a:srgbClr val="000000"/>
              </a:buClr>
              <a:buSzPts val="1500"/>
              <a:buFont typeface="Merriweather Sans"/>
              <a:buAutoNum type="alphaLcPeriod"/>
            </a:pPr>
            <a:r>
              <a:rPr lang="en-US" sz="1500" b="1" i="0" u="none" strike="noStrike" cap="none">
                <a:solidFill>
                  <a:srgbClr val="000000"/>
                </a:solidFill>
                <a:latin typeface="Courier New"/>
                <a:ea typeface="Courier New"/>
                <a:cs typeface="Courier New"/>
                <a:sym typeface="Courier New"/>
              </a:rPr>
              <a:t>myTunnel_egress</a:t>
            </a:r>
            <a:r>
              <a:rPr lang="en-US" sz="1500" b="0" i="0" u="none" strike="noStrike" cap="none">
                <a:solidFill>
                  <a:srgbClr val="000000"/>
                </a:solidFill>
                <a:latin typeface="Arial"/>
                <a:ea typeface="Arial"/>
                <a:cs typeface="Arial"/>
                <a:sym typeface="Arial"/>
              </a:rPr>
              <a:t> rule to decapsulate  and forward packets on the egress switch </a:t>
            </a:r>
            <a:endParaRPr/>
          </a:p>
          <a:p>
            <a:pPr marL="457200" marR="0" lvl="0" indent="-330200" algn="l" rtl="0">
              <a:lnSpc>
                <a:spcPct val="100000"/>
              </a:lnSpc>
              <a:spcBef>
                <a:spcPts val="56"/>
              </a:spcBef>
              <a:spcAft>
                <a:spcPts val="0"/>
              </a:spcAft>
              <a:buClr>
                <a:srgbClr val="3F3151"/>
              </a:buClr>
              <a:buSzPts val="1600"/>
              <a:buFont typeface="Merriweather Sans"/>
              <a:buAutoNum type="arabicPeriod"/>
            </a:pPr>
            <a:r>
              <a:rPr lang="en-US" sz="1500" b="1" i="0" u="none" strike="noStrike" cap="none">
                <a:solidFill>
                  <a:srgbClr val="000000"/>
                </a:solidFill>
                <a:latin typeface="Arial"/>
                <a:ea typeface="Arial"/>
                <a:cs typeface="Arial"/>
                <a:sym typeface="Arial"/>
              </a:rPr>
              <a:t>Read the tunnel ingress and egress counters every 2 seconds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36"/>
          <p:cNvSpPr/>
          <p:nvPr/>
        </p:nvSpPr>
        <p:spPr>
          <a:xfrm>
            <a:off x="5686094" y="875262"/>
            <a:ext cx="1971900" cy="889800"/>
          </a:xfrm>
          <a:prstGeom prst="rect">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2100" b="0" i="0" u="none" strike="noStrike" cap="none">
                <a:solidFill>
                  <a:schemeClr val="dk1"/>
                </a:solidFill>
                <a:latin typeface="Arial"/>
                <a:ea typeface="Arial"/>
                <a:cs typeface="Arial"/>
                <a:sym typeface="Arial"/>
              </a:rPr>
              <a:t>Switch OS</a:t>
            </a:r>
            <a:endParaRPr sz="1400" b="0" i="0" u="none" strike="noStrike" cap="none">
              <a:solidFill>
                <a:srgbClr val="000000"/>
              </a:solidFill>
              <a:latin typeface="Arial"/>
              <a:ea typeface="Arial"/>
              <a:cs typeface="Arial"/>
              <a:sym typeface="Arial"/>
            </a:endParaRPr>
          </a:p>
        </p:txBody>
      </p:sp>
      <p:sp>
        <p:nvSpPr>
          <p:cNvPr id="891" name="Google Shape;891;p136"/>
          <p:cNvSpPr/>
          <p:nvPr/>
        </p:nvSpPr>
        <p:spPr>
          <a:xfrm>
            <a:off x="5686094" y="2207794"/>
            <a:ext cx="1971900" cy="361200"/>
          </a:xfrm>
          <a:prstGeom prst="roundRect">
            <a:avLst>
              <a:gd name="adj" fmla="val 16667"/>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75"/>
              <a:buFont typeface="Arial"/>
              <a:buNone/>
            </a:pPr>
            <a:r>
              <a:rPr lang="en-US" sz="1500" b="0" i="0" u="none" strike="noStrike" cap="none">
                <a:solidFill>
                  <a:srgbClr val="2B69B7"/>
                </a:solidFill>
                <a:latin typeface="Arial"/>
                <a:ea typeface="Arial"/>
                <a:cs typeface="Arial"/>
                <a:sym typeface="Arial"/>
              </a:rPr>
              <a:t>Run-time API</a:t>
            </a:r>
            <a:endParaRPr sz="1400" b="0" i="0" u="none" strike="noStrike" cap="none">
              <a:solidFill>
                <a:srgbClr val="000000"/>
              </a:solidFill>
              <a:latin typeface="Arial"/>
              <a:ea typeface="Arial"/>
              <a:cs typeface="Arial"/>
              <a:sym typeface="Arial"/>
            </a:endParaRPr>
          </a:p>
        </p:txBody>
      </p:sp>
      <p:sp>
        <p:nvSpPr>
          <p:cNvPr id="892" name="Google Shape;892;p136"/>
          <p:cNvSpPr/>
          <p:nvPr/>
        </p:nvSpPr>
        <p:spPr>
          <a:xfrm>
            <a:off x="6321838" y="2576536"/>
            <a:ext cx="700500" cy="252600"/>
          </a:xfrm>
          <a:prstGeom prst="roundRect">
            <a:avLst>
              <a:gd name="adj" fmla="val 16667"/>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38"/>
              <a:buFont typeface="Arial"/>
              <a:buNone/>
            </a:pPr>
            <a:r>
              <a:rPr lang="en-US" sz="1350" b="0" i="0" u="none" strike="noStrike" cap="none">
                <a:solidFill>
                  <a:srgbClr val="2B69B7"/>
                </a:solidFill>
                <a:latin typeface="Arial"/>
                <a:ea typeface="Arial"/>
                <a:cs typeface="Arial"/>
                <a:sym typeface="Arial"/>
              </a:rPr>
              <a:t>Driver</a:t>
            </a:r>
            <a:endParaRPr sz="1400" b="0" i="0" u="none" strike="noStrike" cap="none">
              <a:solidFill>
                <a:srgbClr val="000000"/>
              </a:solidFill>
              <a:latin typeface="Arial"/>
              <a:ea typeface="Arial"/>
              <a:cs typeface="Arial"/>
              <a:sym typeface="Arial"/>
            </a:endParaRPr>
          </a:p>
        </p:txBody>
      </p:sp>
      <p:sp>
        <p:nvSpPr>
          <p:cNvPr id="893" name="Google Shape;893;p136"/>
          <p:cNvSpPr/>
          <p:nvPr/>
        </p:nvSpPr>
        <p:spPr>
          <a:xfrm>
            <a:off x="6592767" y="1764924"/>
            <a:ext cx="216900" cy="442800"/>
          </a:xfrm>
          <a:prstGeom prst="downArrow">
            <a:avLst>
              <a:gd name="adj1" fmla="val 50000"/>
              <a:gd name="adj2" fmla="val 43764"/>
            </a:avLst>
          </a:prstGeom>
          <a:solidFill>
            <a:srgbClr val="5F497A"/>
          </a:soli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894" name="Google Shape;894;p136"/>
          <p:cNvSpPr txBox="1"/>
          <p:nvPr/>
        </p:nvSpPr>
        <p:spPr>
          <a:xfrm>
            <a:off x="1126987" y="3652299"/>
            <a:ext cx="3429000" cy="1156500"/>
          </a:xfrm>
          <a:prstGeom prst="rect">
            <a:avLst/>
          </a:prstGeom>
          <a:noFill/>
          <a:ln>
            <a:noFill/>
          </a:ln>
        </p:spPr>
        <p:txBody>
          <a:bodyPr spcFirstLastPara="1" wrap="square" lIns="48000" tIns="24000" rIns="48000" bIns="24000" anchor="t" anchorCtr="0">
            <a:noAutofit/>
          </a:bodyPr>
          <a:lstStyle/>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“This is </a:t>
            </a:r>
            <a:r>
              <a:rPr lang="en-US" sz="1800" b="1" i="1" u="none" strike="noStrike" cap="none">
                <a:solidFill>
                  <a:srgbClr val="C00000"/>
                </a:solidFill>
                <a:latin typeface="Arial"/>
                <a:ea typeface="Arial"/>
                <a:cs typeface="Arial"/>
                <a:sym typeface="Arial"/>
              </a:rPr>
              <a:t>how I know </a:t>
            </a:r>
            <a:r>
              <a:rPr lang="en-US" sz="1800" b="1" i="0" u="none" strike="noStrike" cap="none">
                <a:solidFill>
                  <a:schemeClr val="dk1"/>
                </a:solidFill>
                <a:latin typeface="Arial"/>
                <a:ea typeface="Arial"/>
                <a:cs typeface="Arial"/>
                <a:sym typeface="Arial"/>
              </a:rPr>
              <a:t>to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process packets”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(i.e. the ASIC datasheet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makes the rules)</a:t>
            </a:r>
            <a:endParaRPr sz="1400" b="0" i="0" u="none" strike="noStrike" cap="none">
              <a:solidFill>
                <a:srgbClr val="000000"/>
              </a:solidFill>
              <a:latin typeface="Arial"/>
              <a:ea typeface="Arial"/>
              <a:cs typeface="Arial"/>
              <a:sym typeface="Arial"/>
            </a:endParaRPr>
          </a:p>
        </p:txBody>
      </p:sp>
      <p:sp>
        <p:nvSpPr>
          <p:cNvPr id="895" name="Google Shape;895;p136"/>
          <p:cNvSpPr txBox="1"/>
          <p:nvPr/>
        </p:nvSpPr>
        <p:spPr>
          <a:xfrm>
            <a:off x="5930286" y="4738005"/>
            <a:ext cx="1626300" cy="256200"/>
          </a:xfrm>
          <a:prstGeom prst="rect">
            <a:avLst/>
          </a:prstGeom>
          <a:noFill/>
          <a:ln>
            <a:noFill/>
          </a:ln>
        </p:spPr>
        <p:txBody>
          <a:bodyPr spcFirstLastPara="1" wrap="square" lIns="48000" tIns="24000" rIns="48000" bIns="24000" anchor="t" anchorCtr="0">
            <a:noAutofit/>
          </a:bodyPr>
          <a:lstStyle/>
          <a:p>
            <a:pPr marL="0" marR="0" lvl="0" indent="0" algn="l"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Fixed-function ASIC</a:t>
            </a:r>
            <a:endParaRPr sz="1400" b="0" i="0" u="none" strike="noStrike" cap="none">
              <a:solidFill>
                <a:srgbClr val="000000"/>
              </a:solidFill>
              <a:latin typeface="Arial"/>
              <a:ea typeface="Arial"/>
              <a:cs typeface="Arial"/>
              <a:sym typeface="Arial"/>
            </a:endParaRPr>
          </a:p>
        </p:txBody>
      </p:sp>
      <p:pic>
        <p:nvPicPr>
          <p:cNvPr id="896" name="Google Shape;896;p136"/>
          <p:cNvPicPr preferRelativeResize="0"/>
          <p:nvPr/>
        </p:nvPicPr>
        <p:blipFill rotWithShape="1">
          <a:blip r:embed="rId3">
            <a:alphaModFix/>
          </a:blip>
          <a:srcRect/>
          <a:stretch/>
        </p:blipFill>
        <p:spPr>
          <a:xfrm>
            <a:off x="6031552" y="3911308"/>
            <a:ext cx="1406882" cy="894514"/>
          </a:xfrm>
          <a:prstGeom prst="rect">
            <a:avLst/>
          </a:prstGeom>
          <a:noFill/>
          <a:ln>
            <a:noFill/>
          </a:ln>
        </p:spPr>
      </p:pic>
      <p:sp>
        <p:nvSpPr>
          <p:cNvPr id="897" name="Google Shape;897;p136"/>
          <p:cNvSpPr/>
          <p:nvPr/>
        </p:nvSpPr>
        <p:spPr>
          <a:xfrm>
            <a:off x="6570729" y="2829254"/>
            <a:ext cx="216900" cy="1084800"/>
          </a:xfrm>
          <a:prstGeom prst="downArrow">
            <a:avLst>
              <a:gd name="adj1" fmla="val 50000"/>
              <a:gd name="adj2" fmla="val 43764"/>
            </a:avLst>
          </a:prstGeom>
          <a:solidFill>
            <a:srgbClr val="5F497A"/>
          </a:soli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898" name="Google Shape;898;p136"/>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Status Quo: Bottom-up design</a:t>
            </a:r>
            <a:endParaRPr sz="2700" b="1" i="0" u="none" strike="noStrike" cap="none">
              <a:solidFill>
                <a:schemeClr val="dk1"/>
              </a:solidFill>
              <a:latin typeface="Arial"/>
              <a:ea typeface="Arial"/>
              <a:cs typeface="Arial"/>
              <a:sym typeface="Arial"/>
            </a:endParaRPr>
          </a:p>
        </p:txBody>
      </p:sp>
      <p:sp>
        <p:nvSpPr>
          <p:cNvPr id="899" name="Google Shape;899;p13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sz="825" b="0" i="0" u="none" strike="noStrike" cap="none">
              <a:solidFill>
                <a:srgbClr val="888888"/>
              </a:solidFill>
              <a:latin typeface="Arial"/>
              <a:ea typeface="Arial"/>
              <a:cs typeface="Arial"/>
              <a:sym typeface="Arial"/>
            </a:endParaRPr>
          </a:p>
        </p:txBody>
      </p:sp>
      <p:sp>
        <p:nvSpPr>
          <p:cNvPr id="900" name="Google Shape;900;p136"/>
          <p:cNvSpPr/>
          <p:nvPr/>
        </p:nvSpPr>
        <p:spPr>
          <a:xfrm rot="10800000">
            <a:off x="5773876" y="1339588"/>
            <a:ext cx="423300" cy="2715600"/>
          </a:xfrm>
          <a:prstGeom prst="downArrow">
            <a:avLst>
              <a:gd name="adj1" fmla="val 56750"/>
              <a:gd name="adj2" fmla="val 74990"/>
            </a:avLst>
          </a:prstGeom>
          <a:gradFill>
            <a:gsLst>
              <a:gs pos="0">
                <a:srgbClr val="C00000">
                  <a:alpha val="74117"/>
                </a:srgbClr>
              </a:gs>
              <a:gs pos="100000">
                <a:srgbClr val="FF0000"/>
              </a:gs>
            </a:gsLst>
            <a:lin ang="16200038" scaled="0"/>
          </a:gra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901" name="Google Shape;901;p136"/>
          <p:cNvGrpSpPr/>
          <p:nvPr/>
        </p:nvGrpSpPr>
        <p:grpSpPr>
          <a:xfrm>
            <a:off x="1559310" y="1926567"/>
            <a:ext cx="2846322" cy="1142876"/>
            <a:chOff x="1248698" y="2443315"/>
            <a:chExt cx="3795096" cy="1625482"/>
          </a:xfrm>
        </p:grpSpPr>
        <p:sp>
          <p:nvSpPr>
            <p:cNvPr id="902" name="Google Shape;902;p136"/>
            <p:cNvSpPr/>
            <p:nvPr/>
          </p:nvSpPr>
          <p:spPr>
            <a:xfrm>
              <a:off x="124869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3" name="Google Shape;903;p136"/>
            <p:cNvSpPr/>
            <p:nvPr/>
          </p:nvSpPr>
          <p:spPr>
            <a:xfrm>
              <a:off x="154858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4" name="Google Shape;904;p136"/>
            <p:cNvSpPr/>
            <p:nvPr/>
          </p:nvSpPr>
          <p:spPr>
            <a:xfrm>
              <a:off x="1848464"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5" name="Google Shape;905;p136"/>
            <p:cNvSpPr/>
            <p:nvPr/>
          </p:nvSpPr>
          <p:spPr>
            <a:xfrm>
              <a:off x="2148347"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6" name="Google Shape;906;p136"/>
            <p:cNvSpPr/>
            <p:nvPr/>
          </p:nvSpPr>
          <p:spPr>
            <a:xfrm>
              <a:off x="2448230"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7" name="Google Shape;907;p136"/>
            <p:cNvSpPr/>
            <p:nvPr/>
          </p:nvSpPr>
          <p:spPr>
            <a:xfrm>
              <a:off x="2748113"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8" name="Google Shape;908;p136"/>
            <p:cNvSpPr/>
            <p:nvPr/>
          </p:nvSpPr>
          <p:spPr>
            <a:xfrm>
              <a:off x="3047996"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9" name="Google Shape;909;p136"/>
            <p:cNvSpPr/>
            <p:nvPr/>
          </p:nvSpPr>
          <p:spPr>
            <a:xfrm>
              <a:off x="3347879"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0" name="Google Shape;910;p136"/>
            <p:cNvSpPr/>
            <p:nvPr/>
          </p:nvSpPr>
          <p:spPr>
            <a:xfrm>
              <a:off x="3647762"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1" name="Google Shape;911;p136"/>
            <p:cNvSpPr/>
            <p:nvPr/>
          </p:nvSpPr>
          <p:spPr>
            <a:xfrm>
              <a:off x="3947645"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2" name="Google Shape;912;p136"/>
            <p:cNvSpPr/>
            <p:nvPr/>
          </p:nvSpPr>
          <p:spPr>
            <a:xfrm>
              <a:off x="424752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3" name="Google Shape;913;p136"/>
            <p:cNvSpPr/>
            <p:nvPr/>
          </p:nvSpPr>
          <p:spPr>
            <a:xfrm>
              <a:off x="454741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4" name="Google Shape;914;p136"/>
            <p:cNvSpPr/>
            <p:nvPr/>
          </p:nvSpPr>
          <p:spPr>
            <a:xfrm>
              <a:off x="484729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5" name="Google Shape;915;p136"/>
            <p:cNvSpPr/>
            <p:nvPr/>
          </p:nvSpPr>
          <p:spPr>
            <a:xfrm>
              <a:off x="1666563" y="2443316"/>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916" name="Google Shape;916;p136"/>
            <p:cNvCxnSpPr>
              <a:stCxn id="902" idx="0"/>
              <a:endCxn id="915" idx="4"/>
            </p:cNvCxnSpPr>
            <p:nvPr/>
          </p:nvCxnSpPr>
          <p:spPr>
            <a:xfrm rot="10800000" flipH="1">
              <a:off x="1346948" y="2762797"/>
              <a:ext cx="479100" cy="619500"/>
            </a:xfrm>
            <a:prstGeom prst="straightConnector1">
              <a:avLst/>
            </a:prstGeom>
            <a:noFill/>
            <a:ln w="9525" cap="flat" cmpd="sng">
              <a:solidFill>
                <a:schemeClr val="dk1"/>
              </a:solidFill>
              <a:prstDash val="solid"/>
              <a:round/>
              <a:headEnd type="none" w="sm" len="sm"/>
              <a:tailEnd type="none" w="sm" len="sm"/>
            </a:ln>
          </p:spPr>
        </p:cxnSp>
        <p:cxnSp>
          <p:nvCxnSpPr>
            <p:cNvPr id="917" name="Google Shape;917;p136"/>
            <p:cNvCxnSpPr>
              <a:stCxn id="903" idx="0"/>
              <a:endCxn id="915" idx="4"/>
            </p:cNvCxnSpPr>
            <p:nvPr/>
          </p:nvCxnSpPr>
          <p:spPr>
            <a:xfrm rot="10800000" flipH="1">
              <a:off x="1646831" y="2762797"/>
              <a:ext cx="179700" cy="619500"/>
            </a:xfrm>
            <a:prstGeom prst="straightConnector1">
              <a:avLst/>
            </a:prstGeom>
            <a:noFill/>
            <a:ln w="9525" cap="flat" cmpd="sng">
              <a:solidFill>
                <a:schemeClr val="dk1"/>
              </a:solidFill>
              <a:prstDash val="solid"/>
              <a:round/>
              <a:headEnd type="none" w="sm" len="sm"/>
              <a:tailEnd type="none" w="sm" len="sm"/>
            </a:ln>
          </p:spPr>
        </p:cxnSp>
        <p:cxnSp>
          <p:nvCxnSpPr>
            <p:cNvPr id="918" name="Google Shape;918;p136"/>
            <p:cNvCxnSpPr>
              <a:stCxn id="904" idx="0"/>
              <a:endCxn id="915" idx="4"/>
            </p:cNvCxnSpPr>
            <p:nvPr/>
          </p:nvCxnSpPr>
          <p:spPr>
            <a:xfrm rot="10800000">
              <a:off x="1826414" y="2762797"/>
              <a:ext cx="120300" cy="619500"/>
            </a:xfrm>
            <a:prstGeom prst="straightConnector1">
              <a:avLst/>
            </a:prstGeom>
            <a:noFill/>
            <a:ln w="9525" cap="flat" cmpd="sng">
              <a:solidFill>
                <a:schemeClr val="dk1"/>
              </a:solidFill>
              <a:prstDash val="solid"/>
              <a:round/>
              <a:headEnd type="none" w="sm" len="sm"/>
              <a:tailEnd type="none" w="sm" len="sm"/>
            </a:ln>
          </p:spPr>
        </p:cxnSp>
        <p:cxnSp>
          <p:nvCxnSpPr>
            <p:cNvPr id="919" name="Google Shape;919;p136"/>
            <p:cNvCxnSpPr>
              <a:stCxn id="905" idx="0"/>
              <a:endCxn id="915" idx="4"/>
            </p:cNvCxnSpPr>
            <p:nvPr/>
          </p:nvCxnSpPr>
          <p:spPr>
            <a:xfrm rot="10800000">
              <a:off x="1826297" y="2762797"/>
              <a:ext cx="420300" cy="619500"/>
            </a:xfrm>
            <a:prstGeom prst="straightConnector1">
              <a:avLst/>
            </a:prstGeom>
            <a:noFill/>
            <a:ln w="9525" cap="flat" cmpd="sng">
              <a:solidFill>
                <a:schemeClr val="dk1"/>
              </a:solidFill>
              <a:prstDash val="solid"/>
              <a:round/>
              <a:headEnd type="none" w="sm" len="sm"/>
              <a:tailEnd type="none" w="sm" len="sm"/>
            </a:ln>
          </p:spPr>
        </p:cxnSp>
        <p:cxnSp>
          <p:nvCxnSpPr>
            <p:cNvPr id="920" name="Google Shape;920;p136"/>
            <p:cNvCxnSpPr>
              <a:stCxn id="906" idx="0"/>
              <a:endCxn id="915" idx="4"/>
            </p:cNvCxnSpPr>
            <p:nvPr/>
          </p:nvCxnSpPr>
          <p:spPr>
            <a:xfrm rot="10800000">
              <a:off x="1826480" y="2762797"/>
              <a:ext cx="720000" cy="619500"/>
            </a:xfrm>
            <a:prstGeom prst="straightConnector1">
              <a:avLst/>
            </a:prstGeom>
            <a:noFill/>
            <a:ln w="9525" cap="flat" cmpd="sng">
              <a:solidFill>
                <a:schemeClr val="dk1"/>
              </a:solidFill>
              <a:prstDash val="solid"/>
              <a:round/>
              <a:headEnd type="none" w="sm" len="sm"/>
              <a:tailEnd type="none" w="sm" len="sm"/>
            </a:ln>
          </p:spPr>
        </p:cxnSp>
        <p:cxnSp>
          <p:nvCxnSpPr>
            <p:cNvPr id="921" name="Google Shape;921;p136"/>
            <p:cNvCxnSpPr>
              <a:stCxn id="907" idx="0"/>
              <a:endCxn id="915" idx="4"/>
            </p:cNvCxnSpPr>
            <p:nvPr/>
          </p:nvCxnSpPr>
          <p:spPr>
            <a:xfrm rot="10800000">
              <a:off x="1826363" y="2762797"/>
              <a:ext cx="1020000" cy="619500"/>
            </a:xfrm>
            <a:prstGeom prst="straightConnector1">
              <a:avLst/>
            </a:prstGeom>
            <a:noFill/>
            <a:ln w="9525" cap="flat" cmpd="sng">
              <a:solidFill>
                <a:schemeClr val="dk1"/>
              </a:solidFill>
              <a:prstDash val="solid"/>
              <a:round/>
              <a:headEnd type="none" w="sm" len="sm"/>
              <a:tailEnd type="none" w="sm" len="sm"/>
            </a:ln>
          </p:spPr>
        </p:cxnSp>
        <p:cxnSp>
          <p:nvCxnSpPr>
            <p:cNvPr id="922" name="Google Shape;922;p136"/>
            <p:cNvCxnSpPr>
              <a:stCxn id="908" idx="0"/>
              <a:endCxn id="915" idx="4"/>
            </p:cNvCxnSpPr>
            <p:nvPr/>
          </p:nvCxnSpPr>
          <p:spPr>
            <a:xfrm rot="10800000">
              <a:off x="1826246" y="2762797"/>
              <a:ext cx="1320000" cy="619500"/>
            </a:xfrm>
            <a:prstGeom prst="straightConnector1">
              <a:avLst/>
            </a:prstGeom>
            <a:noFill/>
            <a:ln w="9525" cap="flat" cmpd="sng">
              <a:solidFill>
                <a:schemeClr val="dk1"/>
              </a:solidFill>
              <a:prstDash val="solid"/>
              <a:round/>
              <a:headEnd type="none" w="sm" len="sm"/>
              <a:tailEnd type="none" w="sm" len="sm"/>
            </a:ln>
          </p:spPr>
        </p:cxnSp>
        <p:cxnSp>
          <p:nvCxnSpPr>
            <p:cNvPr id="923" name="Google Shape;923;p136"/>
            <p:cNvCxnSpPr>
              <a:stCxn id="909" idx="0"/>
              <a:endCxn id="915" idx="4"/>
            </p:cNvCxnSpPr>
            <p:nvPr/>
          </p:nvCxnSpPr>
          <p:spPr>
            <a:xfrm rot="10800000">
              <a:off x="1826129" y="2762797"/>
              <a:ext cx="1620000" cy="619500"/>
            </a:xfrm>
            <a:prstGeom prst="straightConnector1">
              <a:avLst/>
            </a:prstGeom>
            <a:noFill/>
            <a:ln w="9525" cap="flat" cmpd="sng">
              <a:solidFill>
                <a:schemeClr val="dk1"/>
              </a:solidFill>
              <a:prstDash val="solid"/>
              <a:round/>
              <a:headEnd type="none" w="sm" len="sm"/>
              <a:tailEnd type="none" w="sm" len="sm"/>
            </a:ln>
          </p:spPr>
        </p:cxnSp>
        <p:cxnSp>
          <p:nvCxnSpPr>
            <p:cNvPr id="924" name="Google Shape;924;p136"/>
            <p:cNvCxnSpPr>
              <a:stCxn id="910" idx="0"/>
              <a:endCxn id="915" idx="4"/>
            </p:cNvCxnSpPr>
            <p:nvPr/>
          </p:nvCxnSpPr>
          <p:spPr>
            <a:xfrm rot="10800000">
              <a:off x="1826312" y="2762797"/>
              <a:ext cx="1919700" cy="619500"/>
            </a:xfrm>
            <a:prstGeom prst="straightConnector1">
              <a:avLst/>
            </a:prstGeom>
            <a:noFill/>
            <a:ln w="9525" cap="flat" cmpd="sng">
              <a:solidFill>
                <a:schemeClr val="dk1"/>
              </a:solidFill>
              <a:prstDash val="solid"/>
              <a:round/>
              <a:headEnd type="none" w="sm" len="sm"/>
              <a:tailEnd type="none" w="sm" len="sm"/>
            </a:ln>
          </p:spPr>
        </p:cxnSp>
        <p:cxnSp>
          <p:nvCxnSpPr>
            <p:cNvPr id="925" name="Google Shape;925;p136"/>
            <p:cNvCxnSpPr>
              <a:stCxn id="911" idx="0"/>
              <a:endCxn id="915" idx="4"/>
            </p:cNvCxnSpPr>
            <p:nvPr/>
          </p:nvCxnSpPr>
          <p:spPr>
            <a:xfrm rot="10800000">
              <a:off x="1826195" y="2762797"/>
              <a:ext cx="2219700" cy="619500"/>
            </a:xfrm>
            <a:prstGeom prst="straightConnector1">
              <a:avLst/>
            </a:prstGeom>
            <a:noFill/>
            <a:ln w="9525" cap="flat" cmpd="sng">
              <a:solidFill>
                <a:schemeClr val="dk1"/>
              </a:solidFill>
              <a:prstDash val="solid"/>
              <a:round/>
              <a:headEnd type="none" w="sm" len="sm"/>
              <a:tailEnd type="none" w="sm" len="sm"/>
            </a:ln>
          </p:spPr>
        </p:cxnSp>
        <p:cxnSp>
          <p:nvCxnSpPr>
            <p:cNvPr id="926" name="Google Shape;926;p136"/>
            <p:cNvCxnSpPr>
              <a:stCxn id="912" idx="0"/>
              <a:endCxn id="915" idx="4"/>
            </p:cNvCxnSpPr>
            <p:nvPr/>
          </p:nvCxnSpPr>
          <p:spPr>
            <a:xfrm rot="10800000">
              <a:off x="1826078" y="2762797"/>
              <a:ext cx="2519700" cy="619500"/>
            </a:xfrm>
            <a:prstGeom prst="straightConnector1">
              <a:avLst/>
            </a:prstGeom>
            <a:noFill/>
            <a:ln w="9525" cap="flat" cmpd="sng">
              <a:solidFill>
                <a:schemeClr val="dk1"/>
              </a:solidFill>
              <a:prstDash val="solid"/>
              <a:round/>
              <a:headEnd type="none" w="sm" len="sm"/>
              <a:tailEnd type="none" w="sm" len="sm"/>
            </a:ln>
          </p:spPr>
        </p:cxnSp>
        <p:cxnSp>
          <p:nvCxnSpPr>
            <p:cNvPr id="927" name="Google Shape;927;p136"/>
            <p:cNvCxnSpPr>
              <a:stCxn id="913" idx="0"/>
              <a:endCxn id="915" idx="4"/>
            </p:cNvCxnSpPr>
            <p:nvPr/>
          </p:nvCxnSpPr>
          <p:spPr>
            <a:xfrm rot="10800000">
              <a:off x="1826561" y="2762797"/>
              <a:ext cx="2819100" cy="619500"/>
            </a:xfrm>
            <a:prstGeom prst="straightConnector1">
              <a:avLst/>
            </a:prstGeom>
            <a:noFill/>
            <a:ln w="9525" cap="flat" cmpd="sng">
              <a:solidFill>
                <a:schemeClr val="dk1"/>
              </a:solidFill>
              <a:prstDash val="solid"/>
              <a:round/>
              <a:headEnd type="none" w="sm" len="sm"/>
              <a:tailEnd type="none" w="sm" len="sm"/>
            </a:ln>
          </p:spPr>
        </p:cxnSp>
        <p:cxnSp>
          <p:nvCxnSpPr>
            <p:cNvPr id="928" name="Google Shape;928;p136"/>
            <p:cNvCxnSpPr>
              <a:stCxn id="914" idx="0"/>
              <a:endCxn id="915" idx="4"/>
            </p:cNvCxnSpPr>
            <p:nvPr/>
          </p:nvCxnSpPr>
          <p:spPr>
            <a:xfrm rot="10800000">
              <a:off x="1826444" y="2762796"/>
              <a:ext cx="3119100" cy="619500"/>
            </a:xfrm>
            <a:prstGeom prst="straightConnector1">
              <a:avLst/>
            </a:prstGeom>
            <a:noFill/>
            <a:ln w="9525" cap="flat" cmpd="sng">
              <a:solidFill>
                <a:schemeClr val="dk1"/>
              </a:solidFill>
              <a:prstDash val="solid"/>
              <a:round/>
              <a:headEnd type="none" w="sm" len="sm"/>
              <a:tailEnd type="none" w="sm" len="sm"/>
            </a:ln>
          </p:spPr>
        </p:cxnSp>
        <p:sp>
          <p:nvSpPr>
            <p:cNvPr id="929" name="Google Shape;929;p136"/>
            <p:cNvSpPr/>
            <p:nvPr/>
          </p:nvSpPr>
          <p:spPr>
            <a:xfrm>
              <a:off x="124869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0" name="Google Shape;930;p136"/>
            <p:cNvSpPr/>
            <p:nvPr/>
          </p:nvSpPr>
          <p:spPr>
            <a:xfrm>
              <a:off x="154858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1" name="Google Shape;931;p136"/>
            <p:cNvSpPr/>
            <p:nvPr/>
          </p:nvSpPr>
          <p:spPr>
            <a:xfrm>
              <a:off x="1848464"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2" name="Google Shape;932;p136"/>
            <p:cNvSpPr/>
            <p:nvPr/>
          </p:nvSpPr>
          <p:spPr>
            <a:xfrm>
              <a:off x="2148347"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3" name="Google Shape;933;p136"/>
            <p:cNvSpPr/>
            <p:nvPr/>
          </p:nvSpPr>
          <p:spPr>
            <a:xfrm>
              <a:off x="2448230"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4" name="Google Shape;934;p136"/>
            <p:cNvSpPr/>
            <p:nvPr/>
          </p:nvSpPr>
          <p:spPr>
            <a:xfrm>
              <a:off x="2748113"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5" name="Google Shape;935;p136"/>
            <p:cNvSpPr/>
            <p:nvPr/>
          </p:nvSpPr>
          <p:spPr>
            <a:xfrm>
              <a:off x="3047996"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6" name="Google Shape;936;p136"/>
            <p:cNvSpPr/>
            <p:nvPr/>
          </p:nvSpPr>
          <p:spPr>
            <a:xfrm>
              <a:off x="3347879"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7" name="Google Shape;937;p136"/>
            <p:cNvSpPr/>
            <p:nvPr/>
          </p:nvSpPr>
          <p:spPr>
            <a:xfrm>
              <a:off x="3647762"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8" name="Google Shape;938;p136"/>
            <p:cNvSpPr/>
            <p:nvPr/>
          </p:nvSpPr>
          <p:spPr>
            <a:xfrm>
              <a:off x="3947645"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9" name="Google Shape;939;p136"/>
            <p:cNvSpPr/>
            <p:nvPr/>
          </p:nvSpPr>
          <p:spPr>
            <a:xfrm>
              <a:off x="424752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40" name="Google Shape;940;p136"/>
            <p:cNvSpPr/>
            <p:nvPr/>
          </p:nvSpPr>
          <p:spPr>
            <a:xfrm>
              <a:off x="454741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41" name="Google Shape;941;p136"/>
            <p:cNvSpPr/>
            <p:nvPr/>
          </p:nvSpPr>
          <p:spPr>
            <a:xfrm>
              <a:off x="484729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42" name="Google Shape;942;p136"/>
            <p:cNvSpPr/>
            <p:nvPr/>
          </p:nvSpPr>
          <p:spPr>
            <a:xfrm>
              <a:off x="2580961"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943" name="Google Shape;943;p136"/>
            <p:cNvCxnSpPr>
              <a:stCxn id="929" idx="0"/>
              <a:endCxn id="942" idx="4"/>
            </p:cNvCxnSpPr>
            <p:nvPr/>
          </p:nvCxnSpPr>
          <p:spPr>
            <a:xfrm rot="10800000" flipH="1">
              <a:off x="1346948" y="2762797"/>
              <a:ext cx="1393500" cy="619500"/>
            </a:xfrm>
            <a:prstGeom prst="straightConnector1">
              <a:avLst/>
            </a:prstGeom>
            <a:noFill/>
            <a:ln w="9525" cap="flat" cmpd="sng">
              <a:solidFill>
                <a:schemeClr val="dk1"/>
              </a:solidFill>
              <a:prstDash val="solid"/>
              <a:round/>
              <a:headEnd type="none" w="sm" len="sm"/>
              <a:tailEnd type="none" w="sm" len="sm"/>
            </a:ln>
          </p:spPr>
        </p:cxnSp>
        <p:cxnSp>
          <p:nvCxnSpPr>
            <p:cNvPr id="944" name="Google Shape;944;p136"/>
            <p:cNvCxnSpPr>
              <a:stCxn id="930" idx="0"/>
              <a:endCxn id="942" idx="4"/>
            </p:cNvCxnSpPr>
            <p:nvPr/>
          </p:nvCxnSpPr>
          <p:spPr>
            <a:xfrm rot="10800000" flipH="1">
              <a:off x="1646831" y="2762797"/>
              <a:ext cx="1094100" cy="619500"/>
            </a:xfrm>
            <a:prstGeom prst="straightConnector1">
              <a:avLst/>
            </a:prstGeom>
            <a:noFill/>
            <a:ln w="9525" cap="flat" cmpd="sng">
              <a:solidFill>
                <a:schemeClr val="dk1"/>
              </a:solidFill>
              <a:prstDash val="solid"/>
              <a:round/>
              <a:headEnd type="none" w="sm" len="sm"/>
              <a:tailEnd type="none" w="sm" len="sm"/>
            </a:ln>
          </p:spPr>
        </p:cxnSp>
        <p:cxnSp>
          <p:nvCxnSpPr>
            <p:cNvPr id="945" name="Google Shape;945;p136"/>
            <p:cNvCxnSpPr>
              <a:stCxn id="931" idx="0"/>
              <a:endCxn id="942" idx="4"/>
            </p:cNvCxnSpPr>
            <p:nvPr/>
          </p:nvCxnSpPr>
          <p:spPr>
            <a:xfrm rot="10800000" flipH="1">
              <a:off x="1946714" y="2762797"/>
              <a:ext cx="794100" cy="619500"/>
            </a:xfrm>
            <a:prstGeom prst="straightConnector1">
              <a:avLst/>
            </a:prstGeom>
            <a:noFill/>
            <a:ln w="9525" cap="flat" cmpd="sng">
              <a:solidFill>
                <a:schemeClr val="dk1"/>
              </a:solidFill>
              <a:prstDash val="solid"/>
              <a:round/>
              <a:headEnd type="none" w="sm" len="sm"/>
              <a:tailEnd type="none" w="sm" len="sm"/>
            </a:ln>
          </p:spPr>
        </p:cxnSp>
        <p:cxnSp>
          <p:nvCxnSpPr>
            <p:cNvPr id="946" name="Google Shape;946;p136"/>
            <p:cNvCxnSpPr>
              <a:stCxn id="932" idx="0"/>
              <a:endCxn id="942" idx="4"/>
            </p:cNvCxnSpPr>
            <p:nvPr/>
          </p:nvCxnSpPr>
          <p:spPr>
            <a:xfrm rot="10800000" flipH="1">
              <a:off x="2246597" y="2762797"/>
              <a:ext cx="494100" cy="619500"/>
            </a:xfrm>
            <a:prstGeom prst="straightConnector1">
              <a:avLst/>
            </a:prstGeom>
            <a:noFill/>
            <a:ln w="9525" cap="flat" cmpd="sng">
              <a:solidFill>
                <a:schemeClr val="dk1"/>
              </a:solidFill>
              <a:prstDash val="solid"/>
              <a:round/>
              <a:headEnd type="none" w="sm" len="sm"/>
              <a:tailEnd type="none" w="sm" len="sm"/>
            </a:ln>
          </p:spPr>
        </p:cxnSp>
        <p:cxnSp>
          <p:nvCxnSpPr>
            <p:cNvPr id="947" name="Google Shape;947;p136"/>
            <p:cNvCxnSpPr>
              <a:stCxn id="933" idx="0"/>
              <a:endCxn id="942" idx="4"/>
            </p:cNvCxnSpPr>
            <p:nvPr/>
          </p:nvCxnSpPr>
          <p:spPr>
            <a:xfrm rot="10800000" flipH="1">
              <a:off x="2546480" y="2762797"/>
              <a:ext cx="194400" cy="619500"/>
            </a:xfrm>
            <a:prstGeom prst="straightConnector1">
              <a:avLst/>
            </a:prstGeom>
            <a:noFill/>
            <a:ln w="9525" cap="flat" cmpd="sng">
              <a:solidFill>
                <a:schemeClr val="dk1"/>
              </a:solidFill>
              <a:prstDash val="solid"/>
              <a:round/>
              <a:headEnd type="none" w="sm" len="sm"/>
              <a:tailEnd type="none" w="sm" len="sm"/>
            </a:ln>
          </p:spPr>
        </p:cxnSp>
        <p:cxnSp>
          <p:nvCxnSpPr>
            <p:cNvPr id="948" name="Google Shape;948;p136"/>
            <p:cNvCxnSpPr>
              <a:stCxn id="934" idx="0"/>
              <a:endCxn id="942" idx="4"/>
            </p:cNvCxnSpPr>
            <p:nvPr/>
          </p:nvCxnSpPr>
          <p:spPr>
            <a:xfrm rot="10800000">
              <a:off x="2740763" y="2762797"/>
              <a:ext cx="105600" cy="619500"/>
            </a:xfrm>
            <a:prstGeom prst="straightConnector1">
              <a:avLst/>
            </a:prstGeom>
            <a:noFill/>
            <a:ln w="9525" cap="flat" cmpd="sng">
              <a:solidFill>
                <a:schemeClr val="dk1"/>
              </a:solidFill>
              <a:prstDash val="solid"/>
              <a:round/>
              <a:headEnd type="none" w="sm" len="sm"/>
              <a:tailEnd type="none" w="sm" len="sm"/>
            </a:ln>
          </p:spPr>
        </p:cxnSp>
        <p:cxnSp>
          <p:nvCxnSpPr>
            <p:cNvPr id="949" name="Google Shape;949;p136"/>
            <p:cNvCxnSpPr>
              <a:stCxn id="935" idx="0"/>
              <a:endCxn id="942" idx="4"/>
            </p:cNvCxnSpPr>
            <p:nvPr/>
          </p:nvCxnSpPr>
          <p:spPr>
            <a:xfrm rot="10800000">
              <a:off x="2740646" y="2762797"/>
              <a:ext cx="405600" cy="619500"/>
            </a:xfrm>
            <a:prstGeom prst="straightConnector1">
              <a:avLst/>
            </a:prstGeom>
            <a:noFill/>
            <a:ln w="9525" cap="flat" cmpd="sng">
              <a:solidFill>
                <a:schemeClr val="dk1"/>
              </a:solidFill>
              <a:prstDash val="solid"/>
              <a:round/>
              <a:headEnd type="none" w="sm" len="sm"/>
              <a:tailEnd type="none" w="sm" len="sm"/>
            </a:ln>
          </p:spPr>
        </p:cxnSp>
        <p:cxnSp>
          <p:nvCxnSpPr>
            <p:cNvPr id="950" name="Google Shape;950;p136"/>
            <p:cNvCxnSpPr>
              <a:stCxn id="936" idx="0"/>
              <a:endCxn id="942" idx="4"/>
            </p:cNvCxnSpPr>
            <p:nvPr/>
          </p:nvCxnSpPr>
          <p:spPr>
            <a:xfrm rot="10800000">
              <a:off x="2740529" y="2762797"/>
              <a:ext cx="705600" cy="619500"/>
            </a:xfrm>
            <a:prstGeom prst="straightConnector1">
              <a:avLst/>
            </a:prstGeom>
            <a:noFill/>
            <a:ln w="9525" cap="flat" cmpd="sng">
              <a:solidFill>
                <a:schemeClr val="dk1"/>
              </a:solidFill>
              <a:prstDash val="solid"/>
              <a:round/>
              <a:headEnd type="none" w="sm" len="sm"/>
              <a:tailEnd type="none" w="sm" len="sm"/>
            </a:ln>
          </p:spPr>
        </p:cxnSp>
        <p:cxnSp>
          <p:nvCxnSpPr>
            <p:cNvPr id="951" name="Google Shape;951;p136"/>
            <p:cNvCxnSpPr>
              <a:stCxn id="937" idx="0"/>
              <a:endCxn id="942" idx="4"/>
            </p:cNvCxnSpPr>
            <p:nvPr/>
          </p:nvCxnSpPr>
          <p:spPr>
            <a:xfrm rot="10800000">
              <a:off x="2740712" y="2762797"/>
              <a:ext cx="1005300" cy="619500"/>
            </a:xfrm>
            <a:prstGeom prst="straightConnector1">
              <a:avLst/>
            </a:prstGeom>
            <a:noFill/>
            <a:ln w="9525" cap="flat" cmpd="sng">
              <a:solidFill>
                <a:schemeClr val="dk1"/>
              </a:solidFill>
              <a:prstDash val="solid"/>
              <a:round/>
              <a:headEnd type="none" w="sm" len="sm"/>
              <a:tailEnd type="none" w="sm" len="sm"/>
            </a:ln>
          </p:spPr>
        </p:cxnSp>
        <p:cxnSp>
          <p:nvCxnSpPr>
            <p:cNvPr id="952" name="Google Shape;952;p136"/>
            <p:cNvCxnSpPr>
              <a:stCxn id="938" idx="0"/>
              <a:endCxn id="942" idx="4"/>
            </p:cNvCxnSpPr>
            <p:nvPr/>
          </p:nvCxnSpPr>
          <p:spPr>
            <a:xfrm rot="10800000">
              <a:off x="2740595" y="2762797"/>
              <a:ext cx="1305300" cy="619500"/>
            </a:xfrm>
            <a:prstGeom prst="straightConnector1">
              <a:avLst/>
            </a:prstGeom>
            <a:noFill/>
            <a:ln w="9525" cap="flat" cmpd="sng">
              <a:solidFill>
                <a:schemeClr val="dk1"/>
              </a:solidFill>
              <a:prstDash val="solid"/>
              <a:round/>
              <a:headEnd type="none" w="sm" len="sm"/>
              <a:tailEnd type="none" w="sm" len="sm"/>
            </a:ln>
          </p:spPr>
        </p:cxnSp>
        <p:cxnSp>
          <p:nvCxnSpPr>
            <p:cNvPr id="953" name="Google Shape;953;p136"/>
            <p:cNvCxnSpPr>
              <a:stCxn id="939" idx="0"/>
              <a:endCxn id="942" idx="4"/>
            </p:cNvCxnSpPr>
            <p:nvPr/>
          </p:nvCxnSpPr>
          <p:spPr>
            <a:xfrm rot="10800000">
              <a:off x="2740478" y="2762797"/>
              <a:ext cx="1605300" cy="619500"/>
            </a:xfrm>
            <a:prstGeom prst="straightConnector1">
              <a:avLst/>
            </a:prstGeom>
            <a:noFill/>
            <a:ln w="9525" cap="flat" cmpd="sng">
              <a:solidFill>
                <a:schemeClr val="dk1"/>
              </a:solidFill>
              <a:prstDash val="solid"/>
              <a:round/>
              <a:headEnd type="none" w="sm" len="sm"/>
              <a:tailEnd type="none" w="sm" len="sm"/>
            </a:ln>
          </p:spPr>
        </p:cxnSp>
        <p:cxnSp>
          <p:nvCxnSpPr>
            <p:cNvPr id="954" name="Google Shape;954;p136"/>
            <p:cNvCxnSpPr>
              <a:stCxn id="940" idx="0"/>
              <a:endCxn id="942" idx="4"/>
            </p:cNvCxnSpPr>
            <p:nvPr/>
          </p:nvCxnSpPr>
          <p:spPr>
            <a:xfrm rot="10800000">
              <a:off x="2740961" y="2762797"/>
              <a:ext cx="1904700" cy="619500"/>
            </a:xfrm>
            <a:prstGeom prst="straightConnector1">
              <a:avLst/>
            </a:prstGeom>
            <a:noFill/>
            <a:ln w="9525" cap="flat" cmpd="sng">
              <a:solidFill>
                <a:schemeClr val="dk1"/>
              </a:solidFill>
              <a:prstDash val="solid"/>
              <a:round/>
              <a:headEnd type="none" w="sm" len="sm"/>
              <a:tailEnd type="none" w="sm" len="sm"/>
            </a:ln>
          </p:spPr>
        </p:cxnSp>
        <p:cxnSp>
          <p:nvCxnSpPr>
            <p:cNvPr id="955" name="Google Shape;955;p136"/>
            <p:cNvCxnSpPr>
              <a:stCxn id="941" idx="0"/>
              <a:endCxn id="942" idx="4"/>
            </p:cNvCxnSpPr>
            <p:nvPr/>
          </p:nvCxnSpPr>
          <p:spPr>
            <a:xfrm rot="10800000">
              <a:off x="2740844" y="2762796"/>
              <a:ext cx="2204700" cy="619500"/>
            </a:xfrm>
            <a:prstGeom prst="straightConnector1">
              <a:avLst/>
            </a:prstGeom>
            <a:noFill/>
            <a:ln w="9525" cap="flat" cmpd="sng">
              <a:solidFill>
                <a:schemeClr val="dk1"/>
              </a:solidFill>
              <a:prstDash val="solid"/>
              <a:round/>
              <a:headEnd type="none" w="sm" len="sm"/>
              <a:tailEnd type="none" w="sm" len="sm"/>
            </a:ln>
          </p:spPr>
        </p:cxnSp>
        <p:sp>
          <p:nvSpPr>
            <p:cNvPr id="956" name="Google Shape;956;p136"/>
            <p:cNvSpPr/>
            <p:nvPr/>
          </p:nvSpPr>
          <p:spPr>
            <a:xfrm>
              <a:off x="1248698"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57" name="Google Shape;957;p136"/>
            <p:cNvSpPr/>
            <p:nvPr/>
          </p:nvSpPr>
          <p:spPr>
            <a:xfrm>
              <a:off x="1548581"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58" name="Google Shape;958;p136"/>
            <p:cNvSpPr/>
            <p:nvPr/>
          </p:nvSpPr>
          <p:spPr>
            <a:xfrm>
              <a:off x="1848464"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59" name="Google Shape;959;p136"/>
            <p:cNvSpPr/>
            <p:nvPr/>
          </p:nvSpPr>
          <p:spPr>
            <a:xfrm>
              <a:off x="2148347"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0" name="Google Shape;960;p136"/>
            <p:cNvSpPr/>
            <p:nvPr/>
          </p:nvSpPr>
          <p:spPr>
            <a:xfrm>
              <a:off x="2448230"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1" name="Google Shape;961;p136"/>
            <p:cNvSpPr/>
            <p:nvPr/>
          </p:nvSpPr>
          <p:spPr>
            <a:xfrm>
              <a:off x="2748113"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2" name="Google Shape;962;p136"/>
            <p:cNvSpPr/>
            <p:nvPr/>
          </p:nvSpPr>
          <p:spPr>
            <a:xfrm>
              <a:off x="3047996"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3" name="Google Shape;963;p136"/>
            <p:cNvSpPr/>
            <p:nvPr/>
          </p:nvSpPr>
          <p:spPr>
            <a:xfrm>
              <a:off x="3347879"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4" name="Google Shape;964;p136"/>
            <p:cNvSpPr/>
            <p:nvPr/>
          </p:nvSpPr>
          <p:spPr>
            <a:xfrm>
              <a:off x="3647762"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5" name="Google Shape;965;p136"/>
            <p:cNvSpPr/>
            <p:nvPr/>
          </p:nvSpPr>
          <p:spPr>
            <a:xfrm>
              <a:off x="3947645"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6" name="Google Shape;966;p136"/>
            <p:cNvSpPr/>
            <p:nvPr/>
          </p:nvSpPr>
          <p:spPr>
            <a:xfrm>
              <a:off x="4247528"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7" name="Google Shape;967;p136"/>
            <p:cNvSpPr/>
            <p:nvPr/>
          </p:nvSpPr>
          <p:spPr>
            <a:xfrm>
              <a:off x="4547411"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8" name="Google Shape;968;p136"/>
            <p:cNvSpPr/>
            <p:nvPr/>
          </p:nvSpPr>
          <p:spPr>
            <a:xfrm>
              <a:off x="4847294" y="3382294"/>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9" name="Google Shape;969;p136"/>
            <p:cNvSpPr/>
            <p:nvPr/>
          </p:nvSpPr>
          <p:spPr>
            <a:xfrm>
              <a:off x="4409758"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970" name="Google Shape;970;p136"/>
            <p:cNvCxnSpPr>
              <a:stCxn id="956" idx="0"/>
              <a:endCxn id="969" idx="4"/>
            </p:cNvCxnSpPr>
            <p:nvPr/>
          </p:nvCxnSpPr>
          <p:spPr>
            <a:xfrm rot="10800000" flipH="1">
              <a:off x="1346948" y="2762795"/>
              <a:ext cx="3222300" cy="619500"/>
            </a:xfrm>
            <a:prstGeom prst="straightConnector1">
              <a:avLst/>
            </a:prstGeom>
            <a:noFill/>
            <a:ln w="9525" cap="flat" cmpd="sng">
              <a:solidFill>
                <a:schemeClr val="dk1"/>
              </a:solidFill>
              <a:prstDash val="solid"/>
              <a:round/>
              <a:headEnd type="none" w="sm" len="sm"/>
              <a:tailEnd type="none" w="sm" len="sm"/>
            </a:ln>
          </p:spPr>
        </p:cxnSp>
        <p:cxnSp>
          <p:nvCxnSpPr>
            <p:cNvPr id="971" name="Google Shape;971;p136"/>
            <p:cNvCxnSpPr>
              <a:stCxn id="957" idx="0"/>
              <a:endCxn id="969" idx="4"/>
            </p:cNvCxnSpPr>
            <p:nvPr/>
          </p:nvCxnSpPr>
          <p:spPr>
            <a:xfrm rot="10800000" flipH="1">
              <a:off x="1646831" y="2762795"/>
              <a:ext cx="2922900" cy="619500"/>
            </a:xfrm>
            <a:prstGeom prst="straightConnector1">
              <a:avLst/>
            </a:prstGeom>
            <a:noFill/>
            <a:ln w="9525" cap="flat" cmpd="sng">
              <a:solidFill>
                <a:schemeClr val="dk1"/>
              </a:solidFill>
              <a:prstDash val="solid"/>
              <a:round/>
              <a:headEnd type="none" w="sm" len="sm"/>
              <a:tailEnd type="none" w="sm" len="sm"/>
            </a:ln>
          </p:spPr>
        </p:cxnSp>
        <p:cxnSp>
          <p:nvCxnSpPr>
            <p:cNvPr id="972" name="Google Shape;972;p136"/>
            <p:cNvCxnSpPr>
              <a:stCxn id="958" idx="0"/>
              <a:endCxn id="969" idx="4"/>
            </p:cNvCxnSpPr>
            <p:nvPr/>
          </p:nvCxnSpPr>
          <p:spPr>
            <a:xfrm rot="10800000" flipH="1">
              <a:off x="1946714" y="2762795"/>
              <a:ext cx="2622900" cy="619500"/>
            </a:xfrm>
            <a:prstGeom prst="straightConnector1">
              <a:avLst/>
            </a:prstGeom>
            <a:noFill/>
            <a:ln w="9525" cap="flat" cmpd="sng">
              <a:solidFill>
                <a:schemeClr val="dk1"/>
              </a:solidFill>
              <a:prstDash val="solid"/>
              <a:round/>
              <a:headEnd type="none" w="sm" len="sm"/>
              <a:tailEnd type="none" w="sm" len="sm"/>
            </a:ln>
          </p:spPr>
        </p:cxnSp>
        <p:cxnSp>
          <p:nvCxnSpPr>
            <p:cNvPr id="973" name="Google Shape;973;p136"/>
            <p:cNvCxnSpPr>
              <a:stCxn id="959" idx="0"/>
              <a:endCxn id="969" idx="4"/>
            </p:cNvCxnSpPr>
            <p:nvPr/>
          </p:nvCxnSpPr>
          <p:spPr>
            <a:xfrm rot="10800000" flipH="1">
              <a:off x="2246597" y="2762795"/>
              <a:ext cx="2322900" cy="619500"/>
            </a:xfrm>
            <a:prstGeom prst="straightConnector1">
              <a:avLst/>
            </a:prstGeom>
            <a:noFill/>
            <a:ln w="9525" cap="flat" cmpd="sng">
              <a:solidFill>
                <a:schemeClr val="dk1"/>
              </a:solidFill>
              <a:prstDash val="solid"/>
              <a:round/>
              <a:headEnd type="none" w="sm" len="sm"/>
              <a:tailEnd type="none" w="sm" len="sm"/>
            </a:ln>
          </p:spPr>
        </p:cxnSp>
        <p:cxnSp>
          <p:nvCxnSpPr>
            <p:cNvPr id="974" name="Google Shape;974;p136"/>
            <p:cNvCxnSpPr>
              <a:stCxn id="960" idx="0"/>
              <a:endCxn id="969" idx="4"/>
            </p:cNvCxnSpPr>
            <p:nvPr/>
          </p:nvCxnSpPr>
          <p:spPr>
            <a:xfrm rot="10800000" flipH="1">
              <a:off x="2546480" y="2762795"/>
              <a:ext cx="2023200" cy="619500"/>
            </a:xfrm>
            <a:prstGeom prst="straightConnector1">
              <a:avLst/>
            </a:prstGeom>
            <a:noFill/>
            <a:ln w="9525" cap="flat" cmpd="sng">
              <a:solidFill>
                <a:schemeClr val="dk1"/>
              </a:solidFill>
              <a:prstDash val="solid"/>
              <a:round/>
              <a:headEnd type="none" w="sm" len="sm"/>
              <a:tailEnd type="none" w="sm" len="sm"/>
            </a:ln>
          </p:spPr>
        </p:cxnSp>
        <p:cxnSp>
          <p:nvCxnSpPr>
            <p:cNvPr id="975" name="Google Shape;975;p136"/>
            <p:cNvCxnSpPr>
              <a:stCxn id="961" idx="0"/>
              <a:endCxn id="969" idx="4"/>
            </p:cNvCxnSpPr>
            <p:nvPr/>
          </p:nvCxnSpPr>
          <p:spPr>
            <a:xfrm rot="10800000" flipH="1">
              <a:off x="2846363" y="2762795"/>
              <a:ext cx="1723200" cy="619500"/>
            </a:xfrm>
            <a:prstGeom prst="straightConnector1">
              <a:avLst/>
            </a:prstGeom>
            <a:noFill/>
            <a:ln w="9525" cap="flat" cmpd="sng">
              <a:solidFill>
                <a:schemeClr val="dk1"/>
              </a:solidFill>
              <a:prstDash val="solid"/>
              <a:round/>
              <a:headEnd type="none" w="sm" len="sm"/>
              <a:tailEnd type="none" w="sm" len="sm"/>
            </a:ln>
          </p:spPr>
        </p:cxnSp>
        <p:cxnSp>
          <p:nvCxnSpPr>
            <p:cNvPr id="976" name="Google Shape;976;p136"/>
            <p:cNvCxnSpPr>
              <a:stCxn id="962" idx="0"/>
              <a:endCxn id="969" idx="4"/>
            </p:cNvCxnSpPr>
            <p:nvPr/>
          </p:nvCxnSpPr>
          <p:spPr>
            <a:xfrm rot="10800000" flipH="1">
              <a:off x="3146246" y="2762795"/>
              <a:ext cx="1423200" cy="619500"/>
            </a:xfrm>
            <a:prstGeom prst="straightConnector1">
              <a:avLst/>
            </a:prstGeom>
            <a:noFill/>
            <a:ln w="9525" cap="flat" cmpd="sng">
              <a:solidFill>
                <a:schemeClr val="dk1"/>
              </a:solidFill>
              <a:prstDash val="solid"/>
              <a:round/>
              <a:headEnd type="none" w="sm" len="sm"/>
              <a:tailEnd type="none" w="sm" len="sm"/>
            </a:ln>
          </p:spPr>
        </p:cxnSp>
        <p:cxnSp>
          <p:nvCxnSpPr>
            <p:cNvPr id="977" name="Google Shape;977;p136"/>
            <p:cNvCxnSpPr>
              <a:stCxn id="963" idx="0"/>
              <a:endCxn id="969" idx="4"/>
            </p:cNvCxnSpPr>
            <p:nvPr/>
          </p:nvCxnSpPr>
          <p:spPr>
            <a:xfrm rot="10800000" flipH="1">
              <a:off x="3446129" y="2762795"/>
              <a:ext cx="1123200" cy="619500"/>
            </a:xfrm>
            <a:prstGeom prst="straightConnector1">
              <a:avLst/>
            </a:prstGeom>
            <a:noFill/>
            <a:ln w="9525" cap="flat" cmpd="sng">
              <a:solidFill>
                <a:schemeClr val="dk1"/>
              </a:solidFill>
              <a:prstDash val="solid"/>
              <a:round/>
              <a:headEnd type="none" w="sm" len="sm"/>
              <a:tailEnd type="none" w="sm" len="sm"/>
            </a:ln>
          </p:spPr>
        </p:cxnSp>
        <p:cxnSp>
          <p:nvCxnSpPr>
            <p:cNvPr id="978" name="Google Shape;978;p136"/>
            <p:cNvCxnSpPr>
              <a:stCxn id="964" idx="0"/>
              <a:endCxn id="969" idx="4"/>
            </p:cNvCxnSpPr>
            <p:nvPr/>
          </p:nvCxnSpPr>
          <p:spPr>
            <a:xfrm rot="10800000" flipH="1">
              <a:off x="3746012" y="2762795"/>
              <a:ext cx="823500" cy="619500"/>
            </a:xfrm>
            <a:prstGeom prst="straightConnector1">
              <a:avLst/>
            </a:prstGeom>
            <a:noFill/>
            <a:ln w="9525" cap="flat" cmpd="sng">
              <a:solidFill>
                <a:schemeClr val="dk1"/>
              </a:solidFill>
              <a:prstDash val="solid"/>
              <a:round/>
              <a:headEnd type="none" w="sm" len="sm"/>
              <a:tailEnd type="none" w="sm" len="sm"/>
            </a:ln>
          </p:spPr>
        </p:cxnSp>
        <p:cxnSp>
          <p:nvCxnSpPr>
            <p:cNvPr id="979" name="Google Shape;979;p136"/>
            <p:cNvCxnSpPr>
              <a:stCxn id="965" idx="0"/>
              <a:endCxn id="969" idx="4"/>
            </p:cNvCxnSpPr>
            <p:nvPr/>
          </p:nvCxnSpPr>
          <p:spPr>
            <a:xfrm rot="10800000" flipH="1">
              <a:off x="4045895" y="2762795"/>
              <a:ext cx="523500" cy="619500"/>
            </a:xfrm>
            <a:prstGeom prst="straightConnector1">
              <a:avLst/>
            </a:prstGeom>
            <a:noFill/>
            <a:ln w="9525" cap="flat" cmpd="sng">
              <a:solidFill>
                <a:schemeClr val="dk1"/>
              </a:solidFill>
              <a:prstDash val="solid"/>
              <a:round/>
              <a:headEnd type="none" w="sm" len="sm"/>
              <a:tailEnd type="none" w="sm" len="sm"/>
            </a:ln>
          </p:spPr>
        </p:cxnSp>
        <p:cxnSp>
          <p:nvCxnSpPr>
            <p:cNvPr id="980" name="Google Shape;980;p136"/>
            <p:cNvCxnSpPr>
              <a:stCxn id="966" idx="0"/>
              <a:endCxn id="969" idx="4"/>
            </p:cNvCxnSpPr>
            <p:nvPr/>
          </p:nvCxnSpPr>
          <p:spPr>
            <a:xfrm rot="10800000" flipH="1">
              <a:off x="4345778" y="2762795"/>
              <a:ext cx="223500" cy="619500"/>
            </a:xfrm>
            <a:prstGeom prst="straightConnector1">
              <a:avLst/>
            </a:prstGeom>
            <a:noFill/>
            <a:ln w="9525" cap="flat" cmpd="sng">
              <a:solidFill>
                <a:schemeClr val="dk1"/>
              </a:solidFill>
              <a:prstDash val="solid"/>
              <a:round/>
              <a:headEnd type="none" w="sm" len="sm"/>
              <a:tailEnd type="none" w="sm" len="sm"/>
            </a:ln>
          </p:spPr>
        </p:cxnSp>
        <p:cxnSp>
          <p:nvCxnSpPr>
            <p:cNvPr id="981" name="Google Shape;981;p136"/>
            <p:cNvCxnSpPr>
              <a:stCxn id="967" idx="0"/>
              <a:endCxn id="969" idx="4"/>
            </p:cNvCxnSpPr>
            <p:nvPr/>
          </p:nvCxnSpPr>
          <p:spPr>
            <a:xfrm rot="10800000">
              <a:off x="4569761" y="2762795"/>
              <a:ext cx="75900" cy="619500"/>
            </a:xfrm>
            <a:prstGeom prst="straightConnector1">
              <a:avLst/>
            </a:prstGeom>
            <a:noFill/>
            <a:ln w="9525" cap="flat" cmpd="sng">
              <a:solidFill>
                <a:schemeClr val="dk1"/>
              </a:solidFill>
              <a:prstDash val="solid"/>
              <a:round/>
              <a:headEnd type="none" w="sm" len="sm"/>
              <a:tailEnd type="none" w="sm" len="sm"/>
            </a:ln>
          </p:spPr>
        </p:cxnSp>
        <p:cxnSp>
          <p:nvCxnSpPr>
            <p:cNvPr id="982" name="Google Shape;982;p136"/>
            <p:cNvCxnSpPr>
              <a:stCxn id="968" idx="0"/>
              <a:endCxn id="969" idx="4"/>
            </p:cNvCxnSpPr>
            <p:nvPr/>
          </p:nvCxnSpPr>
          <p:spPr>
            <a:xfrm rot="10800000">
              <a:off x="4569644" y="2762794"/>
              <a:ext cx="375900" cy="619500"/>
            </a:xfrm>
            <a:prstGeom prst="straightConnector1">
              <a:avLst/>
            </a:prstGeom>
            <a:noFill/>
            <a:ln w="9525" cap="flat" cmpd="sng">
              <a:solidFill>
                <a:schemeClr val="dk1"/>
              </a:solidFill>
              <a:prstDash val="solid"/>
              <a:round/>
              <a:headEnd type="none" w="sm" len="sm"/>
              <a:tailEnd type="none" w="sm" len="sm"/>
            </a:ln>
          </p:spPr>
        </p:cxnSp>
        <p:sp>
          <p:nvSpPr>
            <p:cNvPr id="983" name="Google Shape;983;p136"/>
            <p:cNvSpPr/>
            <p:nvPr/>
          </p:nvSpPr>
          <p:spPr>
            <a:xfrm>
              <a:off x="1248698"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4" name="Google Shape;984;p136"/>
            <p:cNvSpPr/>
            <p:nvPr/>
          </p:nvSpPr>
          <p:spPr>
            <a:xfrm>
              <a:off x="1548581"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5" name="Google Shape;985;p136"/>
            <p:cNvSpPr/>
            <p:nvPr/>
          </p:nvSpPr>
          <p:spPr>
            <a:xfrm>
              <a:off x="184846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6" name="Google Shape;986;p136"/>
            <p:cNvSpPr/>
            <p:nvPr/>
          </p:nvSpPr>
          <p:spPr>
            <a:xfrm>
              <a:off x="2148347"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7" name="Google Shape;987;p136"/>
            <p:cNvSpPr/>
            <p:nvPr/>
          </p:nvSpPr>
          <p:spPr>
            <a:xfrm>
              <a:off x="2448230"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8" name="Google Shape;988;p136"/>
            <p:cNvSpPr/>
            <p:nvPr/>
          </p:nvSpPr>
          <p:spPr>
            <a:xfrm>
              <a:off x="2748113"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9" name="Google Shape;989;p136"/>
            <p:cNvSpPr/>
            <p:nvPr/>
          </p:nvSpPr>
          <p:spPr>
            <a:xfrm>
              <a:off x="3047996"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0" name="Google Shape;990;p136"/>
            <p:cNvSpPr/>
            <p:nvPr/>
          </p:nvSpPr>
          <p:spPr>
            <a:xfrm>
              <a:off x="3347879"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1" name="Google Shape;991;p136"/>
            <p:cNvSpPr/>
            <p:nvPr/>
          </p:nvSpPr>
          <p:spPr>
            <a:xfrm>
              <a:off x="3647762"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2" name="Google Shape;992;p136"/>
            <p:cNvSpPr/>
            <p:nvPr/>
          </p:nvSpPr>
          <p:spPr>
            <a:xfrm>
              <a:off x="3947645"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3" name="Google Shape;993;p136"/>
            <p:cNvSpPr/>
            <p:nvPr/>
          </p:nvSpPr>
          <p:spPr>
            <a:xfrm>
              <a:off x="4247528"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4" name="Google Shape;994;p136"/>
            <p:cNvSpPr/>
            <p:nvPr/>
          </p:nvSpPr>
          <p:spPr>
            <a:xfrm>
              <a:off x="4547411"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5" name="Google Shape;995;p136"/>
            <p:cNvSpPr/>
            <p:nvPr/>
          </p:nvSpPr>
          <p:spPr>
            <a:xfrm>
              <a:off x="4847294"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6" name="Google Shape;996;p136"/>
            <p:cNvSpPr/>
            <p:nvPr/>
          </p:nvSpPr>
          <p:spPr>
            <a:xfrm>
              <a:off x="3495359"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997" name="Google Shape;997;p136"/>
            <p:cNvCxnSpPr>
              <a:stCxn id="983" idx="0"/>
              <a:endCxn id="996" idx="4"/>
            </p:cNvCxnSpPr>
            <p:nvPr/>
          </p:nvCxnSpPr>
          <p:spPr>
            <a:xfrm rot="10800000" flipH="1">
              <a:off x="1346948" y="2762796"/>
              <a:ext cx="2307900" cy="619500"/>
            </a:xfrm>
            <a:prstGeom prst="straightConnector1">
              <a:avLst/>
            </a:prstGeom>
            <a:noFill/>
            <a:ln w="9525" cap="flat" cmpd="sng">
              <a:solidFill>
                <a:schemeClr val="dk1"/>
              </a:solidFill>
              <a:prstDash val="solid"/>
              <a:round/>
              <a:headEnd type="none" w="sm" len="sm"/>
              <a:tailEnd type="none" w="sm" len="sm"/>
            </a:ln>
          </p:spPr>
        </p:cxnSp>
        <p:cxnSp>
          <p:nvCxnSpPr>
            <p:cNvPr id="998" name="Google Shape;998;p136"/>
            <p:cNvCxnSpPr>
              <a:stCxn id="984" idx="0"/>
              <a:endCxn id="996" idx="4"/>
            </p:cNvCxnSpPr>
            <p:nvPr/>
          </p:nvCxnSpPr>
          <p:spPr>
            <a:xfrm rot="10800000" flipH="1">
              <a:off x="1646831" y="2762796"/>
              <a:ext cx="2008500" cy="619500"/>
            </a:xfrm>
            <a:prstGeom prst="straightConnector1">
              <a:avLst/>
            </a:prstGeom>
            <a:noFill/>
            <a:ln w="9525" cap="flat" cmpd="sng">
              <a:solidFill>
                <a:schemeClr val="dk1"/>
              </a:solidFill>
              <a:prstDash val="solid"/>
              <a:round/>
              <a:headEnd type="none" w="sm" len="sm"/>
              <a:tailEnd type="none" w="sm" len="sm"/>
            </a:ln>
          </p:spPr>
        </p:cxnSp>
        <p:cxnSp>
          <p:nvCxnSpPr>
            <p:cNvPr id="999" name="Google Shape;999;p136"/>
            <p:cNvCxnSpPr>
              <a:stCxn id="985" idx="0"/>
              <a:endCxn id="996" idx="4"/>
            </p:cNvCxnSpPr>
            <p:nvPr/>
          </p:nvCxnSpPr>
          <p:spPr>
            <a:xfrm rot="10800000" flipH="1">
              <a:off x="1946714" y="2762796"/>
              <a:ext cx="1708500" cy="619500"/>
            </a:xfrm>
            <a:prstGeom prst="straightConnector1">
              <a:avLst/>
            </a:prstGeom>
            <a:noFill/>
            <a:ln w="9525" cap="flat" cmpd="sng">
              <a:solidFill>
                <a:schemeClr val="dk1"/>
              </a:solidFill>
              <a:prstDash val="solid"/>
              <a:round/>
              <a:headEnd type="none" w="sm" len="sm"/>
              <a:tailEnd type="none" w="sm" len="sm"/>
            </a:ln>
          </p:spPr>
        </p:cxnSp>
        <p:cxnSp>
          <p:nvCxnSpPr>
            <p:cNvPr id="1000" name="Google Shape;1000;p136"/>
            <p:cNvCxnSpPr>
              <a:stCxn id="986" idx="0"/>
              <a:endCxn id="996" idx="4"/>
            </p:cNvCxnSpPr>
            <p:nvPr/>
          </p:nvCxnSpPr>
          <p:spPr>
            <a:xfrm rot="10800000" flipH="1">
              <a:off x="2246597" y="2762796"/>
              <a:ext cx="1408500" cy="619500"/>
            </a:xfrm>
            <a:prstGeom prst="straightConnector1">
              <a:avLst/>
            </a:prstGeom>
            <a:noFill/>
            <a:ln w="9525" cap="flat" cmpd="sng">
              <a:solidFill>
                <a:schemeClr val="dk1"/>
              </a:solidFill>
              <a:prstDash val="solid"/>
              <a:round/>
              <a:headEnd type="none" w="sm" len="sm"/>
              <a:tailEnd type="none" w="sm" len="sm"/>
            </a:ln>
          </p:spPr>
        </p:cxnSp>
        <p:cxnSp>
          <p:nvCxnSpPr>
            <p:cNvPr id="1001" name="Google Shape;1001;p136"/>
            <p:cNvCxnSpPr>
              <a:stCxn id="987" idx="0"/>
              <a:endCxn id="996" idx="4"/>
            </p:cNvCxnSpPr>
            <p:nvPr/>
          </p:nvCxnSpPr>
          <p:spPr>
            <a:xfrm rot="10800000" flipH="1">
              <a:off x="2546480" y="2762796"/>
              <a:ext cx="1108800" cy="619500"/>
            </a:xfrm>
            <a:prstGeom prst="straightConnector1">
              <a:avLst/>
            </a:prstGeom>
            <a:noFill/>
            <a:ln w="9525" cap="flat" cmpd="sng">
              <a:solidFill>
                <a:schemeClr val="dk1"/>
              </a:solidFill>
              <a:prstDash val="solid"/>
              <a:round/>
              <a:headEnd type="none" w="sm" len="sm"/>
              <a:tailEnd type="none" w="sm" len="sm"/>
            </a:ln>
          </p:spPr>
        </p:cxnSp>
        <p:cxnSp>
          <p:nvCxnSpPr>
            <p:cNvPr id="1002" name="Google Shape;1002;p136"/>
            <p:cNvCxnSpPr>
              <a:stCxn id="988" idx="0"/>
              <a:endCxn id="996" idx="4"/>
            </p:cNvCxnSpPr>
            <p:nvPr/>
          </p:nvCxnSpPr>
          <p:spPr>
            <a:xfrm rot="10800000" flipH="1">
              <a:off x="2846363" y="2762796"/>
              <a:ext cx="808800" cy="619500"/>
            </a:xfrm>
            <a:prstGeom prst="straightConnector1">
              <a:avLst/>
            </a:prstGeom>
            <a:noFill/>
            <a:ln w="9525" cap="flat" cmpd="sng">
              <a:solidFill>
                <a:schemeClr val="dk1"/>
              </a:solidFill>
              <a:prstDash val="solid"/>
              <a:round/>
              <a:headEnd type="none" w="sm" len="sm"/>
              <a:tailEnd type="none" w="sm" len="sm"/>
            </a:ln>
          </p:spPr>
        </p:cxnSp>
        <p:cxnSp>
          <p:nvCxnSpPr>
            <p:cNvPr id="1003" name="Google Shape;1003;p136"/>
            <p:cNvCxnSpPr>
              <a:stCxn id="989" idx="0"/>
              <a:endCxn id="996" idx="4"/>
            </p:cNvCxnSpPr>
            <p:nvPr/>
          </p:nvCxnSpPr>
          <p:spPr>
            <a:xfrm rot="10800000" flipH="1">
              <a:off x="3146246" y="2762796"/>
              <a:ext cx="508800" cy="619500"/>
            </a:xfrm>
            <a:prstGeom prst="straightConnector1">
              <a:avLst/>
            </a:prstGeom>
            <a:noFill/>
            <a:ln w="9525" cap="flat" cmpd="sng">
              <a:solidFill>
                <a:schemeClr val="dk1"/>
              </a:solidFill>
              <a:prstDash val="solid"/>
              <a:round/>
              <a:headEnd type="none" w="sm" len="sm"/>
              <a:tailEnd type="none" w="sm" len="sm"/>
            </a:ln>
          </p:spPr>
        </p:cxnSp>
        <p:cxnSp>
          <p:nvCxnSpPr>
            <p:cNvPr id="1004" name="Google Shape;1004;p136"/>
            <p:cNvCxnSpPr>
              <a:stCxn id="990" idx="0"/>
              <a:endCxn id="996" idx="4"/>
            </p:cNvCxnSpPr>
            <p:nvPr/>
          </p:nvCxnSpPr>
          <p:spPr>
            <a:xfrm rot="10800000" flipH="1">
              <a:off x="3446129" y="2762796"/>
              <a:ext cx="208800" cy="619500"/>
            </a:xfrm>
            <a:prstGeom prst="straightConnector1">
              <a:avLst/>
            </a:prstGeom>
            <a:noFill/>
            <a:ln w="9525" cap="flat" cmpd="sng">
              <a:solidFill>
                <a:schemeClr val="dk1"/>
              </a:solidFill>
              <a:prstDash val="solid"/>
              <a:round/>
              <a:headEnd type="none" w="sm" len="sm"/>
              <a:tailEnd type="none" w="sm" len="sm"/>
            </a:ln>
          </p:spPr>
        </p:cxnSp>
        <p:cxnSp>
          <p:nvCxnSpPr>
            <p:cNvPr id="1005" name="Google Shape;1005;p136"/>
            <p:cNvCxnSpPr>
              <a:stCxn id="991" idx="0"/>
              <a:endCxn id="996" idx="4"/>
            </p:cNvCxnSpPr>
            <p:nvPr/>
          </p:nvCxnSpPr>
          <p:spPr>
            <a:xfrm rot="10800000">
              <a:off x="3655112" y="2762796"/>
              <a:ext cx="90900" cy="619500"/>
            </a:xfrm>
            <a:prstGeom prst="straightConnector1">
              <a:avLst/>
            </a:prstGeom>
            <a:noFill/>
            <a:ln w="9525" cap="flat" cmpd="sng">
              <a:solidFill>
                <a:schemeClr val="dk1"/>
              </a:solidFill>
              <a:prstDash val="solid"/>
              <a:round/>
              <a:headEnd type="none" w="sm" len="sm"/>
              <a:tailEnd type="none" w="sm" len="sm"/>
            </a:ln>
          </p:spPr>
        </p:cxnSp>
        <p:cxnSp>
          <p:nvCxnSpPr>
            <p:cNvPr id="1006" name="Google Shape;1006;p136"/>
            <p:cNvCxnSpPr>
              <a:stCxn id="992" idx="0"/>
              <a:endCxn id="996" idx="4"/>
            </p:cNvCxnSpPr>
            <p:nvPr/>
          </p:nvCxnSpPr>
          <p:spPr>
            <a:xfrm rot="10800000">
              <a:off x="3654995" y="2762796"/>
              <a:ext cx="390900" cy="619500"/>
            </a:xfrm>
            <a:prstGeom prst="straightConnector1">
              <a:avLst/>
            </a:prstGeom>
            <a:noFill/>
            <a:ln w="9525" cap="flat" cmpd="sng">
              <a:solidFill>
                <a:schemeClr val="dk1"/>
              </a:solidFill>
              <a:prstDash val="solid"/>
              <a:round/>
              <a:headEnd type="none" w="sm" len="sm"/>
              <a:tailEnd type="none" w="sm" len="sm"/>
            </a:ln>
          </p:spPr>
        </p:cxnSp>
        <p:cxnSp>
          <p:nvCxnSpPr>
            <p:cNvPr id="1007" name="Google Shape;1007;p136"/>
            <p:cNvCxnSpPr>
              <a:stCxn id="993" idx="0"/>
              <a:endCxn id="996" idx="4"/>
            </p:cNvCxnSpPr>
            <p:nvPr/>
          </p:nvCxnSpPr>
          <p:spPr>
            <a:xfrm rot="10800000">
              <a:off x="3654878" y="2762796"/>
              <a:ext cx="690900" cy="619500"/>
            </a:xfrm>
            <a:prstGeom prst="straightConnector1">
              <a:avLst/>
            </a:prstGeom>
            <a:noFill/>
            <a:ln w="9525" cap="flat" cmpd="sng">
              <a:solidFill>
                <a:schemeClr val="dk1"/>
              </a:solidFill>
              <a:prstDash val="solid"/>
              <a:round/>
              <a:headEnd type="none" w="sm" len="sm"/>
              <a:tailEnd type="none" w="sm" len="sm"/>
            </a:ln>
          </p:spPr>
        </p:cxnSp>
        <p:cxnSp>
          <p:nvCxnSpPr>
            <p:cNvPr id="1008" name="Google Shape;1008;p136"/>
            <p:cNvCxnSpPr>
              <a:stCxn id="994" idx="0"/>
              <a:endCxn id="996" idx="4"/>
            </p:cNvCxnSpPr>
            <p:nvPr/>
          </p:nvCxnSpPr>
          <p:spPr>
            <a:xfrm rot="10800000">
              <a:off x="3655361" y="2762796"/>
              <a:ext cx="990300" cy="619500"/>
            </a:xfrm>
            <a:prstGeom prst="straightConnector1">
              <a:avLst/>
            </a:prstGeom>
            <a:noFill/>
            <a:ln w="9525" cap="flat" cmpd="sng">
              <a:solidFill>
                <a:schemeClr val="dk1"/>
              </a:solidFill>
              <a:prstDash val="solid"/>
              <a:round/>
              <a:headEnd type="none" w="sm" len="sm"/>
              <a:tailEnd type="none" w="sm" len="sm"/>
            </a:ln>
          </p:spPr>
        </p:cxnSp>
        <p:cxnSp>
          <p:nvCxnSpPr>
            <p:cNvPr id="1009" name="Google Shape;1009;p136"/>
            <p:cNvCxnSpPr>
              <a:stCxn id="995" idx="0"/>
              <a:endCxn id="996" idx="4"/>
            </p:cNvCxnSpPr>
            <p:nvPr/>
          </p:nvCxnSpPr>
          <p:spPr>
            <a:xfrm rot="10800000">
              <a:off x="3655244" y="2762795"/>
              <a:ext cx="1290300" cy="619500"/>
            </a:xfrm>
            <a:prstGeom prst="straightConnector1">
              <a:avLst/>
            </a:prstGeom>
            <a:noFill/>
            <a:ln w="9525" cap="flat" cmpd="sng">
              <a:solidFill>
                <a:schemeClr val="dk1"/>
              </a:solidFill>
              <a:prstDash val="solid"/>
              <a:round/>
              <a:headEnd type="none" w="sm" len="sm"/>
              <a:tailEnd type="none" w="sm" len="sm"/>
            </a:ln>
          </p:spPr>
        </p:cxnSp>
        <p:grpSp>
          <p:nvGrpSpPr>
            <p:cNvPr id="1010" name="Google Shape;1010;p136"/>
            <p:cNvGrpSpPr/>
            <p:nvPr/>
          </p:nvGrpSpPr>
          <p:grpSpPr>
            <a:xfrm>
              <a:off x="4867655" y="3666353"/>
              <a:ext cx="155565" cy="402444"/>
              <a:chOff x="4842771" y="3772319"/>
              <a:chExt cx="201300" cy="402444"/>
            </a:xfrm>
          </p:grpSpPr>
          <p:cxnSp>
            <p:nvCxnSpPr>
              <p:cNvPr id="1011" name="Google Shape;1011;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2" name="Google Shape;1012;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3" name="Google Shape;1013;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4" name="Google Shape;1014;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5" name="Google Shape;1015;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6" name="Google Shape;1016;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7" name="Google Shape;1017;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8" name="Google Shape;1018;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9" name="Google Shape;1019;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0" name="Google Shape;1020;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1" name="Google Shape;1021;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2" name="Google Shape;1022;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3" name="Google Shape;1023;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24" name="Google Shape;1024;p136"/>
            <p:cNvGrpSpPr/>
            <p:nvPr/>
          </p:nvGrpSpPr>
          <p:grpSpPr>
            <a:xfrm>
              <a:off x="4567772" y="3666353"/>
              <a:ext cx="155565" cy="402444"/>
              <a:chOff x="4842771" y="3772319"/>
              <a:chExt cx="201300" cy="402444"/>
            </a:xfrm>
          </p:grpSpPr>
          <p:cxnSp>
            <p:nvCxnSpPr>
              <p:cNvPr id="1025" name="Google Shape;1025;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6" name="Google Shape;1026;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7" name="Google Shape;1027;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8" name="Google Shape;1028;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9" name="Google Shape;1029;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0" name="Google Shape;1030;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1" name="Google Shape;1031;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2" name="Google Shape;1032;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3" name="Google Shape;1033;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4" name="Google Shape;1034;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5" name="Google Shape;1035;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6" name="Google Shape;1036;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7" name="Google Shape;1037;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38" name="Google Shape;1038;p136"/>
            <p:cNvGrpSpPr/>
            <p:nvPr/>
          </p:nvGrpSpPr>
          <p:grpSpPr>
            <a:xfrm>
              <a:off x="4267889" y="3666353"/>
              <a:ext cx="155565" cy="402444"/>
              <a:chOff x="4842771" y="3772319"/>
              <a:chExt cx="201300" cy="402444"/>
            </a:xfrm>
          </p:grpSpPr>
          <p:cxnSp>
            <p:nvCxnSpPr>
              <p:cNvPr id="1039" name="Google Shape;1039;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0" name="Google Shape;1040;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1" name="Google Shape;1041;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2" name="Google Shape;1042;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3" name="Google Shape;1043;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4" name="Google Shape;1044;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5" name="Google Shape;1045;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6" name="Google Shape;1046;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7" name="Google Shape;1047;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8" name="Google Shape;1048;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9" name="Google Shape;1049;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0" name="Google Shape;1050;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1" name="Google Shape;1051;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52" name="Google Shape;1052;p136"/>
            <p:cNvGrpSpPr/>
            <p:nvPr/>
          </p:nvGrpSpPr>
          <p:grpSpPr>
            <a:xfrm>
              <a:off x="3968006" y="3666353"/>
              <a:ext cx="155565" cy="402444"/>
              <a:chOff x="4842771" y="3772319"/>
              <a:chExt cx="201300" cy="402444"/>
            </a:xfrm>
          </p:grpSpPr>
          <p:cxnSp>
            <p:nvCxnSpPr>
              <p:cNvPr id="1053" name="Google Shape;1053;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4" name="Google Shape;1054;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5" name="Google Shape;1055;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6" name="Google Shape;1056;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7" name="Google Shape;1057;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8" name="Google Shape;1058;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9" name="Google Shape;1059;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0" name="Google Shape;1060;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1" name="Google Shape;1061;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2" name="Google Shape;1062;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3" name="Google Shape;1063;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4" name="Google Shape;1064;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5" name="Google Shape;1065;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66" name="Google Shape;1066;p136"/>
            <p:cNvGrpSpPr/>
            <p:nvPr/>
          </p:nvGrpSpPr>
          <p:grpSpPr>
            <a:xfrm>
              <a:off x="3668123" y="3666353"/>
              <a:ext cx="155565" cy="402444"/>
              <a:chOff x="4842771" y="3772319"/>
              <a:chExt cx="201300" cy="402444"/>
            </a:xfrm>
          </p:grpSpPr>
          <p:cxnSp>
            <p:nvCxnSpPr>
              <p:cNvPr id="1067" name="Google Shape;1067;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8" name="Google Shape;1068;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9" name="Google Shape;1069;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0" name="Google Shape;1070;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1" name="Google Shape;1071;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2" name="Google Shape;1072;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3" name="Google Shape;1073;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4" name="Google Shape;1074;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5" name="Google Shape;1075;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6" name="Google Shape;1076;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7" name="Google Shape;1077;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8" name="Google Shape;1078;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9" name="Google Shape;1079;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80" name="Google Shape;1080;p136"/>
            <p:cNvGrpSpPr/>
            <p:nvPr/>
          </p:nvGrpSpPr>
          <p:grpSpPr>
            <a:xfrm>
              <a:off x="3368240" y="3666353"/>
              <a:ext cx="155565" cy="402444"/>
              <a:chOff x="4842771" y="3772319"/>
              <a:chExt cx="201300" cy="402444"/>
            </a:xfrm>
          </p:grpSpPr>
          <p:cxnSp>
            <p:nvCxnSpPr>
              <p:cNvPr id="1081" name="Google Shape;1081;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2" name="Google Shape;1082;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3" name="Google Shape;1083;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4" name="Google Shape;1084;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5" name="Google Shape;1085;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6" name="Google Shape;1086;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7" name="Google Shape;1087;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8" name="Google Shape;1088;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9" name="Google Shape;1089;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0" name="Google Shape;1090;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1" name="Google Shape;1091;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2" name="Google Shape;1092;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3" name="Google Shape;1093;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94" name="Google Shape;1094;p136"/>
            <p:cNvGrpSpPr/>
            <p:nvPr/>
          </p:nvGrpSpPr>
          <p:grpSpPr>
            <a:xfrm>
              <a:off x="3068357" y="3666353"/>
              <a:ext cx="155565" cy="402444"/>
              <a:chOff x="4842771" y="3772319"/>
              <a:chExt cx="201300" cy="402444"/>
            </a:xfrm>
          </p:grpSpPr>
          <p:cxnSp>
            <p:nvCxnSpPr>
              <p:cNvPr id="1095" name="Google Shape;1095;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6" name="Google Shape;1096;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7" name="Google Shape;1097;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8" name="Google Shape;1098;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9" name="Google Shape;1099;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0" name="Google Shape;1100;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1" name="Google Shape;1101;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2" name="Google Shape;1102;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3" name="Google Shape;1103;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4" name="Google Shape;1104;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5" name="Google Shape;1105;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6" name="Google Shape;1106;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7" name="Google Shape;1107;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08" name="Google Shape;1108;p136"/>
            <p:cNvGrpSpPr/>
            <p:nvPr/>
          </p:nvGrpSpPr>
          <p:grpSpPr>
            <a:xfrm>
              <a:off x="2768473" y="3666353"/>
              <a:ext cx="155565" cy="402444"/>
              <a:chOff x="4842771" y="3772319"/>
              <a:chExt cx="201300" cy="402444"/>
            </a:xfrm>
          </p:grpSpPr>
          <p:cxnSp>
            <p:nvCxnSpPr>
              <p:cNvPr id="1109" name="Google Shape;1109;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0" name="Google Shape;1110;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1" name="Google Shape;1111;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2" name="Google Shape;1112;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3" name="Google Shape;1113;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4" name="Google Shape;1114;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5" name="Google Shape;1115;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6" name="Google Shape;1116;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7" name="Google Shape;1117;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8" name="Google Shape;1118;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9" name="Google Shape;1119;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0" name="Google Shape;1120;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1" name="Google Shape;1121;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22" name="Google Shape;1122;p136"/>
            <p:cNvGrpSpPr/>
            <p:nvPr/>
          </p:nvGrpSpPr>
          <p:grpSpPr>
            <a:xfrm>
              <a:off x="2468590" y="3666353"/>
              <a:ext cx="155565" cy="402444"/>
              <a:chOff x="4842771" y="3772319"/>
              <a:chExt cx="201300" cy="402444"/>
            </a:xfrm>
          </p:grpSpPr>
          <p:cxnSp>
            <p:nvCxnSpPr>
              <p:cNvPr id="1123" name="Google Shape;1123;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4" name="Google Shape;1124;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5" name="Google Shape;1125;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6" name="Google Shape;1126;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7" name="Google Shape;1127;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8" name="Google Shape;1128;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9" name="Google Shape;1129;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0" name="Google Shape;1130;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1" name="Google Shape;1131;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2" name="Google Shape;1132;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3" name="Google Shape;1133;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4" name="Google Shape;1134;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5" name="Google Shape;1135;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36" name="Google Shape;1136;p136"/>
            <p:cNvGrpSpPr/>
            <p:nvPr/>
          </p:nvGrpSpPr>
          <p:grpSpPr>
            <a:xfrm>
              <a:off x="2168708" y="3666353"/>
              <a:ext cx="155565" cy="402444"/>
              <a:chOff x="4842771" y="3772319"/>
              <a:chExt cx="201300" cy="402444"/>
            </a:xfrm>
          </p:grpSpPr>
          <p:cxnSp>
            <p:nvCxnSpPr>
              <p:cNvPr id="1137" name="Google Shape;1137;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8" name="Google Shape;1138;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9" name="Google Shape;1139;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0" name="Google Shape;1140;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1" name="Google Shape;1141;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2" name="Google Shape;1142;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3" name="Google Shape;1143;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4" name="Google Shape;1144;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5" name="Google Shape;1145;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6" name="Google Shape;1146;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7" name="Google Shape;1147;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8" name="Google Shape;1148;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9" name="Google Shape;1149;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50" name="Google Shape;1150;p136"/>
            <p:cNvGrpSpPr/>
            <p:nvPr/>
          </p:nvGrpSpPr>
          <p:grpSpPr>
            <a:xfrm>
              <a:off x="1868825" y="3666353"/>
              <a:ext cx="155565" cy="402444"/>
              <a:chOff x="4842771" y="3772319"/>
              <a:chExt cx="201300" cy="402444"/>
            </a:xfrm>
          </p:grpSpPr>
          <p:cxnSp>
            <p:nvCxnSpPr>
              <p:cNvPr id="1151" name="Google Shape;1151;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2" name="Google Shape;1152;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3" name="Google Shape;1153;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4" name="Google Shape;1154;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5" name="Google Shape;1155;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6" name="Google Shape;1156;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7" name="Google Shape;1157;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8" name="Google Shape;1158;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9" name="Google Shape;1159;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0" name="Google Shape;1160;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1" name="Google Shape;1161;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2" name="Google Shape;1162;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3" name="Google Shape;1163;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64" name="Google Shape;1164;p136"/>
            <p:cNvGrpSpPr/>
            <p:nvPr/>
          </p:nvGrpSpPr>
          <p:grpSpPr>
            <a:xfrm>
              <a:off x="1568942" y="3666353"/>
              <a:ext cx="155565" cy="402444"/>
              <a:chOff x="4842771" y="3772319"/>
              <a:chExt cx="201300" cy="402444"/>
            </a:xfrm>
          </p:grpSpPr>
          <p:cxnSp>
            <p:nvCxnSpPr>
              <p:cNvPr id="1165" name="Google Shape;1165;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6" name="Google Shape;1166;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7" name="Google Shape;1167;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8" name="Google Shape;1168;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9" name="Google Shape;1169;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0" name="Google Shape;1170;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1" name="Google Shape;1171;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2" name="Google Shape;1172;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3" name="Google Shape;1173;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4" name="Google Shape;1174;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5" name="Google Shape;1175;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6" name="Google Shape;1176;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7" name="Google Shape;1177;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78" name="Google Shape;1178;p136"/>
            <p:cNvGrpSpPr/>
            <p:nvPr/>
          </p:nvGrpSpPr>
          <p:grpSpPr>
            <a:xfrm>
              <a:off x="1269059" y="3666353"/>
              <a:ext cx="155565" cy="402444"/>
              <a:chOff x="4842771" y="3772319"/>
              <a:chExt cx="201300" cy="402444"/>
            </a:xfrm>
          </p:grpSpPr>
          <p:cxnSp>
            <p:nvCxnSpPr>
              <p:cNvPr id="1179" name="Google Shape;1179;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0" name="Google Shape;1180;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1" name="Google Shape;1181;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2" name="Google Shape;1182;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3" name="Google Shape;1183;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4" name="Google Shape;1184;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5" name="Google Shape;1185;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6" name="Google Shape;1186;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7" name="Google Shape;1187;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8" name="Google Shape;1188;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9" name="Google Shape;1189;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90" name="Google Shape;1190;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91" name="Google Shape;1191;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sp>
        <p:nvSpPr>
          <p:cNvPr id="1192" name="Google Shape;1192;p136"/>
          <p:cNvSpPr/>
          <p:nvPr/>
        </p:nvSpPr>
        <p:spPr>
          <a:xfrm>
            <a:off x="2104049" y="2019357"/>
            <a:ext cx="1812000" cy="97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3731"/>
              <a:buFont typeface="Arial"/>
              <a:buNone/>
            </a:pPr>
            <a:r>
              <a:rPr lang="en-US" sz="14925" b="1" i="0" u="none" strike="noStrike" cap="none">
                <a:solidFill>
                  <a:srgbClr val="C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193" name="Google Shape;1193;p136"/>
          <p:cNvSpPr/>
          <p:nvPr/>
        </p:nvSpPr>
        <p:spPr>
          <a:xfrm>
            <a:off x="2757614" y="1092176"/>
            <a:ext cx="2385900" cy="678300"/>
          </a:xfrm>
          <a:prstGeom prst="bentArrow">
            <a:avLst>
              <a:gd name="adj1" fmla="val 25000"/>
              <a:gd name="adj2" fmla="val 25000"/>
              <a:gd name="adj3" fmla="val 42187"/>
              <a:gd name="adj4" fmla="val 4375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38"/>
              <a:buFont typeface="Arial"/>
              <a:buNone/>
            </a:pPr>
            <a:r>
              <a:rPr lang="en-US" sz="1350" b="1" i="0" u="none" strike="noStrike" cap="none">
                <a:solidFill>
                  <a:schemeClr val="dk1"/>
                </a:solidFill>
                <a:latin typeface="Arial"/>
                <a:ea typeface="Arial"/>
                <a:cs typeface="Arial"/>
                <a:sym typeface="Arial"/>
              </a:rPr>
              <a:t>Network Demands</a:t>
            </a:r>
            <a:endParaRPr sz="1400" b="0" i="0" u="none" strike="noStrike" cap="none">
              <a:solidFill>
                <a:srgbClr val="000000"/>
              </a:solidFill>
              <a:latin typeface="Arial"/>
              <a:ea typeface="Arial"/>
              <a:cs typeface="Arial"/>
              <a:sym typeface="Arial"/>
            </a:endParaRPr>
          </a:p>
        </p:txBody>
      </p:sp>
      <p:sp>
        <p:nvSpPr>
          <p:cNvPr id="1194" name="Google Shape;1194;p136"/>
          <p:cNvSpPr/>
          <p:nvPr/>
        </p:nvSpPr>
        <p:spPr>
          <a:xfrm>
            <a:off x="4914903" y="816804"/>
            <a:ext cx="1002300" cy="889800"/>
          </a:xfrm>
          <a:prstGeom prst="mathMultiply">
            <a:avLst>
              <a:gd name="adj1" fmla="val 15992"/>
            </a:avLst>
          </a:prstGeom>
          <a:solidFill>
            <a:srgbClr val="C00000"/>
          </a:solid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4"/>
                                        </p:tgtEl>
                                        <p:attrNameLst>
                                          <p:attrName>style.visibility</p:attrName>
                                        </p:attrNameLst>
                                      </p:cBhvr>
                                      <p:to>
                                        <p:strVal val="visible"/>
                                      </p:to>
                                    </p:set>
                                    <p:animEffect transition="in" filter="fade">
                                      <p:cBhvr>
                                        <p:cTn id="7" dur="1000"/>
                                        <p:tgtEl>
                                          <p:spTgt spid="8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0"/>
                                        </p:tgtEl>
                                        <p:attrNameLst>
                                          <p:attrName>style.visibility</p:attrName>
                                        </p:attrNameLst>
                                      </p:cBhvr>
                                      <p:to>
                                        <p:strVal val="visible"/>
                                      </p:to>
                                    </p:set>
                                    <p:animEffect transition="in" filter="fade">
                                      <p:cBhvr>
                                        <p:cTn id="12" dur="1000"/>
                                        <p:tgtEl>
                                          <p:spTgt spid="9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3"/>
                                        </p:tgtEl>
                                        <p:attrNameLst>
                                          <p:attrName>style.visibility</p:attrName>
                                        </p:attrNameLst>
                                      </p:cBhvr>
                                      <p:to>
                                        <p:strVal val="visible"/>
                                      </p:to>
                                    </p:set>
                                    <p:animEffect transition="in" filter="fade">
                                      <p:cBhvr>
                                        <p:cTn id="17" dur="1000"/>
                                        <p:tgtEl>
                                          <p:spTgt spid="1193"/>
                                        </p:tgtEl>
                                      </p:cBhvr>
                                    </p:animEffect>
                                  </p:childTnLst>
                                </p:cTn>
                              </p:par>
                              <p:par>
                                <p:cTn id="18" presetID="10" presetClass="entr" presetSubtype="0" fill="hold" nodeType="withEffect">
                                  <p:stCondLst>
                                    <p:cond delay="0"/>
                                  </p:stCondLst>
                                  <p:childTnLst>
                                    <p:set>
                                      <p:cBhvr>
                                        <p:cTn id="19" dur="1" fill="hold">
                                          <p:stCondLst>
                                            <p:cond delay="0"/>
                                          </p:stCondLst>
                                        </p:cTn>
                                        <p:tgtEl>
                                          <p:spTgt spid="1194"/>
                                        </p:tgtEl>
                                        <p:attrNameLst>
                                          <p:attrName>style.visibility</p:attrName>
                                        </p:attrNameLst>
                                      </p:cBhvr>
                                      <p:to>
                                        <p:strVal val="visible"/>
                                      </p:to>
                                    </p:set>
                                    <p:animEffect transition="in" filter="fade">
                                      <p:cBhvr>
                                        <p:cTn id="20" dur="1000"/>
                                        <p:tgtEl>
                                          <p:spTgt spid="1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468"/>
        <p:cNvGrpSpPr/>
        <p:nvPr/>
      </p:nvGrpSpPr>
      <p:grpSpPr>
        <a:xfrm>
          <a:off x="0" y="0"/>
          <a:ext cx="0" cy="0"/>
          <a:chOff x="0" y="0"/>
          <a:chExt cx="0" cy="0"/>
        </a:xfrm>
      </p:grpSpPr>
      <p:sp>
        <p:nvSpPr>
          <p:cNvPr id="3469" name="Google Shape;3469;p21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Getting started</a:t>
            </a:r>
            <a:endParaRPr/>
          </a:p>
        </p:txBody>
      </p:sp>
      <p:sp>
        <p:nvSpPr>
          <p:cNvPr id="3470" name="Google Shape;3470;p217"/>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The source code has already been downloaded on your VM:</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rgbClr val="073763"/>
                </a:solidFill>
                <a:latin typeface="Courier New"/>
                <a:ea typeface="Courier New"/>
                <a:cs typeface="Courier New"/>
                <a:sym typeface="Courier New"/>
              </a:rPr>
              <a:t>~/tutorials/exercises/p4runtime</a:t>
            </a:r>
            <a:endParaRPr/>
          </a:p>
          <a:p>
            <a:pPr marL="0" marR="0" lvl="0" indent="0" algn="l" rtl="0">
              <a:lnSpc>
                <a:spcPct val="100000"/>
              </a:lnSpc>
              <a:spcBef>
                <a:spcPts val="75"/>
              </a:spcBef>
              <a:spcAft>
                <a:spcPts val="0"/>
              </a:spcAft>
              <a:buClr>
                <a:srgbClr val="3F3151"/>
              </a:buClr>
              <a:buSzPts val="2100"/>
              <a:buFont typeface="Merriweather Sans"/>
              <a:buNone/>
            </a:pPr>
            <a:endParaRPr sz="15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You should start by reading the </a:t>
            </a:r>
            <a:r>
              <a:rPr lang="en-US" sz="1500" b="1" i="0" u="none" strike="noStrike" cap="none">
                <a:solidFill>
                  <a:srgbClr val="1C4587"/>
                </a:solidFill>
                <a:latin typeface="Courier New"/>
                <a:ea typeface="Courier New"/>
                <a:cs typeface="Courier New"/>
                <a:sym typeface="Courier New"/>
              </a:rPr>
              <a:t>README.md</a:t>
            </a:r>
            <a:endParaRPr/>
          </a:p>
          <a:p>
            <a:pPr marL="0" marR="0" lvl="0" indent="0" algn="l" rtl="0">
              <a:lnSpc>
                <a:spcPct val="100000"/>
              </a:lnSpc>
              <a:spcBef>
                <a:spcPts val="75"/>
              </a:spcBef>
              <a:spcAft>
                <a:spcPts val="0"/>
              </a:spcAft>
              <a:buClr>
                <a:srgbClr val="3F3151"/>
              </a:buClr>
              <a:buSzPts val="2100"/>
              <a:buFont typeface="Merriweather Sans"/>
              <a:buNone/>
            </a:pPr>
            <a:endParaRPr sz="15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In this exercise, you will need to complete the</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implementation of </a:t>
            </a:r>
            <a:r>
              <a:rPr lang="en-US" sz="1500" b="1" i="0" u="none" strike="noStrike" cap="none">
                <a:solidFill>
                  <a:srgbClr val="073763"/>
                </a:solidFill>
                <a:latin typeface="Courier New"/>
                <a:ea typeface="Courier New"/>
                <a:cs typeface="Courier New"/>
                <a:sym typeface="Courier New"/>
              </a:rPr>
              <a:t>writeTunnelRules</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in </a:t>
            </a:r>
            <a:r>
              <a:rPr lang="en-US" sz="1500" b="1" i="0" u="none" strike="noStrike" cap="none">
                <a:solidFill>
                  <a:srgbClr val="073763"/>
                </a:solidFill>
                <a:latin typeface="Courier New"/>
                <a:ea typeface="Courier New"/>
                <a:cs typeface="Courier New"/>
                <a:sym typeface="Courier New"/>
              </a:rPr>
              <a:t>mycontroller.py</a:t>
            </a:r>
            <a:endParaRPr/>
          </a:p>
          <a:p>
            <a:pPr marL="0" marR="0" lvl="0" indent="0" algn="l" rtl="0">
              <a:lnSpc>
                <a:spcPct val="100000"/>
              </a:lnSpc>
              <a:spcBef>
                <a:spcPts val="75"/>
              </a:spcBef>
              <a:spcAft>
                <a:spcPts val="0"/>
              </a:spcAft>
              <a:buClr>
                <a:srgbClr val="3F3151"/>
              </a:buClr>
              <a:buSzPts val="2100"/>
              <a:buFont typeface="Merriweather Sans"/>
              <a:buNone/>
            </a:pPr>
            <a:endParaRPr sz="1500" b="1" i="0" u="none" strike="noStrike" cap="none">
              <a:solidFill>
                <a:schemeClr val="dk1"/>
              </a:solidFill>
              <a:latin typeface="Arial"/>
              <a:ea typeface="Arial"/>
              <a:cs typeface="Arial"/>
              <a:sym typeface="Arial"/>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You will need two Terminal windows: one for</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your dataplane network (Mininet) that you will</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start using </a:t>
            </a:r>
            <a:r>
              <a:rPr lang="en-US" sz="1500" b="1" i="0" u="none" strike="noStrike" cap="none">
                <a:solidFill>
                  <a:srgbClr val="073763"/>
                </a:solidFill>
                <a:latin typeface="Courier New"/>
                <a:ea typeface="Courier New"/>
                <a:cs typeface="Courier New"/>
                <a:sym typeface="Courier New"/>
              </a:rPr>
              <a:t>make</a:t>
            </a:r>
            <a:r>
              <a:rPr lang="en-US" sz="1500" b="1" i="0" u="none" strike="noStrike" cap="none">
                <a:solidFill>
                  <a:schemeClr val="dk1"/>
                </a:solidFill>
                <a:latin typeface="Arial"/>
                <a:ea typeface="Arial"/>
                <a:cs typeface="Arial"/>
                <a:sym typeface="Arial"/>
              </a:rPr>
              <a:t>, and the other is for your</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controller program.</a:t>
            </a:r>
            <a:endParaRPr/>
          </a:p>
          <a:p>
            <a:pPr marL="0" marR="0" lvl="0" indent="0" algn="l" rtl="0">
              <a:lnSpc>
                <a:spcPct val="100000"/>
              </a:lnSpc>
              <a:spcBef>
                <a:spcPts val="75"/>
              </a:spcBef>
              <a:spcAft>
                <a:spcPts val="0"/>
              </a:spcAft>
              <a:buClr>
                <a:srgbClr val="3F3151"/>
              </a:buClr>
              <a:buSzPts val="2100"/>
              <a:buFont typeface="Merriweather Sans"/>
              <a:buNone/>
            </a:pPr>
            <a:endParaRPr sz="1500" b="1" i="0" u="none" strike="noStrike" cap="none">
              <a:solidFill>
                <a:schemeClr val="dk1"/>
              </a:solidFill>
              <a:latin typeface="Arial"/>
              <a:ea typeface="Arial"/>
              <a:cs typeface="Arial"/>
              <a:sym typeface="Arial"/>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To find the source code:</a:t>
            </a:r>
            <a:endParaRPr/>
          </a:p>
          <a:p>
            <a:pPr marL="0" marR="0" lvl="0" indent="0" algn="l" rtl="0">
              <a:lnSpc>
                <a:spcPct val="100000"/>
              </a:lnSpc>
              <a:spcBef>
                <a:spcPts val="75"/>
              </a:spcBef>
              <a:spcAft>
                <a:spcPts val="0"/>
              </a:spcAft>
              <a:buClr>
                <a:schemeClr val="dk1"/>
              </a:buClr>
              <a:buSzPts val="1100"/>
              <a:buFont typeface="Arial"/>
              <a:buNone/>
            </a:pPr>
            <a:r>
              <a:rPr lang="en-US" sz="1500" b="1" i="0" u="sng" strike="noStrike" cap="none">
                <a:solidFill>
                  <a:schemeClr val="hlink"/>
                </a:solidFill>
                <a:latin typeface="Courier New"/>
                <a:ea typeface="Courier New"/>
                <a:cs typeface="Courier New"/>
                <a:sym typeface="Courier New"/>
                <a:hlinkClick r:id="rId3"/>
              </a:rPr>
              <a:t>https://github.com/p4lang/tutorials/</a:t>
            </a:r>
            <a:endParaRPr/>
          </a:p>
          <a:p>
            <a:pPr marL="0" marR="0" lvl="0" indent="0" algn="l" rtl="0">
              <a:lnSpc>
                <a:spcPct val="100000"/>
              </a:lnSpc>
              <a:spcBef>
                <a:spcPts val="75"/>
              </a:spcBef>
              <a:spcAft>
                <a:spcPts val="0"/>
              </a:spcAft>
              <a:buClr>
                <a:srgbClr val="3F3151"/>
              </a:buClr>
              <a:buSzPts val="2100"/>
              <a:buFont typeface="Merriweather Sans"/>
              <a:buNone/>
            </a:pPr>
            <a:endParaRPr sz="1500" b="1" i="0" u="none" strike="noStrike" cap="none">
              <a:solidFill>
                <a:schemeClr val="dk1"/>
              </a:solidFill>
              <a:latin typeface="Courier New"/>
              <a:ea typeface="Courier New"/>
              <a:cs typeface="Courier New"/>
              <a:sym typeface="Courier New"/>
            </a:endParaRPr>
          </a:p>
        </p:txBody>
      </p:sp>
      <p:sp>
        <p:nvSpPr>
          <p:cNvPr id="3471" name="Google Shape;3471;p21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90</a:t>
            </a:fld>
            <a:endParaRPr/>
          </a:p>
        </p:txBody>
      </p:sp>
      <p:pic>
        <p:nvPicPr>
          <p:cNvPr id="3472" name="Google Shape;3472;p217"/>
          <p:cNvPicPr preferRelativeResize="0"/>
          <p:nvPr/>
        </p:nvPicPr>
        <p:blipFill rotWithShape="1">
          <a:blip r:embed="rId4">
            <a:alphaModFix/>
          </a:blip>
          <a:srcRect/>
          <a:stretch/>
        </p:blipFill>
        <p:spPr>
          <a:xfrm>
            <a:off x="4779675" y="1590600"/>
            <a:ext cx="4059526" cy="305892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477"/>
        <p:cNvGrpSpPr/>
        <p:nvPr/>
      </p:nvGrpSpPr>
      <p:grpSpPr>
        <a:xfrm>
          <a:off x="0" y="0"/>
          <a:ext cx="0" cy="0"/>
          <a:chOff x="0" y="0"/>
          <a:chExt cx="0" cy="0"/>
        </a:xfrm>
      </p:grpSpPr>
      <p:sp>
        <p:nvSpPr>
          <p:cNvPr id="3478" name="Google Shape;3478;p218"/>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700"/>
              <a:buFont typeface="Arial"/>
              <a:buNone/>
            </a:pPr>
            <a:r>
              <a:rPr lang="en-US"/>
              <a:t>P4Runtime in the wild</a:t>
            </a:r>
            <a:endParaRPr/>
          </a:p>
        </p:txBody>
      </p:sp>
      <p:sp>
        <p:nvSpPr>
          <p:cNvPr id="3479" name="Google Shape;3479;p21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219"/>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P4Runtime-enabled Open Source SDN Stack</a:t>
            </a:r>
            <a:endParaRPr/>
          </a:p>
        </p:txBody>
      </p:sp>
      <p:sp>
        <p:nvSpPr>
          <p:cNvPr id="3486" name="Google Shape;3486;p219"/>
          <p:cNvSpPr txBox="1">
            <a:spLocks noGrp="1"/>
          </p:cNvSpPr>
          <p:nvPr>
            <p:ph type="sldNum" idx="12"/>
          </p:nvPr>
        </p:nvSpPr>
        <p:spPr>
          <a:xfrm>
            <a:off x="7924800" y="4843554"/>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92</a:t>
            </a:fld>
            <a:endParaRPr/>
          </a:p>
        </p:txBody>
      </p:sp>
      <p:pic>
        <p:nvPicPr>
          <p:cNvPr id="3487" name="Google Shape;3487;p219" descr="endors"/>
          <p:cNvPicPr preferRelativeResize="0"/>
          <p:nvPr/>
        </p:nvPicPr>
        <p:blipFill rotWithShape="1">
          <a:blip r:embed="rId3">
            <a:alphaModFix/>
          </a:blip>
          <a:srcRect/>
          <a:stretch/>
        </p:blipFill>
        <p:spPr>
          <a:xfrm>
            <a:off x="7621371" y="1222783"/>
            <a:ext cx="1260600" cy="749040"/>
          </a:xfrm>
          <a:prstGeom prst="rect">
            <a:avLst/>
          </a:prstGeom>
          <a:noFill/>
          <a:ln>
            <a:noFill/>
          </a:ln>
        </p:spPr>
      </p:pic>
      <p:sp>
        <p:nvSpPr>
          <p:cNvPr id="3488" name="Google Shape;3488;p219"/>
          <p:cNvSpPr/>
          <p:nvPr/>
        </p:nvSpPr>
        <p:spPr>
          <a:xfrm>
            <a:off x="2721224" y="3707159"/>
            <a:ext cx="1260600" cy="360300"/>
          </a:xfrm>
          <a:prstGeom prst="rect">
            <a:avLst/>
          </a:prstGeom>
          <a:gradFill>
            <a:gsLst>
              <a:gs pos="0">
                <a:srgbClr val="7C7C7C"/>
              </a:gs>
              <a:gs pos="50000">
                <a:srgbClr val="B4B4B4"/>
              </a:gs>
              <a:gs pos="100000">
                <a:srgbClr val="D8D8D8"/>
              </a:gs>
            </a:gsLst>
            <a:lin ang="16200038" scaled="0"/>
          </a:gra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489" name="Google Shape;3489;p219"/>
          <p:cNvCxnSpPr>
            <a:stCxn id="3488" idx="2"/>
            <a:endCxn id="3490" idx="0"/>
          </p:cNvCxnSpPr>
          <p:nvPr/>
        </p:nvCxnSpPr>
        <p:spPr>
          <a:xfrm flipH="1">
            <a:off x="2227724" y="4067459"/>
            <a:ext cx="1123800" cy="5052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cxnSp>
        <p:nvCxnSpPr>
          <p:cNvPr id="3491" name="Google Shape;3491;p219"/>
          <p:cNvCxnSpPr>
            <a:stCxn id="3488" idx="2"/>
            <a:endCxn id="3492" idx="0"/>
          </p:cNvCxnSpPr>
          <p:nvPr/>
        </p:nvCxnSpPr>
        <p:spPr>
          <a:xfrm>
            <a:off x="3351524" y="4067459"/>
            <a:ext cx="1027800" cy="5103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cxnSp>
        <p:nvCxnSpPr>
          <p:cNvPr id="3493" name="Google Shape;3493;p219"/>
          <p:cNvCxnSpPr>
            <a:stCxn id="3488" idx="2"/>
            <a:endCxn id="3494" idx="0"/>
          </p:cNvCxnSpPr>
          <p:nvPr/>
        </p:nvCxnSpPr>
        <p:spPr>
          <a:xfrm>
            <a:off x="3351524" y="4067459"/>
            <a:ext cx="3380700" cy="5103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cxnSp>
        <p:nvCxnSpPr>
          <p:cNvPr id="3495" name="Google Shape;3495;p219"/>
          <p:cNvCxnSpPr>
            <a:stCxn id="3496" idx="2"/>
            <a:endCxn id="3490" idx="0"/>
          </p:cNvCxnSpPr>
          <p:nvPr/>
        </p:nvCxnSpPr>
        <p:spPr>
          <a:xfrm flipH="1">
            <a:off x="2227649" y="4069062"/>
            <a:ext cx="3335100" cy="5034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cxnSp>
        <p:nvCxnSpPr>
          <p:cNvPr id="3497" name="Google Shape;3497;p219"/>
          <p:cNvCxnSpPr>
            <a:stCxn id="3496" idx="2"/>
            <a:endCxn id="3492" idx="0"/>
          </p:cNvCxnSpPr>
          <p:nvPr/>
        </p:nvCxnSpPr>
        <p:spPr>
          <a:xfrm flipH="1">
            <a:off x="4379549" y="4069062"/>
            <a:ext cx="1183200" cy="5088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cxnSp>
        <p:nvCxnSpPr>
          <p:cNvPr id="3498" name="Google Shape;3498;p219"/>
          <p:cNvCxnSpPr>
            <a:stCxn id="3496" idx="2"/>
            <a:endCxn id="3494" idx="0"/>
          </p:cNvCxnSpPr>
          <p:nvPr/>
        </p:nvCxnSpPr>
        <p:spPr>
          <a:xfrm>
            <a:off x="5562749" y="4069062"/>
            <a:ext cx="1169400" cy="5088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sp>
        <p:nvSpPr>
          <p:cNvPr id="3496" name="Google Shape;3496;p219"/>
          <p:cNvSpPr/>
          <p:nvPr/>
        </p:nvSpPr>
        <p:spPr>
          <a:xfrm>
            <a:off x="4932449" y="3708762"/>
            <a:ext cx="1260600" cy="360300"/>
          </a:xfrm>
          <a:prstGeom prst="rect">
            <a:avLst/>
          </a:prstGeom>
          <a:gradFill>
            <a:gsLst>
              <a:gs pos="0">
                <a:srgbClr val="7C7C7C"/>
              </a:gs>
              <a:gs pos="50000">
                <a:srgbClr val="B4B4B4"/>
              </a:gs>
              <a:gs pos="100000">
                <a:srgbClr val="D8D8D8"/>
              </a:gs>
            </a:gsLst>
            <a:lin ang="16200038" scaled="0"/>
          </a:gra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0" name="Google Shape;3490;p219"/>
          <p:cNvSpPr/>
          <p:nvPr/>
        </p:nvSpPr>
        <p:spPr>
          <a:xfrm>
            <a:off x="1597444" y="4572550"/>
            <a:ext cx="1260600" cy="360300"/>
          </a:xfrm>
          <a:prstGeom prst="rect">
            <a:avLst/>
          </a:prstGeom>
          <a:gradFill>
            <a:gsLst>
              <a:gs pos="0">
                <a:srgbClr val="7C7C7C"/>
              </a:gs>
              <a:gs pos="50000">
                <a:srgbClr val="B4B4B4"/>
              </a:gs>
              <a:gs pos="100000">
                <a:srgbClr val="D8D8D8"/>
              </a:gs>
            </a:gsLst>
            <a:lin ang="16200038" scaled="0"/>
          </a:gra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2" name="Google Shape;3492;p219"/>
          <p:cNvSpPr/>
          <p:nvPr/>
        </p:nvSpPr>
        <p:spPr>
          <a:xfrm>
            <a:off x="3749163" y="4577718"/>
            <a:ext cx="1260600" cy="360300"/>
          </a:xfrm>
          <a:prstGeom prst="rect">
            <a:avLst/>
          </a:prstGeom>
          <a:gradFill>
            <a:gsLst>
              <a:gs pos="0">
                <a:srgbClr val="7C7C7C"/>
              </a:gs>
              <a:gs pos="50000">
                <a:srgbClr val="B4B4B4"/>
              </a:gs>
              <a:gs pos="100000">
                <a:srgbClr val="D8D8D8"/>
              </a:gs>
            </a:gsLst>
            <a:lin ang="16200038" scaled="0"/>
          </a:gra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4" name="Google Shape;3494;p219"/>
          <p:cNvSpPr/>
          <p:nvPr/>
        </p:nvSpPr>
        <p:spPr>
          <a:xfrm>
            <a:off x="6101857" y="4577718"/>
            <a:ext cx="1260600" cy="360300"/>
          </a:xfrm>
          <a:prstGeom prst="rect">
            <a:avLst/>
          </a:prstGeom>
          <a:gradFill>
            <a:gsLst>
              <a:gs pos="0">
                <a:srgbClr val="7C7C7C"/>
              </a:gs>
              <a:gs pos="50000">
                <a:srgbClr val="B4B4B4"/>
              </a:gs>
              <a:gs pos="100000">
                <a:srgbClr val="D8D8D8"/>
              </a:gs>
            </a:gsLst>
            <a:lin ang="16200038" scaled="0"/>
          </a:gra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499" name="Google Shape;3499;p219"/>
          <p:cNvGrpSpPr/>
          <p:nvPr/>
        </p:nvGrpSpPr>
        <p:grpSpPr>
          <a:xfrm>
            <a:off x="1824636" y="3688912"/>
            <a:ext cx="5305543" cy="1045620"/>
            <a:chOff x="3705833" y="3222703"/>
            <a:chExt cx="3230753" cy="816827"/>
          </a:xfrm>
        </p:grpSpPr>
        <p:sp>
          <p:nvSpPr>
            <p:cNvPr id="3500" name="Google Shape;3500;p219"/>
            <p:cNvSpPr/>
            <p:nvPr/>
          </p:nvSpPr>
          <p:spPr>
            <a:xfrm>
              <a:off x="4406827" y="3222703"/>
              <a:ext cx="483000" cy="130500"/>
            </a:xfrm>
            <a:prstGeom prst="roundRect">
              <a:avLst>
                <a:gd name="adj" fmla="val 16667"/>
              </a:avLst>
            </a:prstGeom>
            <a:solidFill>
              <a:srgbClr val="661919"/>
            </a:solidFill>
            <a:ln w="9525" cap="flat" cmpd="sng">
              <a:solidFill>
                <a:srgbClr val="99262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Source Sans Pro"/>
                  <a:ea typeface="Source Sans Pro"/>
                  <a:cs typeface="Source Sans Pro"/>
                  <a:sym typeface="Source Sans Pro"/>
                </a:rPr>
                <a:t>Stratum</a:t>
              </a:r>
              <a:endParaRPr sz="1200" b="1">
                <a:solidFill>
                  <a:schemeClr val="lt1"/>
                </a:solidFill>
                <a:latin typeface="Source Sans Pro"/>
                <a:ea typeface="Source Sans Pro"/>
                <a:cs typeface="Source Sans Pro"/>
                <a:sym typeface="Source Sans Pro"/>
              </a:endParaRPr>
            </a:p>
          </p:txBody>
        </p:sp>
        <p:sp>
          <p:nvSpPr>
            <p:cNvPr id="3501" name="Google Shape;3501;p219"/>
            <p:cNvSpPr/>
            <p:nvPr/>
          </p:nvSpPr>
          <p:spPr>
            <a:xfrm>
              <a:off x="5740759" y="3224170"/>
              <a:ext cx="483000" cy="130500"/>
            </a:xfrm>
            <a:prstGeom prst="roundRect">
              <a:avLst>
                <a:gd name="adj" fmla="val 16667"/>
              </a:avLst>
            </a:prstGeom>
            <a:solidFill>
              <a:srgbClr val="661919"/>
            </a:solidFill>
            <a:ln w="9525" cap="flat" cmpd="sng">
              <a:solidFill>
                <a:srgbClr val="99262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Source Sans Pro"/>
                  <a:ea typeface="Source Sans Pro"/>
                  <a:cs typeface="Source Sans Pro"/>
                  <a:sym typeface="Source Sans Pro"/>
                </a:rPr>
                <a:t>Stratum</a:t>
              </a:r>
              <a:endParaRPr sz="1200" b="1">
                <a:solidFill>
                  <a:schemeClr val="lt1"/>
                </a:solidFill>
                <a:latin typeface="Source Sans Pro"/>
                <a:ea typeface="Source Sans Pro"/>
                <a:cs typeface="Source Sans Pro"/>
                <a:sym typeface="Source Sans Pro"/>
              </a:endParaRPr>
            </a:p>
          </p:txBody>
        </p:sp>
        <p:sp>
          <p:nvSpPr>
            <p:cNvPr id="3502" name="Google Shape;3502;p219"/>
            <p:cNvSpPr/>
            <p:nvPr/>
          </p:nvSpPr>
          <p:spPr>
            <a:xfrm>
              <a:off x="3705833" y="3903396"/>
              <a:ext cx="483000" cy="130500"/>
            </a:xfrm>
            <a:prstGeom prst="roundRect">
              <a:avLst>
                <a:gd name="adj" fmla="val 16667"/>
              </a:avLst>
            </a:prstGeom>
            <a:solidFill>
              <a:srgbClr val="661919"/>
            </a:solidFill>
            <a:ln w="9525" cap="flat" cmpd="sng">
              <a:solidFill>
                <a:srgbClr val="99262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Source Sans Pro"/>
                  <a:ea typeface="Source Sans Pro"/>
                  <a:cs typeface="Source Sans Pro"/>
                  <a:sym typeface="Source Sans Pro"/>
                </a:rPr>
                <a:t>Stratum</a:t>
              </a:r>
              <a:endParaRPr sz="1200" b="1">
                <a:solidFill>
                  <a:schemeClr val="lt1"/>
                </a:solidFill>
                <a:latin typeface="Source Sans Pro"/>
                <a:ea typeface="Source Sans Pro"/>
                <a:cs typeface="Source Sans Pro"/>
                <a:sym typeface="Source Sans Pro"/>
              </a:endParaRPr>
            </a:p>
          </p:txBody>
        </p:sp>
        <p:sp>
          <p:nvSpPr>
            <p:cNvPr id="3503" name="Google Shape;3503;p219"/>
            <p:cNvSpPr/>
            <p:nvPr/>
          </p:nvSpPr>
          <p:spPr>
            <a:xfrm>
              <a:off x="5026667" y="3903396"/>
              <a:ext cx="483000" cy="130500"/>
            </a:xfrm>
            <a:prstGeom prst="roundRect">
              <a:avLst>
                <a:gd name="adj" fmla="val 16667"/>
              </a:avLst>
            </a:prstGeom>
            <a:solidFill>
              <a:srgbClr val="661919"/>
            </a:solidFill>
            <a:ln w="9525" cap="flat" cmpd="sng">
              <a:solidFill>
                <a:srgbClr val="99262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Source Sans Pro"/>
                  <a:ea typeface="Source Sans Pro"/>
                  <a:cs typeface="Source Sans Pro"/>
                  <a:sym typeface="Source Sans Pro"/>
                </a:rPr>
                <a:t>Stratum</a:t>
              </a:r>
              <a:endParaRPr sz="1200" b="1">
                <a:solidFill>
                  <a:schemeClr val="lt1"/>
                </a:solidFill>
                <a:latin typeface="Source Sans Pro"/>
                <a:ea typeface="Source Sans Pro"/>
                <a:cs typeface="Source Sans Pro"/>
                <a:sym typeface="Source Sans Pro"/>
              </a:endParaRPr>
            </a:p>
          </p:txBody>
        </p:sp>
        <p:sp>
          <p:nvSpPr>
            <p:cNvPr id="3504" name="Google Shape;3504;p219"/>
            <p:cNvSpPr/>
            <p:nvPr/>
          </p:nvSpPr>
          <p:spPr>
            <a:xfrm>
              <a:off x="6453586" y="3909030"/>
              <a:ext cx="483000" cy="130500"/>
            </a:xfrm>
            <a:prstGeom prst="roundRect">
              <a:avLst>
                <a:gd name="adj" fmla="val 16667"/>
              </a:avLst>
            </a:prstGeom>
            <a:solidFill>
              <a:srgbClr val="661919"/>
            </a:solidFill>
            <a:ln w="9525" cap="flat" cmpd="sng">
              <a:solidFill>
                <a:srgbClr val="99262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Source Sans Pro"/>
                  <a:ea typeface="Source Sans Pro"/>
                  <a:cs typeface="Source Sans Pro"/>
                  <a:sym typeface="Source Sans Pro"/>
                </a:rPr>
                <a:t>Stratum</a:t>
              </a:r>
              <a:endParaRPr sz="1200" b="1">
                <a:solidFill>
                  <a:schemeClr val="lt1"/>
                </a:solidFill>
                <a:latin typeface="Source Sans Pro"/>
                <a:ea typeface="Source Sans Pro"/>
                <a:cs typeface="Source Sans Pro"/>
                <a:sym typeface="Source Sans Pro"/>
              </a:endParaRPr>
            </a:p>
          </p:txBody>
        </p:sp>
      </p:grpSp>
      <p:sp>
        <p:nvSpPr>
          <p:cNvPr id="3505" name="Google Shape;3505;p219"/>
          <p:cNvSpPr/>
          <p:nvPr/>
        </p:nvSpPr>
        <p:spPr>
          <a:xfrm>
            <a:off x="1908385" y="795707"/>
            <a:ext cx="1175700" cy="360300"/>
          </a:xfrm>
          <a:prstGeom prst="hexagon">
            <a:avLst>
              <a:gd name="adj" fmla="val 25000"/>
              <a:gd name="vf" fmla="val 115470"/>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000000"/>
                </a:solidFill>
                <a:latin typeface="Calibri"/>
                <a:ea typeface="Calibri"/>
                <a:cs typeface="Calibri"/>
                <a:sym typeface="Calibri"/>
              </a:rPr>
              <a:t>Inventory</a:t>
            </a:r>
            <a:endParaRPr sz="1200">
              <a:solidFill>
                <a:srgbClr val="000000"/>
              </a:solidFill>
              <a:latin typeface="Calibri"/>
              <a:ea typeface="Calibri"/>
              <a:cs typeface="Calibri"/>
              <a:sym typeface="Calibri"/>
            </a:endParaRPr>
          </a:p>
        </p:txBody>
      </p:sp>
      <p:sp>
        <p:nvSpPr>
          <p:cNvPr id="3506" name="Google Shape;3506;p219"/>
          <p:cNvSpPr/>
          <p:nvPr/>
        </p:nvSpPr>
        <p:spPr>
          <a:xfrm>
            <a:off x="2386275" y="1235648"/>
            <a:ext cx="219900" cy="3603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507" name="Google Shape;3507;p219"/>
          <p:cNvSpPr/>
          <p:nvPr/>
        </p:nvSpPr>
        <p:spPr>
          <a:xfrm>
            <a:off x="3454511" y="789310"/>
            <a:ext cx="1904100" cy="360300"/>
          </a:xfrm>
          <a:prstGeom prst="hexagon">
            <a:avLst>
              <a:gd name="adj" fmla="val 25000"/>
              <a:gd name="vf" fmla="val 115470"/>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latin typeface="Calibri"/>
                <a:ea typeface="Calibri"/>
                <a:cs typeface="Calibri"/>
                <a:sym typeface="Calibri"/>
              </a:rPr>
              <a:t>Global Orchestrator</a:t>
            </a:r>
            <a:endParaRPr sz="1200">
              <a:solidFill>
                <a:srgbClr val="000000"/>
              </a:solidFill>
              <a:latin typeface="Calibri"/>
              <a:ea typeface="Calibri"/>
              <a:cs typeface="Calibri"/>
              <a:sym typeface="Calibri"/>
            </a:endParaRPr>
          </a:p>
        </p:txBody>
      </p:sp>
      <p:sp>
        <p:nvSpPr>
          <p:cNvPr id="3508" name="Google Shape;3508;p219"/>
          <p:cNvSpPr/>
          <p:nvPr/>
        </p:nvSpPr>
        <p:spPr>
          <a:xfrm>
            <a:off x="4296744" y="1235646"/>
            <a:ext cx="219900" cy="3603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509" name="Google Shape;3509;p219"/>
          <p:cNvSpPr/>
          <p:nvPr/>
        </p:nvSpPr>
        <p:spPr>
          <a:xfrm>
            <a:off x="1620138" y="1907991"/>
            <a:ext cx="624300" cy="188400"/>
          </a:xfrm>
          <a:prstGeom prst="hexagon">
            <a:avLst>
              <a:gd name="adj" fmla="val 25000"/>
              <a:gd name="vf" fmla="val 11547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rgbClr val="000000"/>
                </a:solidFill>
                <a:latin typeface="Calibri"/>
                <a:ea typeface="Calibri"/>
                <a:cs typeface="Calibri"/>
                <a:sym typeface="Calibri"/>
              </a:rPr>
              <a:t>dhcp</a:t>
            </a:r>
            <a:endParaRPr/>
          </a:p>
        </p:txBody>
      </p:sp>
      <p:sp>
        <p:nvSpPr>
          <p:cNvPr id="3510" name="Google Shape;3510;p219"/>
          <p:cNvSpPr/>
          <p:nvPr/>
        </p:nvSpPr>
        <p:spPr>
          <a:xfrm>
            <a:off x="2132152" y="1907991"/>
            <a:ext cx="481200" cy="188400"/>
          </a:xfrm>
          <a:prstGeom prst="hexagon">
            <a:avLst>
              <a:gd name="adj" fmla="val 25000"/>
              <a:gd name="vf" fmla="val 11547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
                <a:solidFill>
                  <a:srgbClr val="000000"/>
                </a:solidFill>
                <a:latin typeface="Calibri"/>
                <a:ea typeface="Calibri"/>
                <a:cs typeface="Calibri"/>
                <a:sym typeface="Calibri"/>
              </a:rPr>
              <a:t>SR</a:t>
            </a:r>
            <a:endParaRPr/>
          </a:p>
        </p:txBody>
      </p:sp>
      <p:sp>
        <p:nvSpPr>
          <p:cNvPr id="3511" name="Google Shape;3511;p219"/>
          <p:cNvSpPr/>
          <p:nvPr/>
        </p:nvSpPr>
        <p:spPr>
          <a:xfrm>
            <a:off x="1007238" y="1676726"/>
            <a:ext cx="6744600" cy="1215600"/>
          </a:xfrm>
          <a:prstGeom prst="roundRect">
            <a:avLst>
              <a:gd name="adj" fmla="val 16667"/>
            </a:avLst>
          </a:prstGeom>
          <a:solidFill>
            <a:srgbClr val="CFE2F3"/>
          </a:solidFill>
          <a:ln w="25400" cap="flat" cmpd="sng">
            <a:solidFill>
              <a:srgbClr val="005B94"/>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latin typeface="Calibri"/>
                <a:ea typeface="Calibri"/>
                <a:cs typeface="Calibri"/>
                <a:sym typeface="Calibri"/>
              </a:rPr>
              <a:t>Control and Management Plane</a:t>
            </a:r>
            <a:endParaRPr sz="1600" b="1"/>
          </a:p>
        </p:txBody>
      </p:sp>
      <p:sp>
        <p:nvSpPr>
          <p:cNvPr id="3512" name="Google Shape;3512;p219"/>
          <p:cNvSpPr/>
          <p:nvPr/>
        </p:nvSpPr>
        <p:spPr>
          <a:xfrm>
            <a:off x="1199176" y="2084283"/>
            <a:ext cx="1468200" cy="659400"/>
          </a:xfrm>
          <a:prstGeom prst="roundRect">
            <a:avLst>
              <a:gd name="adj" fmla="val 16667"/>
            </a:avLst>
          </a:prstGeom>
          <a:solidFill>
            <a:schemeClr val="accent3"/>
          </a:solidFill>
          <a:ln w="25400" cap="flat" cmpd="sng">
            <a:solidFill>
              <a:srgbClr val="005B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Source Sans Pro"/>
                <a:ea typeface="Source Sans Pro"/>
                <a:cs typeface="Source Sans Pro"/>
                <a:sym typeface="Source Sans Pro"/>
              </a:rPr>
              <a:t>SDN Control Services</a:t>
            </a:r>
            <a:endParaRPr>
              <a:latin typeface="Source Sans Pro"/>
              <a:ea typeface="Source Sans Pro"/>
              <a:cs typeface="Source Sans Pro"/>
              <a:sym typeface="Source Sans Pro"/>
            </a:endParaRPr>
          </a:p>
        </p:txBody>
      </p:sp>
      <p:sp>
        <p:nvSpPr>
          <p:cNvPr id="3513" name="Google Shape;3513;p219"/>
          <p:cNvSpPr/>
          <p:nvPr/>
        </p:nvSpPr>
        <p:spPr>
          <a:xfrm>
            <a:off x="1871800" y="2977277"/>
            <a:ext cx="270900" cy="4755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514" name="Google Shape;3514;p219"/>
          <p:cNvSpPr txBox="1"/>
          <p:nvPr/>
        </p:nvSpPr>
        <p:spPr>
          <a:xfrm>
            <a:off x="693002" y="2992984"/>
            <a:ext cx="1183200" cy="299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rgbClr val="000000"/>
                </a:solidFill>
                <a:latin typeface="Source Code Pro"/>
                <a:ea typeface="Source Code Pro"/>
                <a:cs typeface="Source Code Pro"/>
                <a:sym typeface="Source Code Pro"/>
              </a:rPr>
              <a:t>P4Runtime</a:t>
            </a:r>
            <a:endParaRPr b="1">
              <a:solidFill>
                <a:srgbClr val="000000"/>
              </a:solidFill>
              <a:latin typeface="Source Code Pro"/>
              <a:ea typeface="Source Code Pro"/>
              <a:cs typeface="Source Code Pro"/>
              <a:sym typeface="Source Code Pro"/>
            </a:endParaRPr>
          </a:p>
        </p:txBody>
      </p:sp>
      <p:grpSp>
        <p:nvGrpSpPr>
          <p:cNvPr id="3515" name="Google Shape;3515;p219"/>
          <p:cNvGrpSpPr/>
          <p:nvPr/>
        </p:nvGrpSpPr>
        <p:grpSpPr>
          <a:xfrm>
            <a:off x="1524243" y="3424479"/>
            <a:ext cx="5874478" cy="1120315"/>
            <a:chOff x="3507924" y="3046815"/>
            <a:chExt cx="3577200" cy="875178"/>
          </a:xfrm>
        </p:grpSpPr>
        <p:sp>
          <p:nvSpPr>
            <p:cNvPr id="3516" name="Google Shape;3516;p219"/>
            <p:cNvSpPr txBox="1"/>
            <p:nvPr/>
          </p:nvSpPr>
          <p:spPr>
            <a:xfrm>
              <a:off x="5953889" y="3050049"/>
              <a:ext cx="474900" cy="1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Source Sans Pro"/>
                  <a:ea typeface="Source Sans Pro"/>
                  <a:cs typeface="Source Sans Pro"/>
                  <a:sym typeface="Source Sans Pro"/>
                </a:rPr>
                <a:t>spine.p4</a:t>
              </a:r>
              <a:endParaRPr sz="1200" b="1">
                <a:solidFill>
                  <a:schemeClr val="dk1"/>
                </a:solidFill>
                <a:latin typeface="Source Sans Pro"/>
                <a:ea typeface="Source Sans Pro"/>
                <a:cs typeface="Source Sans Pro"/>
                <a:sym typeface="Source Sans Pro"/>
              </a:endParaRPr>
            </a:p>
          </p:txBody>
        </p:sp>
        <p:sp>
          <p:nvSpPr>
            <p:cNvPr id="3517" name="Google Shape;3517;p219"/>
            <p:cNvSpPr txBox="1"/>
            <p:nvPr/>
          </p:nvSpPr>
          <p:spPr>
            <a:xfrm>
              <a:off x="4600288" y="3046815"/>
              <a:ext cx="474900" cy="1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Source Sans Pro"/>
                  <a:ea typeface="Source Sans Pro"/>
                  <a:cs typeface="Source Sans Pro"/>
                  <a:sym typeface="Source Sans Pro"/>
                </a:rPr>
                <a:t>spine.p4</a:t>
              </a:r>
              <a:endParaRPr sz="1200" b="1">
                <a:solidFill>
                  <a:schemeClr val="dk1"/>
                </a:solidFill>
                <a:latin typeface="Source Sans Pro"/>
                <a:ea typeface="Source Sans Pro"/>
                <a:cs typeface="Source Sans Pro"/>
                <a:sym typeface="Source Sans Pro"/>
              </a:endParaRPr>
            </a:p>
          </p:txBody>
        </p:sp>
        <p:sp>
          <p:nvSpPr>
            <p:cNvPr id="3518" name="Google Shape;3518;p219"/>
            <p:cNvSpPr txBox="1"/>
            <p:nvPr/>
          </p:nvSpPr>
          <p:spPr>
            <a:xfrm>
              <a:off x="3507924" y="3737189"/>
              <a:ext cx="405900" cy="1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Source Sans Pro"/>
                  <a:ea typeface="Source Sans Pro"/>
                  <a:cs typeface="Source Sans Pro"/>
                  <a:sym typeface="Source Sans Pro"/>
                </a:rPr>
                <a:t>leaf.p4</a:t>
              </a:r>
              <a:endParaRPr sz="1200" b="1">
                <a:solidFill>
                  <a:schemeClr val="dk1"/>
                </a:solidFill>
                <a:latin typeface="Source Sans Pro"/>
                <a:ea typeface="Source Sans Pro"/>
                <a:cs typeface="Source Sans Pro"/>
                <a:sym typeface="Source Sans Pro"/>
              </a:endParaRPr>
            </a:p>
          </p:txBody>
        </p:sp>
        <p:sp>
          <p:nvSpPr>
            <p:cNvPr id="3519" name="Google Shape;3519;p219"/>
            <p:cNvSpPr txBox="1"/>
            <p:nvPr/>
          </p:nvSpPr>
          <p:spPr>
            <a:xfrm>
              <a:off x="4815522" y="3737189"/>
              <a:ext cx="405900" cy="1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Source Sans Pro"/>
                  <a:ea typeface="Source Sans Pro"/>
                  <a:cs typeface="Source Sans Pro"/>
                  <a:sym typeface="Source Sans Pro"/>
                </a:rPr>
                <a:t>leaf.p4</a:t>
              </a:r>
              <a:endParaRPr sz="1200" b="1">
                <a:solidFill>
                  <a:schemeClr val="dk1"/>
                </a:solidFill>
                <a:latin typeface="Source Sans Pro"/>
                <a:ea typeface="Source Sans Pro"/>
                <a:cs typeface="Source Sans Pro"/>
                <a:sym typeface="Source Sans Pro"/>
              </a:endParaRPr>
            </a:p>
          </p:txBody>
        </p:sp>
        <p:sp>
          <p:nvSpPr>
            <p:cNvPr id="3520" name="Google Shape;3520;p219"/>
            <p:cNvSpPr txBox="1"/>
            <p:nvPr/>
          </p:nvSpPr>
          <p:spPr>
            <a:xfrm>
              <a:off x="6679224" y="3737193"/>
              <a:ext cx="405900" cy="1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Source Sans Pro"/>
                  <a:ea typeface="Source Sans Pro"/>
                  <a:cs typeface="Source Sans Pro"/>
                  <a:sym typeface="Source Sans Pro"/>
                </a:rPr>
                <a:t>leaf.p4</a:t>
              </a:r>
              <a:endParaRPr sz="1200" b="1">
                <a:solidFill>
                  <a:schemeClr val="dk1"/>
                </a:solidFill>
                <a:latin typeface="Source Sans Pro"/>
                <a:ea typeface="Source Sans Pro"/>
                <a:cs typeface="Source Sans Pro"/>
                <a:sym typeface="Source Sans Pro"/>
              </a:endParaRPr>
            </a:p>
          </p:txBody>
        </p:sp>
      </p:grpSp>
      <p:sp>
        <p:nvSpPr>
          <p:cNvPr id="3521" name="Google Shape;3521;p219"/>
          <p:cNvSpPr/>
          <p:nvPr/>
        </p:nvSpPr>
        <p:spPr>
          <a:xfrm>
            <a:off x="2799774" y="2075356"/>
            <a:ext cx="1468200" cy="673500"/>
          </a:xfrm>
          <a:prstGeom prst="roundRect">
            <a:avLst>
              <a:gd name="adj" fmla="val 16667"/>
            </a:avLst>
          </a:prstGeom>
          <a:solidFill>
            <a:schemeClr val="accent3"/>
          </a:solidFill>
          <a:ln w="25400" cap="flat" cmpd="sng">
            <a:solidFill>
              <a:srgbClr val="005B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Source Sans Pro"/>
                <a:ea typeface="Source Sans Pro"/>
                <a:cs typeface="Source Sans Pro"/>
                <a:sym typeface="Source Sans Pro"/>
              </a:rPr>
              <a:t>Configuration Services</a:t>
            </a:r>
            <a:endParaRPr>
              <a:latin typeface="Source Sans Pro"/>
              <a:ea typeface="Source Sans Pro"/>
              <a:cs typeface="Source Sans Pro"/>
              <a:sym typeface="Source Sans Pro"/>
            </a:endParaRPr>
          </a:p>
        </p:txBody>
      </p:sp>
      <p:sp>
        <p:nvSpPr>
          <p:cNvPr id="3522" name="Google Shape;3522;p219"/>
          <p:cNvSpPr/>
          <p:nvPr/>
        </p:nvSpPr>
        <p:spPr>
          <a:xfrm>
            <a:off x="6662975" y="2973645"/>
            <a:ext cx="270900" cy="4755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219"/>
          <p:cNvSpPr txBox="1"/>
          <p:nvPr/>
        </p:nvSpPr>
        <p:spPr>
          <a:xfrm>
            <a:off x="7059754" y="3029642"/>
            <a:ext cx="1357800" cy="43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latin typeface="Source Code Pro"/>
                <a:ea typeface="Source Code Pro"/>
                <a:cs typeface="Source Code Pro"/>
                <a:sym typeface="Source Code Pro"/>
              </a:rPr>
              <a:t>gNOI</a:t>
            </a:r>
            <a:endParaRPr b="1">
              <a:latin typeface="Source Code Pro"/>
              <a:ea typeface="Source Code Pro"/>
              <a:cs typeface="Source Code Pro"/>
              <a:sym typeface="Source Code Pro"/>
            </a:endParaRPr>
          </a:p>
        </p:txBody>
      </p:sp>
      <p:sp>
        <p:nvSpPr>
          <p:cNvPr id="3524" name="Google Shape;3524;p219"/>
          <p:cNvSpPr/>
          <p:nvPr/>
        </p:nvSpPr>
        <p:spPr>
          <a:xfrm>
            <a:off x="4400371" y="2073895"/>
            <a:ext cx="1468200" cy="689700"/>
          </a:xfrm>
          <a:prstGeom prst="roundRect">
            <a:avLst>
              <a:gd name="adj" fmla="val 16667"/>
            </a:avLst>
          </a:prstGeom>
          <a:solidFill>
            <a:schemeClr val="accent3"/>
          </a:solidFill>
          <a:ln w="25400" cap="flat" cmpd="sng">
            <a:solidFill>
              <a:srgbClr val="005B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Source Sans Pro"/>
                <a:ea typeface="Source Sans Pro"/>
                <a:cs typeface="Source Sans Pro"/>
                <a:sym typeface="Source Sans Pro"/>
              </a:rPr>
              <a:t>Monitoring &amp; Telemetry Services</a:t>
            </a:r>
            <a:endParaRPr>
              <a:solidFill>
                <a:schemeClr val="lt1"/>
              </a:solidFill>
              <a:latin typeface="Source Sans Pro"/>
              <a:ea typeface="Source Sans Pro"/>
              <a:cs typeface="Source Sans Pro"/>
              <a:sym typeface="Source Sans Pro"/>
            </a:endParaRPr>
          </a:p>
        </p:txBody>
      </p:sp>
      <p:sp>
        <p:nvSpPr>
          <p:cNvPr id="3525" name="Google Shape;3525;p219"/>
          <p:cNvSpPr/>
          <p:nvPr/>
        </p:nvSpPr>
        <p:spPr>
          <a:xfrm>
            <a:off x="5041671" y="2973102"/>
            <a:ext cx="270900" cy="4755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526" name="Google Shape;3526;p219"/>
          <p:cNvSpPr txBox="1"/>
          <p:nvPr/>
        </p:nvSpPr>
        <p:spPr>
          <a:xfrm>
            <a:off x="3702893" y="2925802"/>
            <a:ext cx="1260600" cy="299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latin typeface="Source Code Pro"/>
                <a:ea typeface="Source Code Pro"/>
                <a:cs typeface="Source Code Pro"/>
                <a:sym typeface="Source Code Pro"/>
              </a:rPr>
              <a:t>OpenConfig</a:t>
            </a:r>
            <a:endParaRPr b="1">
              <a:latin typeface="Source Code Pro"/>
              <a:ea typeface="Source Code Pro"/>
              <a:cs typeface="Source Code Pro"/>
              <a:sym typeface="Source Code Pro"/>
            </a:endParaRPr>
          </a:p>
          <a:p>
            <a:pPr marL="0" marR="0" lvl="0" indent="0" algn="ctr" rtl="0">
              <a:spcBef>
                <a:spcPts val="0"/>
              </a:spcBef>
              <a:spcAft>
                <a:spcPts val="0"/>
              </a:spcAft>
              <a:buNone/>
            </a:pPr>
            <a:r>
              <a:rPr lang="en-US" b="1">
                <a:latin typeface="Source Code Pro"/>
                <a:ea typeface="Source Code Pro"/>
                <a:cs typeface="Source Code Pro"/>
                <a:sym typeface="Source Code Pro"/>
              </a:rPr>
              <a:t> &amp; gNMI</a:t>
            </a:r>
            <a:endParaRPr b="1">
              <a:solidFill>
                <a:srgbClr val="000000"/>
              </a:solidFill>
              <a:latin typeface="Source Code Pro"/>
              <a:ea typeface="Source Code Pro"/>
              <a:cs typeface="Source Code Pro"/>
              <a:sym typeface="Source Code Pro"/>
            </a:endParaRPr>
          </a:p>
        </p:txBody>
      </p:sp>
      <p:sp>
        <p:nvSpPr>
          <p:cNvPr id="3527" name="Google Shape;3527;p219"/>
          <p:cNvSpPr/>
          <p:nvPr/>
        </p:nvSpPr>
        <p:spPr>
          <a:xfrm>
            <a:off x="6043633" y="2084234"/>
            <a:ext cx="1468500" cy="689700"/>
          </a:xfrm>
          <a:prstGeom prst="roundRect">
            <a:avLst>
              <a:gd name="adj" fmla="val 16667"/>
            </a:avLst>
          </a:prstGeom>
          <a:solidFill>
            <a:schemeClr val="accent3"/>
          </a:solidFill>
          <a:ln w="25400" cap="flat" cmpd="sng">
            <a:solidFill>
              <a:srgbClr val="005B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Source Sans Pro"/>
                <a:ea typeface="Source Sans Pro"/>
                <a:cs typeface="Source Sans Pro"/>
                <a:sym typeface="Source Sans Pro"/>
              </a:rPr>
              <a:t>Admin &amp; Orchestration Services</a:t>
            </a:r>
            <a:endParaRPr>
              <a:solidFill>
                <a:schemeClr val="lt1"/>
              </a:solidFill>
              <a:latin typeface="Source Sans Pro"/>
              <a:ea typeface="Source Sans Pro"/>
              <a:cs typeface="Source Sans Pro"/>
              <a:sym typeface="Source Sans Pro"/>
            </a:endParaRPr>
          </a:p>
        </p:txBody>
      </p:sp>
      <p:sp>
        <p:nvSpPr>
          <p:cNvPr id="3528" name="Google Shape;3528;p219"/>
          <p:cNvSpPr/>
          <p:nvPr/>
        </p:nvSpPr>
        <p:spPr>
          <a:xfrm>
            <a:off x="3392241" y="2973102"/>
            <a:ext cx="270900" cy="4755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pic>
        <p:nvPicPr>
          <p:cNvPr id="3529" name="Google Shape;3529;p219" descr="endors"/>
          <p:cNvPicPr preferRelativeResize="0"/>
          <p:nvPr/>
        </p:nvPicPr>
        <p:blipFill rotWithShape="1">
          <a:blip r:embed="rId4">
            <a:alphaModFix/>
          </a:blip>
          <a:srcRect/>
          <a:stretch/>
        </p:blipFill>
        <p:spPr>
          <a:xfrm>
            <a:off x="7764164" y="1908645"/>
            <a:ext cx="1523349" cy="905178"/>
          </a:xfrm>
          <a:prstGeom prst="rect">
            <a:avLst/>
          </a:prstGeom>
          <a:noFill/>
          <a:ln>
            <a:noFill/>
          </a:ln>
        </p:spPr>
      </p:pic>
      <p:pic>
        <p:nvPicPr>
          <p:cNvPr id="3530" name="Google Shape;3530;p219"/>
          <p:cNvPicPr preferRelativeResize="0"/>
          <p:nvPr/>
        </p:nvPicPr>
        <p:blipFill>
          <a:blip r:embed="rId5">
            <a:alphaModFix/>
          </a:blip>
          <a:stretch>
            <a:fillRect/>
          </a:stretch>
        </p:blipFill>
        <p:spPr>
          <a:xfrm>
            <a:off x="7143668" y="3661296"/>
            <a:ext cx="1798208" cy="572700"/>
          </a:xfrm>
          <a:prstGeom prst="rect">
            <a:avLst/>
          </a:prstGeom>
          <a:noFill/>
          <a:ln>
            <a:noFill/>
          </a:ln>
        </p:spPr>
      </p:pic>
      <p:pic>
        <p:nvPicPr>
          <p:cNvPr id="3531" name="Google Shape;3531;p219" descr="endors"/>
          <p:cNvPicPr preferRelativeResize="0"/>
          <p:nvPr/>
        </p:nvPicPr>
        <p:blipFill rotWithShape="1">
          <a:blip r:embed="rId6">
            <a:alphaModFix/>
          </a:blip>
          <a:srcRect/>
          <a:stretch/>
        </p:blipFill>
        <p:spPr>
          <a:xfrm>
            <a:off x="7778377" y="4251607"/>
            <a:ext cx="1357800" cy="806801"/>
          </a:xfrm>
          <a:prstGeom prst="rect">
            <a:avLst/>
          </a:prstGeom>
          <a:noFill/>
          <a:ln>
            <a:noFill/>
          </a:ln>
        </p:spPr>
      </p:pic>
      <p:sp>
        <p:nvSpPr>
          <p:cNvPr id="3532" name="Google Shape;3532;p219"/>
          <p:cNvSpPr/>
          <p:nvPr/>
        </p:nvSpPr>
        <p:spPr>
          <a:xfrm>
            <a:off x="5718385" y="795707"/>
            <a:ext cx="1175700" cy="360300"/>
          </a:xfrm>
          <a:prstGeom prst="hexagon">
            <a:avLst>
              <a:gd name="adj" fmla="val 25000"/>
              <a:gd name="vf" fmla="val 115470"/>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latin typeface="Calibri"/>
                <a:ea typeface="Calibri"/>
                <a:cs typeface="Calibri"/>
                <a:sym typeface="Calibri"/>
              </a:rPr>
              <a:t>OSS / BSS</a:t>
            </a:r>
            <a:endParaRPr sz="1200">
              <a:solidFill>
                <a:srgbClr val="000000"/>
              </a:solidFill>
              <a:latin typeface="Calibri"/>
              <a:ea typeface="Calibri"/>
              <a:cs typeface="Calibri"/>
              <a:sym typeface="Calibri"/>
            </a:endParaRPr>
          </a:p>
        </p:txBody>
      </p:sp>
      <p:sp>
        <p:nvSpPr>
          <p:cNvPr id="3533" name="Google Shape;3533;p219"/>
          <p:cNvSpPr/>
          <p:nvPr/>
        </p:nvSpPr>
        <p:spPr>
          <a:xfrm>
            <a:off x="6196275" y="1235648"/>
            <a:ext cx="219900" cy="3603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sp>
        <p:nvSpPr>
          <p:cNvPr id="3539" name="Google Shape;3539;p220"/>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Some Pointers</a:t>
            </a:r>
            <a:endParaRPr/>
          </a:p>
        </p:txBody>
      </p:sp>
      <p:sp>
        <p:nvSpPr>
          <p:cNvPr id="3540" name="Google Shape;3540;p220"/>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260348" lvl="0" indent="78741" algn="l" rtl="0">
              <a:lnSpc>
                <a:spcPct val="200000"/>
              </a:lnSpc>
              <a:spcBef>
                <a:spcPts val="75"/>
              </a:spcBef>
              <a:spcAft>
                <a:spcPts val="0"/>
              </a:spcAft>
              <a:buNone/>
            </a:pPr>
            <a:r>
              <a:rPr lang="en-US" u="sng">
                <a:solidFill>
                  <a:schemeClr val="hlink"/>
                </a:solidFill>
                <a:hlinkClick r:id="rId3"/>
              </a:rPr>
              <a:t>https://stratumproject.org/</a:t>
            </a:r>
            <a:r>
              <a:rPr lang="en-US"/>
              <a:t> </a:t>
            </a:r>
            <a:endParaRPr/>
          </a:p>
          <a:p>
            <a:pPr marL="260348" lvl="0" indent="78741" algn="l" rtl="0">
              <a:lnSpc>
                <a:spcPct val="200000"/>
              </a:lnSpc>
              <a:spcBef>
                <a:spcPts val="75"/>
              </a:spcBef>
              <a:spcAft>
                <a:spcPts val="0"/>
              </a:spcAft>
              <a:buNone/>
            </a:pPr>
            <a:r>
              <a:rPr lang="en-US" u="sng">
                <a:solidFill>
                  <a:schemeClr val="hlink"/>
                </a:solidFill>
                <a:hlinkClick r:id="rId4"/>
              </a:rPr>
              <a:t>https://onosproject.org/</a:t>
            </a:r>
            <a:endParaRPr/>
          </a:p>
          <a:p>
            <a:pPr marL="260348" lvl="0" indent="78741" algn="l" rtl="0">
              <a:lnSpc>
                <a:spcPct val="200000"/>
              </a:lnSpc>
              <a:spcBef>
                <a:spcPts val="75"/>
              </a:spcBef>
              <a:spcAft>
                <a:spcPts val="0"/>
              </a:spcAft>
              <a:buNone/>
            </a:pPr>
            <a:r>
              <a:rPr lang="en-US" u="sng">
                <a:solidFill>
                  <a:schemeClr val="hlink"/>
                </a:solidFill>
                <a:hlinkClick r:id="rId5"/>
              </a:rPr>
              <a:t>https://wiki.onosproject.org/display/ONOS/P4+brigade</a:t>
            </a:r>
            <a:endParaRPr/>
          </a:p>
          <a:p>
            <a:pPr marL="260348" lvl="0" indent="78741" algn="l" rtl="0">
              <a:spcBef>
                <a:spcPts val="75"/>
              </a:spcBef>
              <a:spcAft>
                <a:spcPts val="75"/>
              </a:spcAft>
              <a:buNone/>
            </a:pPr>
            <a:endParaRPr/>
          </a:p>
        </p:txBody>
      </p:sp>
      <p:sp>
        <p:nvSpPr>
          <p:cNvPr id="3541" name="Google Shape;3541;p220"/>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sp>
        <p:nvSpPr>
          <p:cNvPr id="3546" name="Google Shape;3546;p221"/>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Lab 3: Monitoring &amp; Debugging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cxnSp>
        <p:nvCxnSpPr>
          <p:cNvPr id="3551" name="Google Shape;3551;p222"/>
          <p:cNvCxnSpPr/>
          <p:nvPr/>
        </p:nvCxnSpPr>
        <p:spPr>
          <a:xfrm rot="10800000" flipH="1">
            <a:off x="1891173" y="1951002"/>
            <a:ext cx="703500" cy="291900"/>
          </a:xfrm>
          <a:prstGeom prst="straightConnector1">
            <a:avLst/>
          </a:prstGeom>
          <a:noFill/>
          <a:ln w="9525" cap="flat" cmpd="sng">
            <a:solidFill>
              <a:srgbClr val="A5A5A5"/>
            </a:solidFill>
            <a:prstDash val="solid"/>
            <a:round/>
            <a:headEnd type="none" w="sm" len="sm"/>
            <a:tailEnd type="none" w="sm" len="sm"/>
          </a:ln>
        </p:spPr>
      </p:cxnSp>
      <p:sp>
        <p:nvSpPr>
          <p:cNvPr id="3552" name="Google Shape;3552;p222"/>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Monitoring &amp; Debugging</a:t>
            </a:r>
            <a:endParaRPr/>
          </a:p>
        </p:txBody>
      </p:sp>
      <p:cxnSp>
        <p:nvCxnSpPr>
          <p:cNvPr id="3553" name="Google Shape;3553;p222"/>
          <p:cNvCxnSpPr/>
          <p:nvPr/>
        </p:nvCxnSpPr>
        <p:spPr>
          <a:xfrm>
            <a:off x="3159339" y="1944967"/>
            <a:ext cx="2850643" cy="0"/>
          </a:xfrm>
          <a:prstGeom prst="straightConnector1">
            <a:avLst/>
          </a:prstGeom>
          <a:noFill/>
          <a:ln w="9525" cap="flat" cmpd="sng">
            <a:solidFill>
              <a:srgbClr val="A5A5A5"/>
            </a:solidFill>
            <a:prstDash val="solid"/>
            <a:round/>
            <a:headEnd type="none" w="sm" len="sm"/>
            <a:tailEnd type="none" w="sm" len="sm"/>
          </a:ln>
        </p:spPr>
      </p:cxnSp>
      <p:pic>
        <p:nvPicPr>
          <p:cNvPr id="3554" name="Google Shape;3554;p222"/>
          <p:cNvPicPr preferRelativeResize="0"/>
          <p:nvPr/>
        </p:nvPicPr>
        <p:blipFill rotWithShape="1">
          <a:blip r:embed="rId3">
            <a:alphaModFix/>
          </a:blip>
          <a:srcRect/>
          <a:stretch/>
        </p:blipFill>
        <p:spPr>
          <a:xfrm>
            <a:off x="2588545" y="1755178"/>
            <a:ext cx="570794" cy="377682"/>
          </a:xfrm>
          <a:prstGeom prst="rect">
            <a:avLst/>
          </a:prstGeom>
          <a:noFill/>
          <a:ln>
            <a:noFill/>
          </a:ln>
        </p:spPr>
      </p:pic>
      <p:pic>
        <p:nvPicPr>
          <p:cNvPr id="3555" name="Google Shape;3555;p222"/>
          <p:cNvPicPr preferRelativeResize="0"/>
          <p:nvPr/>
        </p:nvPicPr>
        <p:blipFill rotWithShape="1">
          <a:blip r:embed="rId3">
            <a:alphaModFix/>
          </a:blip>
          <a:srcRect/>
          <a:stretch/>
        </p:blipFill>
        <p:spPr>
          <a:xfrm>
            <a:off x="6009982" y="1755178"/>
            <a:ext cx="570794" cy="377682"/>
          </a:xfrm>
          <a:prstGeom prst="rect">
            <a:avLst/>
          </a:prstGeom>
          <a:noFill/>
          <a:ln>
            <a:noFill/>
          </a:ln>
        </p:spPr>
      </p:pic>
      <p:pic>
        <p:nvPicPr>
          <p:cNvPr id="3556" name="Google Shape;3556;p222"/>
          <p:cNvPicPr preferRelativeResize="0"/>
          <p:nvPr/>
        </p:nvPicPr>
        <p:blipFill rotWithShape="1">
          <a:blip r:embed="rId3">
            <a:alphaModFix/>
          </a:blip>
          <a:srcRect/>
          <a:stretch/>
        </p:blipFill>
        <p:spPr>
          <a:xfrm>
            <a:off x="4299264" y="3164436"/>
            <a:ext cx="570794" cy="377682"/>
          </a:xfrm>
          <a:prstGeom prst="rect">
            <a:avLst/>
          </a:prstGeom>
          <a:noFill/>
          <a:ln>
            <a:noFill/>
          </a:ln>
        </p:spPr>
      </p:pic>
      <p:cxnSp>
        <p:nvCxnSpPr>
          <p:cNvPr id="3557" name="Google Shape;3557;p222"/>
          <p:cNvCxnSpPr/>
          <p:nvPr/>
        </p:nvCxnSpPr>
        <p:spPr>
          <a:xfrm rot="10800000" flipH="1">
            <a:off x="4870057" y="2134756"/>
            <a:ext cx="1425321" cy="1219469"/>
          </a:xfrm>
          <a:prstGeom prst="straightConnector1">
            <a:avLst/>
          </a:prstGeom>
          <a:noFill/>
          <a:ln w="9525" cap="flat" cmpd="sng">
            <a:solidFill>
              <a:srgbClr val="A5A5A5"/>
            </a:solidFill>
            <a:prstDash val="solid"/>
            <a:round/>
            <a:headEnd type="none" w="sm" len="sm"/>
            <a:tailEnd type="none" w="sm" len="sm"/>
          </a:ln>
        </p:spPr>
      </p:cxnSp>
      <p:cxnSp>
        <p:nvCxnSpPr>
          <p:cNvPr id="3558" name="Google Shape;3558;p222"/>
          <p:cNvCxnSpPr/>
          <p:nvPr/>
        </p:nvCxnSpPr>
        <p:spPr>
          <a:xfrm>
            <a:off x="2873942" y="2134756"/>
            <a:ext cx="1425321" cy="1219469"/>
          </a:xfrm>
          <a:prstGeom prst="straightConnector1">
            <a:avLst/>
          </a:prstGeom>
          <a:noFill/>
          <a:ln w="9525" cap="flat" cmpd="sng">
            <a:solidFill>
              <a:srgbClr val="A5A5A5"/>
            </a:solidFill>
            <a:prstDash val="solid"/>
            <a:round/>
            <a:headEnd type="none" w="sm" len="sm"/>
            <a:tailEnd type="none" w="sm" len="sm"/>
          </a:ln>
        </p:spPr>
      </p:cxnSp>
      <p:grpSp>
        <p:nvGrpSpPr>
          <p:cNvPr id="3559" name="Google Shape;3559;p222"/>
          <p:cNvGrpSpPr/>
          <p:nvPr/>
        </p:nvGrpSpPr>
        <p:grpSpPr>
          <a:xfrm>
            <a:off x="1279193" y="1485036"/>
            <a:ext cx="620958" cy="223618"/>
            <a:chOff x="12523788" y="-511175"/>
            <a:chExt cx="13454062" cy="4845051"/>
          </a:xfrm>
        </p:grpSpPr>
        <p:sp>
          <p:nvSpPr>
            <p:cNvPr id="3560" name="Google Shape;3560;p222"/>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1" name="Google Shape;3561;p222"/>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2" name="Google Shape;3562;p222"/>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3" name="Google Shape;3563;p222"/>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4" name="Google Shape;3564;p222"/>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5" name="Google Shape;3565;p222"/>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6" name="Google Shape;3566;p222"/>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7" name="Google Shape;3567;p222"/>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568" name="Google Shape;3568;p222"/>
          <p:cNvGrpSpPr/>
          <p:nvPr/>
        </p:nvGrpSpPr>
        <p:grpSpPr>
          <a:xfrm>
            <a:off x="4274181" y="3904210"/>
            <a:ext cx="620958" cy="223618"/>
            <a:chOff x="12523788" y="-511175"/>
            <a:chExt cx="13454062" cy="4845051"/>
          </a:xfrm>
        </p:grpSpPr>
        <p:sp>
          <p:nvSpPr>
            <p:cNvPr id="3569" name="Google Shape;3569;p222"/>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0" name="Google Shape;3570;p222"/>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1" name="Google Shape;3571;p222"/>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2" name="Google Shape;3572;p222"/>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3" name="Google Shape;3573;p222"/>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4" name="Google Shape;3574;p222"/>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5" name="Google Shape;3575;p222"/>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6" name="Google Shape;3576;p222"/>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577" name="Google Shape;3577;p222"/>
          <p:cNvGrpSpPr/>
          <p:nvPr/>
        </p:nvGrpSpPr>
        <p:grpSpPr>
          <a:xfrm>
            <a:off x="7148485" y="1456571"/>
            <a:ext cx="620958" cy="223618"/>
            <a:chOff x="12523788" y="-511175"/>
            <a:chExt cx="13454062" cy="4845051"/>
          </a:xfrm>
        </p:grpSpPr>
        <p:sp>
          <p:nvSpPr>
            <p:cNvPr id="3578" name="Google Shape;3578;p222"/>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9" name="Google Shape;3579;p222"/>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0" name="Google Shape;3580;p222"/>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1" name="Google Shape;3581;p222"/>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2" name="Google Shape;3582;p222"/>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3" name="Google Shape;3583;p222"/>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4" name="Google Shape;3584;p222"/>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5" name="Google Shape;3585;p222"/>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cxnSp>
        <p:nvCxnSpPr>
          <p:cNvPr id="3586" name="Google Shape;3586;p222"/>
          <p:cNvCxnSpPr>
            <a:endCxn id="3558" idx="1"/>
          </p:cNvCxnSpPr>
          <p:nvPr/>
        </p:nvCxnSpPr>
        <p:spPr>
          <a:xfrm>
            <a:off x="1900151" y="1651577"/>
            <a:ext cx="688500" cy="293400"/>
          </a:xfrm>
          <a:prstGeom prst="straightConnector1">
            <a:avLst/>
          </a:prstGeom>
          <a:noFill/>
          <a:ln w="9525" cap="flat" cmpd="sng">
            <a:solidFill>
              <a:srgbClr val="A5A5A5"/>
            </a:solidFill>
            <a:prstDash val="solid"/>
            <a:round/>
            <a:headEnd type="none" w="sm" len="sm"/>
            <a:tailEnd type="none" w="sm" len="sm"/>
          </a:ln>
        </p:spPr>
      </p:cxnSp>
      <p:cxnSp>
        <p:nvCxnSpPr>
          <p:cNvPr id="3587" name="Google Shape;3587;p222"/>
          <p:cNvCxnSpPr/>
          <p:nvPr/>
        </p:nvCxnSpPr>
        <p:spPr>
          <a:xfrm flipH="1">
            <a:off x="6580776" y="1680189"/>
            <a:ext cx="567709" cy="264778"/>
          </a:xfrm>
          <a:prstGeom prst="straightConnector1">
            <a:avLst/>
          </a:prstGeom>
          <a:noFill/>
          <a:ln w="9525" cap="flat" cmpd="sng">
            <a:solidFill>
              <a:srgbClr val="A5A5A5"/>
            </a:solidFill>
            <a:prstDash val="solid"/>
            <a:round/>
            <a:headEnd type="none" w="sm" len="sm"/>
            <a:tailEnd type="none" w="sm" len="sm"/>
          </a:ln>
        </p:spPr>
      </p:cxnSp>
      <p:cxnSp>
        <p:nvCxnSpPr>
          <p:cNvPr id="3588" name="Google Shape;3588;p222"/>
          <p:cNvCxnSpPr>
            <a:stCxn id="3586" idx="2"/>
          </p:cNvCxnSpPr>
          <p:nvPr/>
        </p:nvCxnSpPr>
        <p:spPr>
          <a:xfrm>
            <a:off x="4584661" y="3544014"/>
            <a:ext cx="0" cy="360300"/>
          </a:xfrm>
          <a:prstGeom prst="straightConnector1">
            <a:avLst/>
          </a:prstGeom>
          <a:noFill/>
          <a:ln w="9525" cap="flat" cmpd="sng">
            <a:solidFill>
              <a:srgbClr val="A5A5A5"/>
            </a:solidFill>
            <a:prstDash val="solid"/>
            <a:round/>
            <a:headEnd type="none" w="sm" len="sm"/>
            <a:tailEnd type="none" w="sm" len="sm"/>
          </a:ln>
        </p:spPr>
      </p:cxnSp>
      <p:sp>
        <p:nvSpPr>
          <p:cNvPr id="3589" name="Google Shape;3589;p222"/>
          <p:cNvSpPr txBox="1"/>
          <p:nvPr/>
        </p:nvSpPr>
        <p:spPr>
          <a:xfrm>
            <a:off x="2531727" y="2058275"/>
            <a:ext cx="464400" cy="32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s1</a:t>
            </a:r>
            <a:endParaRPr/>
          </a:p>
        </p:txBody>
      </p:sp>
      <p:sp>
        <p:nvSpPr>
          <p:cNvPr id="3590" name="Google Shape;3590;p222"/>
          <p:cNvSpPr txBox="1"/>
          <p:nvPr/>
        </p:nvSpPr>
        <p:spPr>
          <a:xfrm>
            <a:off x="239193" y="1279557"/>
            <a:ext cx="947626" cy="5650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a:t>
            </a:r>
            <a:endParaRPr/>
          </a:p>
        </p:txBody>
      </p:sp>
      <p:sp>
        <p:nvSpPr>
          <p:cNvPr id="3591" name="Google Shape;3591;p222"/>
          <p:cNvSpPr txBox="1"/>
          <p:nvPr/>
        </p:nvSpPr>
        <p:spPr>
          <a:xfrm>
            <a:off x="4695828" y="3410925"/>
            <a:ext cx="518700" cy="32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s3</a:t>
            </a:r>
            <a:endParaRPr/>
          </a:p>
        </p:txBody>
      </p:sp>
      <p:sp>
        <p:nvSpPr>
          <p:cNvPr id="3592" name="Google Shape;3592;p222"/>
          <p:cNvSpPr txBox="1"/>
          <p:nvPr/>
        </p:nvSpPr>
        <p:spPr>
          <a:xfrm>
            <a:off x="6359044" y="2077750"/>
            <a:ext cx="464400" cy="32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s2</a:t>
            </a:r>
            <a:endParaRPr/>
          </a:p>
        </p:txBody>
      </p:sp>
      <p:sp>
        <p:nvSpPr>
          <p:cNvPr id="3593" name="Google Shape;3593;p222"/>
          <p:cNvSpPr txBox="1"/>
          <p:nvPr/>
        </p:nvSpPr>
        <p:spPr>
          <a:xfrm>
            <a:off x="4110812" y="4130495"/>
            <a:ext cx="947626" cy="5650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h3</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(10.0.3.3)</a:t>
            </a:r>
            <a:endParaRPr/>
          </a:p>
        </p:txBody>
      </p:sp>
      <p:sp>
        <p:nvSpPr>
          <p:cNvPr id="3594" name="Google Shape;3594;p222"/>
          <p:cNvSpPr txBox="1"/>
          <p:nvPr/>
        </p:nvSpPr>
        <p:spPr>
          <a:xfrm>
            <a:off x="7807012" y="1247534"/>
            <a:ext cx="947626" cy="5650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a:t>
            </a:r>
            <a:endParaRPr/>
          </a:p>
        </p:txBody>
      </p:sp>
      <p:sp>
        <p:nvSpPr>
          <p:cNvPr id="3595" name="Google Shape;3595;p222"/>
          <p:cNvSpPr/>
          <p:nvPr/>
        </p:nvSpPr>
        <p:spPr>
          <a:xfrm>
            <a:off x="1942744" y="1589698"/>
            <a:ext cx="5186343" cy="302217"/>
          </a:xfrm>
          <a:custGeom>
            <a:avLst/>
            <a:gdLst/>
            <a:ahLst/>
            <a:cxnLst/>
            <a:rect l="l" t="t" r="r" b="b"/>
            <a:pathLst>
              <a:path w="120000" h="120000" extrusionOk="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596" name="Google Shape;3596;p222"/>
          <p:cNvGrpSpPr/>
          <p:nvPr/>
        </p:nvGrpSpPr>
        <p:grpSpPr>
          <a:xfrm>
            <a:off x="1282810" y="2101118"/>
            <a:ext cx="620958" cy="223618"/>
            <a:chOff x="12523788" y="-511175"/>
            <a:chExt cx="13454062" cy="4845051"/>
          </a:xfrm>
        </p:grpSpPr>
        <p:sp>
          <p:nvSpPr>
            <p:cNvPr id="3597" name="Google Shape;3597;p222"/>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98" name="Google Shape;3598;p222"/>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99" name="Google Shape;3599;p222"/>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0" name="Google Shape;3600;p222"/>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1" name="Google Shape;3601;p222"/>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2" name="Google Shape;3602;p222"/>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3" name="Google Shape;3603;p222"/>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4" name="Google Shape;3604;p222"/>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sp>
        <p:nvSpPr>
          <p:cNvPr id="3605" name="Google Shape;3605;p222"/>
          <p:cNvSpPr txBox="1"/>
          <p:nvPr/>
        </p:nvSpPr>
        <p:spPr>
          <a:xfrm>
            <a:off x="200021" y="1893911"/>
            <a:ext cx="1049928" cy="5650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(10.0.1.11)</a:t>
            </a:r>
            <a:endParaRPr/>
          </a:p>
        </p:txBody>
      </p:sp>
      <p:grpSp>
        <p:nvGrpSpPr>
          <p:cNvPr id="3606" name="Google Shape;3606;p222"/>
          <p:cNvGrpSpPr/>
          <p:nvPr/>
        </p:nvGrpSpPr>
        <p:grpSpPr>
          <a:xfrm>
            <a:off x="7181896" y="2069382"/>
            <a:ext cx="620958" cy="223618"/>
            <a:chOff x="12523788" y="-511175"/>
            <a:chExt cx="13454062" cy="4845051"/>
          </a:xfrm>
        </p:grpSpPr>
        <p:sp>
          <p:nvSpPr>
            <p:cNvPr id="3607" name="Google Shape;3607;p222"/>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8" name="Google Shape;3608;p222"/>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9" name="Google Shape;3609;p222"/>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10" name="Google Shape;3610;p222"/>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11" name="Google Shape;3611;p222"/>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12" name="Google Shape;3612;p222"/>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13" name="Google Shape;3613;p222"/>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14" name="Google Shape;3614;p222"/>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sp>
        <p:nvSpPr>
          <p:cNvPr id="3615" name="Google Shape;3615;p222"/>
          <p:cNvSpPr txBox="1"/>
          <p:nvPr/>
        </p:nvSpPr>
        <p:spPr>
          <a:xfrm>
            <a:off x="7789272" y="1860345"/>
            <a:ext cx="1049928" cy="5650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(10.0.2.22)</a:t>
            </a:r>
            <a:endParaRPr/>
          </a:p>
        </p:txBody>
      </p:sp>
      <p:cxnSp>
        <p:nvCxnSpPr>
          <p:cNvPr id="3616" name="Google Shape;3616;p222"/>
          <p:cNvCxnSpPr>
            <a:stCxn id="3560" idx="1"/>
            <a:endCxn id="3557" idx="3"/>
          </p:cNvCxnSpPr>
          <p:nvPr/>
        </p:nvCxnSpPr>
        <p:spPr>
          <a:xfrm rot="10800000">
            <a:off x="6580696" y="1945112"/>
            <a:ext cx="601200" cy="181200"/>
          </a:xfrm>
          <a:prstGeom prst="straightConnector1">
            <a:avLst/>
          </a:prstGeom>
          <a:noFill/>
          <a:ln w="9525" cap="flat" cmpd="sng">
            <a:solidFill>
              <a:srgbClr val="A5A5A5"/>
            </a:solidFill>
            <a:prstDash val="solid"/>
            <a:round/>
            <a:headEnd type="none" w="sm" len="sm"/>
            <a:tailEnd type="none" w="sm" len="sm"/>
          </a:ln>
        </p:spPr>
      </p:cxnSp>
      <p:sp>
        <p:nvSpPr>
          <p:cNvPr id="3617" name="Google Shape;3617;p222"/>
          <p:cNvSpPr/>
          <p:nvPr/>
        </p:nvSpPr>
        <p:spPr>
          <a:xfrm>
            <a:off x="1892646" y="1999937"/>
            <a:ext cx="5251500" cy="200100"/>
          </a:xfrm>
          <a:custGeom>
            <a:avLst/>
            <a:gdLst/>
            <a:ahLst/>
            <a:cxnLst/>
            <a:rect l="l" t="t" r="r" b="b"/>
            <a:pathLst>
              <a:path w="120000" h="120000" extrusionOk="0">
                <a:moveTo>
                  <a:pt x="0" y="120000"/>
                </a:moveTo>
                <a:cubicBezTo>
                  <a:pt x="5940" y="78948"/>
                  <a:pt x="11881" y="37898"/>
                  <a:pt x="21818" y="20146"/>
                </a:cubicBezTo>
                <a:cubicBezTo>
                  <a:pt x="31754" y="2394"/>
                  <a:pt x="59619" y="13489"/>
                  <a:pt x="59619" y="13489"/>
                </a:cubicBezTo>
                <a:cubicBezTo>
                  <a:pt x="72388" y="11270"/>
                  <a:pt x="88372" y="-10919"/>
                  <a:pt x="98435" y="6832"/>
                </a:cubicBezTo>
                <a:cubicBezTo>
                  <a:pt x="108498" y="24584"/>
                  <a:pt x="120000" y="120000"/>
                  <a:pt x="120000" y="120000"/>
                </a:cubicBezTo>
              </a:path>
            </a:pathLst>
          </a:cu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18" name="Google Shape;3618;p222"/>
          <p:cNvSpPr/>
          <p:nvPr/>
        </p:nvSpPr>
        <p:spPr>
          <a:xfrm>
            <a:off x="2995989" y="1052373"/>
            <a:ext cx="1191071" cy="575889"/>
          </a:xfrm>
          <a:prstGeom prst="wedgeRoundRectCallout">
            <a:avLst>
              <a:gd name="adj1" fmla="val -52083"/>
              <a:gd name="adj2" fmla="val 79525"/>
              <a:gd name="adj3" fmla="val 16667"/>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50"/>
              <a:buFont typeface="Arial"/>
              <a:buNone/>
            </a:pPr>
            <a:r>
              <a:rPr lang="en-US" sz="1400" b="0" i="0" u="none" strike="noStrike" cap="none">
                <a:solidFill>
                  <a:schemeClr val="dk1"/>
                </a:solidFill>
                <a:latin typeface="Arial"/>
                <a:ea typeface="Arial"/>
                <a:cs typeface="Arial"/>
                <a:sym typeface="Arial"/>
              </a:rPr>
              <a:t>Fine …</a:t>
            </a:r>
            <a:endParaRPr/>
          </a:p>
        </p:txBody>
      </p:sp>
      <p:sp>
        <p:nvSpPr>
          <p:cNvPr id="3619" name="Google Shape;3619;p222"/>
          <p:cNvSpPr/>
          <p:nvPr/>
        </p:nvSpPr>
        <p:spPr>
          <a:xfrm>
            <a:off x="2996125" y="1015581"/>
            <a:ext cx="1401000" cy="576000"/>
          </a:xfrm>
          <a:prstGeom prst="wedgeRoundRectCallout">
            <a:avLst>
              <a:gd name="adj1" fmla="val -52083"/>
              <a:gd name="adj2" fmla="val 79525"/>
              <a:gd name="adj3" fmla="val 16667"/>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350"/>
              <a:buFont typeface="Arial"/>
              <a:buNone/>
            </a:pPr>
            <a:r>
              <a:rPr lang="en-US" sz="1400" b="1" i="0" u="none" strike="noStrike" cap="none">
                <a:solidFill>
                  <a:srgbClr val="FF0000"/>
                </a:solidFill>
                <a:latin typeface="Arial"/>
                <a:ea typeface="Arial"/>
                <a:cs typeface="Arial"/>
                <a:sym typeface="Arial"/>
              </a:rPr>
              <a:t>Congestion!</a:t>
            </a:r>
            <a:endParaRPr/>
          </a:p>
        </p:txBody>
      </p:sp>
      <p:grpSp>
        <p:nvGrpSpPr>
          <p:cNvPr id="3620" name="Google Shape;3620;p222"/>
          <p:cNvGrpSpPr/>
          <p:nvPr/>
        </p:nvGrpSpPr>
        <p:grpSpPr>
          <a:xfrm>
            <a:off x="156004" y="2690650"/>
            <a:ext cx="1930342" cy="1213525"/>
            <a:chOff x="153450" y="2690650"/>
            <a:chExt cx="1757893" cy="1213525"/>
          </a:xfrm>
        </p:grpSpPr>
        <p:sp>
          <p:nvSpPr>
            <p:cNvPr id="3621" name="Google Shape;3621;p222"/>
            <p:cNvSpPr/>
            <p:nvPr/>
          </p:nvSpPr>
          <p:spPr>
            <a:xfrm rot="10800000">
              <a:off x="153450" y="2695175"/>
              <a:ext cx="1604400" cy="1209000"/>
            </a:xfrm>
            <a:prstGeom prst="wedgeRoundRectCallout">
              <a:avLst>
                <a:gd name="adj1" fmla="val -41740"/>
                <a:gd name="adj2" fmla="val 77187"/>
                <a:gd name="adj3" fmla="val 16667"/>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35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p222"/>
            <p:cNvSpPr txBox="1"/>
            <p:nvPr/>
          </p:nvSpPr>
          <p:spPr>
            <a:xfrm>
              <a:off x="196843" y="2690650"/>
              <a:ext cx="1714500" cy="10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Hosts can infer congestion:</a:t>
              </a:r>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RTT</a:t>
              </a:r>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Packet drops</a:t>
              </a:r>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Dup Acks</a:t>
              </a:r>
              <a:endParaRPr/>
            </a:p>
          </p:txBody>
        </p:sp>
      </p:grpSp>
      <p:grpSp>
        <p:nvGrpSpPr>
          <p:cNvPr id="3623" name="Google Shape;3623;p222"/>
          <p:cNvGrpSpPr/>
          <p:nvPr/>
        </p:nvGrpSpPr>
        <p:grpSpPr>
          <a:xfrm>
            <a:off x="2346350" y="2874475"/>
            <a:ext cx="1413725" cy="684600"/>
            <a:chOff x="2346350" y="2874475"/>
            <a:chExt cx="1413725" cy="684600"/>
          </a:xfrm>
        </p:grpSpPr>
        <p:sp>
          <p:nvSpPr>
            <p:cNvPr id="3624" name="Google Shape;3624;p222"/>
            <p:cNvSpPr/>
            <p:nvPr/>
          </p:nvSpPr>
          <p:spPr>
            <a:xfrm rot="10800000">
              <a:off x="2368975" y="2874475"/>
              <a:ext cx="1391100" cy="684600"/>
            </a:xfrm>
            <a:prstGeom prst="wedgeRoundRectCallout">
              <a:avLst>
                <a:gd name="adj1" fmla="val 27349"/>
                <a:gd name="adj2" fmla="val 117536"/>
                <a:gd name="adj3" fmla="val 16667"/>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35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222"/>
            <p:cNvSpPr txBox="1"/>
            <p:nvPr/>
          </p:nvSpPr>
          <p:spPr>
            <a:xfrm>
              <a:off x="2346350" y="2952700"/>
              <a:ext cx="1391100" cy="47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Switches can </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help!</a:t>
              </a:r>
              <a:endParaRPr/>
            </a:p>
          </p:txBody>
        </p:sp>
      </p:grpSp>
      <p:sp>
        <p:nvSpPr>
          <p:cNvPr id="3626" name="Google Shape;3626;p22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95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6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3631"/>
        <p:cNvGrpSpPr/>
        <p:nvPr/>
      </p:nvGrpSpPr>
      <p:grpSpPr>
        <a:xfrm>
          <a:off x="0" y="0"/>
          <a:ext cx="0" cy="0"/>
          <a:chOff x="0" y="0"/>
          <a:chExt cx="0" cy="0"/>
        </a:xfrm>
      </p:grpSpPr>
      <p:sp>
        <p:nvSpPr>
          <p:cNvPr id="3632" name="Google Shape;3632;p22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Monitoring &amp; Debugging</a:t>
            </a:r>
            <a:endParaRPr/>
          </a:p>
        </p:txBody>
      </p:sp>
      <p:pic>
        <p:nvPicPr>
          <p:cNvPr id="3633" name="Google Shape;3633;p223"/>
          <p:cNvPicPr preferRelativeResize="0"/>
          <p:nvPr/>
        </p:nvPicPr>
        <p:blipFill rotWithShape="1">
          <a:blip r:embed="rId3">
            <a:alphaModFix amt="48000"/>
          </a:blip>
          <a:srcRect/>
          <a:stretch/>
        </p:blipFill>
        <p:spPr>
          <a:xfrm>
            <a:off x="1453448" y="838795"/>
            <a:ext cx="5945891" cy="3934275"/>
          </a:xfrm>
          <a:prstGeom prst="rect">
            <a:avLst/>
          </a:prstGeom>
          <a:noFill/>
          <a:ln>
            <a:noFill/>
          </a:ln>
        </p:spPr>
      </p:pic>
      <p:sp>
        <p:nvSpPr>
          <p:cNvPr id="3634" name="Google Shape;3634;p223"/>
          <p:cNvSpPr txBox="1"/>
          <p:nvPr/>
        </p:nvSpPr>
        <p:spPr>
          <a:xfrm>
            <a:off x="4020200" y="3903500"/>
            <a:ext cx="1241400" cy="79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000000"/>
                </a:solidFill>
                <a:latin typeface="Arial"/>
                <a:ea typeface="Arial"/>
                <a:cs typeface="Arial"/>
                <a:sym typeface="Arial"/>
              </a:rPr>
              <a:t>s1</a:t>
            </a:r>
            <a:endParaRPr/>
          </a:p>
        </p:txBody>
      </p:sp>
      <p:cxnSp>
        <p:nvCxnSpPr>
          <p:cNvPr id="3635" name="Google Shape;3635;p223"/>
          <p:cNvCxnSpPr/>
          <p:nvPr/>
        </p:nvCxnSpPr>
        <p:spPr>
          <a:xfrm rot="10800000">
            <a:off x="863050" y="1430575"/>
            <a:ext cx="1218000" cy="1214100"/>
          </a:xfrm>
          <a:prstGeom prst="straightConnector1">
            <a:avLst/>
          </a:prstGeom>
          <a:noFill/>
          <a:ln w="38100" cap="flat" cmpd="sng">
            <a:solidFill>
              <a:srgbClr val="666666"/>
            </a:solidFill>
            <a:prstDash val="solid"/>
            <a:round/>
            <a:headEnd type="none" w="sm" len="sm"/>
            <a:tailEnd type="none" w="sm" len="sm"/>
          </a:ln>
        </p:spPr>
      </p:cxnSp>
      <p:cxnSp>
        <p:nvCxnSpPr>
          <p:cNvPr id="3636" name="Google Shape;3636;p223"/>
          <p:cNvCxnSpPr/>
          <p:nvPr/>
        </p:nvCxnSpPr>
        <p:spPr>
          <a:xfrm flipH="1">
            <a:off x="827650" y="2599775"/>
            <a:ext cx="1253400" cy="1277100"/>
          </a:xfrm>
          <a:prstGeom prst="straightConnector1">
            <a:avLst/>
          </a:prstGeom>
          <a:noFill/>
          <a:ln w="38100" cap="flat" cmpd="sng">
            <a:solidFill>
              <a:srgbClr val="666666"/>
            </a:solidFill>
            <a:prstDash val="solid"/>
            <a:round/>
            <a:headEnd type="none" w="sm" len="sm"/>
            <a:tailEnd type="none" w="sm" len="sm"/>
          </a:ln>
        </p:spPr>
      </p:cxnSp>
      <p:cxnSp>
        <p:nvCxnSpPr>
          <p:cNvPr id="3637" name="Google Shape;3637;p223"/>
          <p:cNvCxnSpPr/>
          <p:nvPr/>
        </p:nvCxnSpPr>
        <p:spPr>
          <a:xfrm flipH="1">
            <a:off x="6834300" y="2680250"/>
            <a:ext cx="2004900" cy="21000"/>
          </a:xfrm>
          <a:prstGeom prst="straightConnector1">
            <a:avLst/>
          </a:prstGeom>
          <a:noFill/>
          <a:ln w="38100" cap="flat" cmpd="sng">
            <a:solidFill>
              <a:srgbClr val="666666"/>
            </a:solidFill>
            <a:prstDash val="solid"/>
            <a:round/>
            <a:headEnd type="none" w="sm" len="sm"/>
            <a:tailEnd type="none" w="sm" len="sm"/>
          </a:ln>
        </p:spPr>
      </p:cxnSp>
      <p:cxnSp>
        <p:nvCxnSpPr>
          <p:cNvPr id="3638" name="Google Shape;3638;p223"/>
          <p:cNvCxnSpPr/>
          <p:nvPr/>
        </p:nvCxnSpPr>
        <p:spPr>
          <a:xfrm>
            <a:off x="6834300" y="2442350"/>
            <a:ext cx="0" cy="496800"/>
          </a:xfrm>
          <a:prstGeom prst="straightConnector1">
            <a:avLst/>
          </a:prstGeom>
          <a:noFill/>
          <a:ln w="28575" cap="flat" cmpd="sng">
            <a:solidFill>
              <a:srgbClr val="000000"/>
            </a:solidFill>
            <a:prstDash val="solid"/>
            <a:round/>
            <a:headEnd type="none" w="sm" len="sm"/>
            <a:tailEnd type="none" w="sm" len="sm"/>
          </a:ln>
        </p:spPr>
      </p:cxnSp>
      <p:sp>
        <p:nvSpPr>
          <p:cNvPr id="3639" name="Google Shape;3639;p223"/>
          <p:cNvSpPr/>
          <p:nvPr/>
        </p:nvSpPr>
        <p:spPr>
          <a:xfrm>
            <a:off x="5664725" y="2442350"/>
            <a:ext cx="267000" cy="479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223"/>
          <p:cNvSpPr/>
          <p:nvPr/>
        </p:nvSpPr>
        <p:spPr>
          <a:xfrm>
            <a:off x="6549200" y="2442350"/>
            <a:ext cx="267000" cy="479700"/>
          </a:xfrm>
          <a:prstGeom prst="rect">
            <a:avLst/>
          </a:prstGeom>
          <a:solidFill>
            <a:srgbClr val="3E7F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223"/>
          <p:cNvSpPr/>
          <p:nvPr/>
        </p:nvSpPr>
        <p:spPr>
          <a:xfrm>
            <a:off x="6261338" y="2442350"/>
            <a:ext cx="267000" cy="479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223"/>
          <p:cNvSpPr/>
          <p:nvPr/>
        </p:nvSpPr>
        <p:spPr>
          <a:xfrm>
            <a:off x="5356025" y="2442350"/>
            <a:ext cx="267000" cy="479700"/>
          </a:xfrm>
          <a:prstGeom prst="rect">
            <a:avLst/>
          </a:prstGeom>
          <a:solidFill>
            <a:srgbClr val="3E7F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223"/>
          <p:cNvSpPr/>
          <p:nvPr/>
        </p:nvSpPr>
        <p:spPr>
          <a:xfrm>
            <a:off x="5952600" y="2442350"/>
            <a:ext cx="267000" cy="479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44" name="Google Shape;3644;p223"/>
          <p:cNvCxnSpPr/>
          <p:nvPr/>
        </p:nvCxnSpPr>
        <p:spPr>
          <a:xfrm rot="10800000">
            <a:off x="4977900" y="2442350"/>
            <a:ext cx="1856400" cy="0"/>
          </a:xfrm>
          <a:prstGeom prst="straightConnector1">
            <a:avLst/>
          </a:prstGeom>
          <a:noFill/>
          <a:ln w="28575" cap="flat" cmpd="sng">
            <a:solidFill>
              <a:srgbClr val="000000"/>
            </a:solidFill>
            <a:prstDash val="solid"/>
            <a:round/>
            <a:headEnd type="none" w="sm" len="sm"/>
            <a:tailEnd type="none" w="sm" len="sm"/>
          </a:ln>
        </p:spPr>
      </p:cxnSp>
      <p:cxnSp>
        <p:nvCxnSpPr>
          <p:cNvPr id="3645" name="Google Shape;3645;p223"/>
          <p:cNvCxnSpPr/>
          <p:nvPr/>
        </p:nvCxnSpPr>
        <p:spPr>
          <a:xfrm rot="10800000">
            <a:off x="4977900" y="2939150"/>
            <a:ext cx="1856400" cy="0"/>
          </a:xfrm>
          <a:prstGeom prst="straightConnector1">
            <a:avLst/>
          </a:prstGeom>
          <a:noFill/>
          <a:ln w="28575" cap="flat" cmpd="sng">
            <a:solidFill>
              <a:srgbClr val="000000"/>
            </a:solidFill>
            <a:prstDash val="solid"/>
            <a:round/>
            <a:headEnd type="none" w="sm" len="sm"/>
            <a:tailEnd type="none" w="sm" len="sm"/>
          </a:ln>
        </p:spPr>
      </p:cxnSp>
      <p:cxnSp>
        <p:nvCxnSpPr>
          <p:cNvPr id="3646" name="Google Shape;3646;p223"/>
          <p:cNvCxnSpPr/>
          <p:nvPr/>
        </p:nvCxnSpPr>
        <p:spPr>
          <a:xfrm>
            <a:off x="6549200" y="2442350"/>
            <a:ext cx="0" cy="496800"/>
          </a:xfrm>
          <a:prstGeom prst="straightConnector1">
            <a:avLst/>
          </a:prstGeom>
          <a:noFill/>
          <a:ln w="28575" cap="flat" cmpd="sng">
            <a:solidFill>
              <a:srgbClr val="000000"/>
            </a:solidFill>
            <a:prstDash val="solid"/>
            <a:round/>
            <a:headEnd type="none" w="sm" len="sm"/>
            <a:tailEnd type="none" w="sm" len="sm"/>
          </a:ln>
        </p:spPr>
      </p:cxnSp>
      <p:cxnSp>
        <p:nvCxnSpPr>
          <p:cNvPr id="3647" name="Google Shape;3647;p223"/>
          <p:cNvCxnSpPr/>
          <p:nvPr/>
        </p:nvCxnSpPr>
        <p:spPr>
          <a:xfrm>
            <a:off x="6240475" y="2442350"/>
            <a:ext cx="0" cy="496800"/>
          </a:xfrm>
          <a:prstGeom prst="straightConnector1">
            <a:avLst/>
          </a:prstGeom>
          <a:noFill/>
          <a:ln w="28575" cap="flat" cmpd="sng">
            <a:solidFill>
              <a:srgbClr val="000000"/>
            </a:solidFill>
            <a:prstDash val="solid"/>
            <a:round/>
            <a:headEnd type="none" w="sm" len="sm"/>
            <a:tailEnd type="none" w="sm" len="sm"/>
          </a:ln>
        </p:spPr>
      </p:cxnSp>
      <p:cxnSp>
        <p:nvCxnSpPr>
          <p:cNvPr id="3648" name="Google Shape;3648;p223"/>
          <p:cNvCxnSpPr/>
          <p:nvPr/>
        </p:nvCxnSpPr>
        <p:spPr>
          <a:xfrm>
            <a:off x="5931750" y="2442350"/>
            <a:ext cx="0" cy="496800"/>
          </a:xfrm>
          <a:prstGeom prst="straightConnector1">
            <a:avLst/>
          </a:prstGeom>
          <a:noFill/>
          <a:ln w="28575" cap="flat" cmpd="sng">
            <a:solidFill>
              <a:srgbClr val="000000"/>
            </a:solidFill>
            <a:prstDash val="solid"/>
            <a:round/>
            <a:headEnd type="none" w="sm" len="sm"/>
            <a:tailEnd type="none" w="sm" len="sm"/>
          </a:ln>
        </p:spPr>
      </p:cxnSp>
      <p:cxnSp>
        <p:nvCxnSpPr>
          <p:cNvPr id="3649" name="Google Shape;3649;p223"/>
          <p:cNvCxnSpPr/>
          <p:nvPr/>
        </p:nvCxnSpPr>
        <p:spPr>
          <a:xfrm>
            <a:off x="5643875" y="2442350"/>
            <a:ext cx="0" cy="496800"/>
          </a:xfrm>
          <a:prstGeom prst="straightConnector1">
            <a:avLst/>
          </a:prstGeom>
          <a:noFill/>
          <a:ln w="28575" cap="flat" cmpd="sng">
            <a:solidFill>
              <a:srgbClr val="000000"/>
            </a:solidFill>
            <a:prstDash val="solid"/>
            <a:round/>
            <a:headEnd type="none" w="sm" len="sm"/>
            <a:tailEnd type="none" w="sm" len="sm"/>
          </a:ln>
        </p:spPr>
      </p:cxnSp>
      <p:cxnSp>
        <p:nvCxnSpPr>
          <p:cNvPr id="3650" name="Google Shape;3650;p223"/>
          <p:cNvCxnSpPr/>
          <p:nvPr/>
        </p:nvCxnSpPr>
        <p:spPr>
          <a:xfrm>
            <a:off x="5356025" y="2442350"/>
            <a:ext cx="0" cy="496800"/>
          </a:xfrm>
          <a:prstGeom prst="straightConnector1">
            <a:avLst/>
          </a:prstGeom>
          <a:noFill/>
          <a:ln w="28575" cap="flat" cmpd="sng">
            <a:solidFill>
              <a:srgbClr val="000000"/>
            </a:solidFill>
            <a:prstDash val="solid"/>
            <a:round/>
            <a:headEnd type="none" w="sm" len="sm"/>
            <a:tailEnd type="none" w="sm" len="sm"/>
          </a:ln>
        </p:spPr>
      </p:cxnSp>
      <p:sp>
        <p:nvSpPr>
          <p:cNvPr id="3651" name="Google Shape;3651;p223"/>
          <p:cNvSpPr/>
          <p:nvPr/>
        </p:nvSpPr>
        <p:spPr>
          <a:xfrm>
            <a:off x="1040525" y="2837800"/>
            <a:ext cx="4174099" cy="827675"/>
          </a:xfrm>
          <a:custGeom>
            <a:avLst/>
            <a:gdLst/>
            <a:ahLst/>
            <a:cxnLst/>
            <a:rect l="l" t="t" r="r" b="b"/>
            <a:pathLst>
              <a:path w="120000" h="120000" extrusionOk="0">
                <a:moveTo>
                  <a:pt x="0" y="120000"/>
                </a:moveTo>
                <a:cubicBezTo>
                  <a:pt x="4801" y="103710"/>
                  <a:pt x="8811" y="42281"/>
                  <a:pt x="28811" y="22284"/>
                </a:cubicBezTo>
                <a:cubicBezTo>
                  <a:pt x="48811" y="2283"/>
                  <a:pt x="104801" y="3711"/>
                  <a:pt x="120000" y="0"/>
                </a:cubicBezTo>
              </a:path>
            </a:pathLst>
          </a:custGeom>
          <a:noFill/>
          <a:ln w="152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23"/>
          <p:cNvSpPr/>
          <p:nvPr/>
        </p:nvSpPr>
        <p:spPr>
          <a:xfrm rot="10800000" flipH="1">
            <a:off x="1158775" y="1738165"/>
            <a:ext cx="3949105" cy="861610"/>
          </a:xfrm>
          <a:custGeom>
            <a:avLst/>
            <a:gdLst/>
            <a:ahLst/>
            <a:cxnLst/>
            <a:rect l="l" t="t" r="r" b="b"/>
            <a:pathLst>
              <a:path w="120000" h="120000" extrusionOk="0">
                <a:moveTo>
                  <a:pt x="0" y="120000"/>
                </a:moveTo>
                <a:cubicBezTo>
                  <a:pt x="4801" y="103710"/>
                  <a:pt x="8811" y="42281"/>
                  <a:pt x="28811" y="22284"/>
                </a:cubicBezTo>
                <a:cubicBezTo>
                  <a:pt x="48811" y="2283"/>
                  <a:pt x="104801" y="3711"/>
                  <a:pt x="120000" y="0"/>
                </a:cubicBezTo>
              </a:path>
            </a:pathLst>
          </a:custGeom>
          <a:noFill/>
          <a:ln w="114300" cap="flat" cmpd="sng">
            <a:solidFill>
              <a:srgbClr val="4A7D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2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657"/>
        <p:cNvGrpSpPr/>
        <p:nvPr/>
      </p:nvGrpSpPr>
      <p:grpSpPr>
        <a:xfrm>
          <a:off x="0" y="0"/>
          <a:ext cx="0" cy="0"/>
          <a:chOff x="0" y="0"/>
          <a:chExt cx="0" cy="0"/>
        </a:xfrm>
      </p:grpSpPr>
      <p:pic>
        <p:nvPicPr>
          <p:cNvPr id="3658" name="Google Shape;3658;p224" descr="ipv4_header.png"/>
          <p:cNvPicPr preferRelativeResize="0"/>
          <p:nvPr/>
        </p:nvPicPr>
        <p:blipFill rotWithShape="1">
          <a:blip r:embed="rId3">
            <a:alphaModFix/>
          </a:blip>
          <a:srcRect/>
          <a:stretch/>
        </p:blipFill>
        <p:spPr>
          <a:xfrm>
            <a:off x="1130787" y="886550"/>
            <a:ext cx="6882425" cy="3805775"/>
          </a:xfrm>
          <a:prstGeom prst="rect">
            <a:avLst/>
          </a:prstGeom>
          <a:noFill/>
          <a:ln>
            <a:noFill/>
          </a:ln>
        </p:spPr>
      </p:pic>
      <p:sp>
        <p:nvSpPr>
          <p:cNvPr id="3659" name="Google Shape;3659;p224"/>
          <p:cNvSpPr txBox="1">
            <a:spLocks noGrp="1"/>
          </p:cNvSpPr>
          <p:nvPr>
            <p:ph type="title"/>
          </p:nvPr>
        </p:nvSpPr>
        <p:spPr>
          <a:xfrm>
            <a:off x="152400" y="6744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Explicit Congestion Notification</a:t>
            </a:r>
            <a:endParaRPr/>
          </a:p>
        </p:txBody>
      </p:sp>
      <p:sp>
        <p:nvSpPr>
          <p:cNvPr id="3660" name="Google Shape;3660;p224"/>
          <p:cNvSpPr/>
          <p:nvPr/>
        </p:nvSpPr>
        <p:spPr>
          <a:xfrm>
            <a:off x="3109750" y="1283925"/>
            <a:ext cx="1478100" cy="479700"/>
          </a:xfrm>
          <a:prstGeom prst="rect">
            <a:avLst/>
          </a:prstGeom>
          <a:solidFill>
            <a:schemeClr val="accent6"/>
          </a:solidFill>
          <a:ln w="9525" cap="flat" cmpd="sng">
            <a:solidFill>
              <a:srgbClr val="BD4B4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TOS</a:t>
            </a:r>
            <a:endParaRPr/>
          </a:p>
        </p:txBody>
      </p:sp>
      <p:sp>
        <p:nvSpPr>
          <p:cNvPr id="3661" name="Google Shape;3661;p224"/>
          <p:cNvSpPr/>
          <p:nvPr/>
        </p:nvSpPr>
        <p:spPr>
          <a:xfrm rot="10800000">
            <a:off x="4192092" y="1275384"/>
            <a:ext cx="478500" cy="496800"/>
          </a:xfrm>
          <a:prstGeom prst="ellipse">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62" name="Google Shape;3662;p22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97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366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225"/>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Explicit Congestion Notification</a:t>
            </a:r>
            <a:endParaRPr/>
          </a:p>
        </p:txBody>
      </p:sp>
      <p:sp>
        <p:nvSpPr>
          <p:cNvPr id="3668" name="Google Shape;3668;p225"/>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205740" marR="0" lvl="0" indent="-78740" algn="l" rtl="0">
              <a:lnSpc>
                <a:spcPct val="115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Explicit Congestion Notification</a:t>
            </a:r>
            <a:endParaRPr/>
          </a:p>
          <a:p>
            <a:pPr marL="411480" marR="0" lvl="1" indent="-93980" algn="l" rtl="0">
              <a:lnSpc>
                <a:spcPct val="115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00</a:t>
            </a:r>
            <a:r>
              <a:rPr lang="en-US" sz="1800" b="0" i="0" u="none" strike="noStrike" cap="none">
                <a:solidFill>
                  <a:schemeClr val="dk1"/>
                </a:solidFill>
                <a:latin typeface="Arial"/>
                <a:ea typeface="Arial"/>
                <a:cs typeface="Arial"/>
                <a:sym typeface="Arial"/>
              </a:rPr>
              <a:t>: Non ECN-Capable Transport, Non-ECT</a:t>
            </a:r>
            <a:endParaRPr/>
          </a:p>
          <a:p>
            <a:pPr marL="411480" marR="0" lvl="1" indent="-93980" algn="l" rtl="0">
              <a:lnSpc>
                <a:spcPct val="115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10</a:t>
            </a:r>
            <a:r>
              <a:rPr lang="en-US" sz="1800" b="0" i="0" u="none" strike="noStrike" cap="none">
                <a:solidFill>
                  <a:schemeClr val="dk1"/>
                </a:solidFill>
                <a:latin typeface="Arial"/>
                <a:ea typeface="Arial"/>
                <a:cs typeface="Arial"/>
                <a:sym typeface="Arial"/>
              </a:rPr>
              <a:t>: ECN Capable Transport, ECT(0)</a:t>
            </a:r>
            <a:endParaRPr/>
          </a:p>
          <a:p>
            <a:pPr marL="411480" marR="0" lvl="1" indent="-93980" algn="l" rtl="0">
              <a:lnSpc>
                <a:spcPct val="115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01</a:t>
            </a:r>
            <a:r>
              <a:rPr lang="en-US" sz="1800" b="0" i="0" u="none" strike="noStrike" cap="none">
                <a:solidFill>
                  <a:schemeClr val="dk1"/>
                </a:solidFill>
                <a:latin typeface="Arial"/>
                <a:ea typeface="Arial"/>
                <a:cs typeface="Arial"/>
                <a:sym typeface="Arial"/>
              </a:rPr>
              <a:t>: ECN Capable Transport, ECT(1)</a:t>
            </a:r>
            <a:endParaRPr/>
          </a:p>
          <a:p>
            <a:pPr marL="411480" marR="0" lvl="1" indent="-93980" algn="l" rtl="0">
              <a:lnSpc>
                <a:spcPct val="115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11</a:t>
            </a:r>
            <a:r>
              <a:rPr lang="en-US" sz="1800" b="0" i="0" u="none" strike="noStrike" cap="none">
                <a:solidFill>
                  <a:schemeClr val="dk1"/>
                </a:solidFill>
                <a:latin typeface="Arial"/>
                <a:ea typeface="Arial"/>
                <a:cs typeface="Arial"/>
                <a:sym typeface="Arial"/>
              </a:rPr>
              <a:t>: Congestion Encountered, CE</a:t>
            </a:r>
            <a:endParaRPr/>
          </a:p>
          <a:p>
            <a:pPr marL="0" marR="0" lvl="0" indent="0" algn="l" rtl="0">
              <a:lnSpc>
                <a:spcPct val="115000"/>
              </a:lnSpc>
              <a:spcBef>
                <a:spcPts val="112"/>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205740" marR="0" lvl="0" indent="-78740" algn="l" rtl="0">
              <a:lnSpc>
                <a:spcPct val="115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For packets originating from ECT, ECN-capable switches set the CE bit upon congestion</a:t>
            </a:r>
            <a:endParaRPr/>
          </a:p>
          <a:p>
            <a:pPr marL="411480" marR="0" lvl="1" indent="-93980" algn="l" rtl="0">
              <a:lnSpc>
                <a:spcPct val="115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E.g., observed queue depth &gt; threshold</a:t>
            </a:r>
            <a:endParaRPr/>
          </a:p>
          <a:p>
            <a:pPr marL="205740" marR="0" lvl="0" indent="-205740" algn="l" rtl="0">
              <a:lnSpc>
                <a:spcPct val="115000"/>
              </a:lnSpc>
              <a:spcBef>
                <a:spcPts val="150"/>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p:txBody>
      </p:sp>
      <p:sp>
        <p:nvSpPr>
          <p:cNvPr id="3669" name="Google Shape;3669;p22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673"/>
        <p:cNvGrpSpPr/>
        <p:nvPr/>
      </p:nvGrpSpPr>
      <p:grpSpPr>
        <a:xfrm>
          <a:off x="0" y="0"/>
          <a:ext cx="0" cy="0"/>
          <a:chOff x="0" y="0"/>
          <a:chExt cx="0" cy="0"/>
        </a:xfrm>
      </p:grpSpPr>
      <p:sp>
        <p:nvSpPr>
          <p:cNvPr id="3674" name="Google Shape;3674;p22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Explicit Congestion Notification in P4</a:t>
            </a:r>
            <a:endParaRPr/>
          </a:p>
        </p:txBody>
      </p:sp>
      <p:sp>
        <p:nvSpPr>
          <p:cNvPr id="3675" name="Google Shape;3675;p226"/>
          <p:cNvSpPr txBox="1">
            <a:spLocks noGrp="1"/>
          </p:cNvSpPr>
          <p:nvPr>
            <p:ph type="body" idx="1"/>
          </p:nvPr>
        </p:nvSpPr>
        <p:spPr>
          <a:xfrm>
            <a:off x="152400" y="742951"/>
            <a:ext cx="8686800" cy="959700"/>
          </a:xfrm>
          <a:prstGeom prst="rect">
            <a:avLst/>
          </a:prstGeom>
          <a:noFill/>
          <a:ln>
            <a:noFill/>
          </a:ln>
        </p:spPr>
        <p:txBody>
          <a:bodyPr spcFirstLastPara="1" wrap="square" lIns="91425" tIns="91425" rIns="91425" bIns="91425" anchor="t" anchorCtr="0">
            <a:noAutofit/>
          </a:bodyPr>
          <a:lstStyle/>
          <a:p>
            <a:pPr marL="205740" marR="0" lvl="0" indent="-78740" algn="l" rtl="0">
              <a:lnSpc>
                <a:spcPct val="115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The standard data for the V1Model includes the queue depth:</a:t>
            </a:r>
            <a:br>
              <a:rPr lang="en-US" sz="2100" b="1" i="0" u="none" strike="noStrike" cap="none">
                <a:solidFill>
                  <a:schemeClr val="dk1"/>
                </a:solidFill>
                <a:latin typeface="Arial"/>
                <a:ea typeface="Arial"/>
                <a:cs typeface="Arial"/>
                <a:sym typeface="Arial"/>
              </a:rPr>
            </a:br>
            <a:r>
              <a:rPr lang="en-US" sz="2100" b="1" i="0" u="none" strike="noStrike" cap="none">
                <a:solidFill>
                  <a:schemeClr val="dk1"/>
                </a:solidFill>
                <a:latin typeface="Arial"/>
                <a:ea typeface="Arial"/>
                <a:cs typeface="Arial"/>
                <a:sym typeface="Arial"/>
              </a:rPr>
              <a:t>  </a:t>
            </a:r>
            <a:r>
              <a:rPr lang="en-US" sz="2100" b="0" i="0" u="none" strike="noStrike" cap="none">
                <a:solidFill>
                  <a:schemeClr val="dk1"/>
                </a:solidFill>
                <a:latin typeface="Consolas"/>
                <a:ea typeface="Consolas"/>
                <a:cs typeface="Consolas"/>
                <a:sym typeface="Consolas"/>
              </a:rPr>
              <a:t>bit&lt;19&gt; standard_metadata.enq_qdepth</a:t>
            </a:r>
            <a:endParaRPr/>
          </a:p>
          <a:p>
            <a:pPr marL="205740" marR="0" lvl="0" indent="-205740" algn="l" rtl="0">
              <a:lnSpc>
                <a:spcPct val="100000"/>
              </a:lnSpc>
              <a:spcBef>
                <a:spcPts val="150"/>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p:txBody>
      </p:sp>
      <p:sp>
        <p:nvSpPr>
          <p:cNvPr id="3676" name="Google Shape;3676;p226"/>
          <p:cNvSpPr/>
          <p:nvPr/>
        </p:nvSpPr>
        <p:spPr>
          <a:xfrm>
            <a:off x="4179094" y="2647950"/>
            <a:ext cx="1582800" cy="1633200"/>
          </a:xfrm>
          <a:prstGeom prst="roundRect">
            <a:avLst>
              <a:gd name="adj" fmla="val 16667"/>
            </a:avLst>
          </a:prstGeom>
          <a:solidFill>
            <a:srgbClr val="C0504D"/>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50"/>
              <a:buFont typeface="Arial"/>
              <a:buNone/>
            </a:pPr>
            <a:r>
              <a:rPr lang="en-US" sz="1800" b="1" i="0" u="none" strike="noStrike" cap="none">
                <a:solidFill>
                  <a:srgbClr val="FFFFFF"/>
                </a:solidFill>
                <a:latin typeface="Arial"/>
                <a:ea typeface="Arial"/>
                <a:cs typeface="Arial"/>
                <a:sym typeface="Arial"/>
              </a:rPr>
              <a:t>Traffic</a:t>
            </a:r>
            <a:endParaRPr/>
          </a:p>
          <a:p>
            <a:pPr marL="0" marR="0" lvl="0" indent="0" algn="ctr" rtl="0">
              <a:lnSpc>
                <a:spcPct val="100000"/>
              </a:lnSpc>
              <a:spcBef>
                <a:spcPts val="0"/>
              </a:spcBef>
              <a:spcAft>
                <a:spcPts val="0"/>
              </a:spcAft>
              <a:buClr>
                <a:srgbClr val="FFFFFF"/>
              </a:buClr>
              <a:buSzPts val="450"/>
              <a:buFont typeface="Arial"/>
              <a:buNone/>
            </a:pPr>
            <a:r>
              <a:rPr lang="en-US" sz="1800" b="1" i="0" u="none" strike="noStrike" cap="none">
                <a:solidFill>
                  <a:srgbClr val="FFFFFF"/>
                </a:solidFill>
                <a:latin typeface="Arial"/>
                <a:ea typeface="Arial"/>
                <a:cs typeface="Arial"/>
                <a:sym typeface="Arial"/>
              </a:rPr>
              <a:t>Manager</a:t>
            </a:r>
            <a:endParaRPr/>
          </a:p>
        </p:txBody>
      </p:sp>
      <p:grpSp>
        <p:nvGrpSpPr>
          <p:cNvPr id="3677" name="Google Shape;3677;p226"/>
          <p:cNvGrpSpPr/>
          <p:nvPr/>
        </p:nvGrpSpPr>
        <p:grpSpPr>
          <a:xfrm>
            <a:off x="2910593" y="2654406"/>
            <a:ext cx="1124480" cy="1626817"/>
            <a:chOff x="3140099" y="1954364"/>
            <a:chExt cx="1124480" cy="1626817"/>
          </a:xfrm>
        </p:grpSpPr>
        <p:grpSp>
          <p:nvGrpSpPr>
            <p:cNvPr id="3678" name="Google Shape;3678;p226"/>
            <p:cNvGrpSpPr/>
            <p:nvPr/>
          </p:nvGrpSpPr>
          <p:grpSpPr>
            <a:xfrm>
              <a:off x="3140099" y="1954364"/>
              <a:ext cx="1124480" cy="1626817"/>
              <a:chOff x="1485649" y="3204985"/>
              <a:chExt cx="1124480" cy="2169089"/>
            </a:xfrm>
          </p:grpSpPr>
          <p:sp>
            <p:nvSpPr>
              <p:cNvPr id="3679" name="Google Shape;3679;p226"/>
              <p:cNvSpPr/>
              <p:nvPr/>
            </p:nvSpPr>
            <p:spPr>
              <a:xfrm>
                <a:off x="1492629" y="3216474"/>
                <a:ext cx="1117500" cy="2157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p:txBody>
          </p:sp>
          <p:sp>
            <p:nvSpPr>
              <p:cNvPr id="3680" name="Google Shape;3680;p226"/>
              <p:cNvSpPr/>
              <p:nvPr/>
            </p:nvSpPr>
            <p:spPr>
              <a:xfrm>
                <a:off x="1485649" y="3204985"/>
                <a:ext cx="1124400" cy="2157600"/>
              </a:xfrm>
              <a:prstGeom prst="rect">
                <a:avLst/>
              </a:prstGeom>
              <a:solidFill>
                <a:srgbClr val="FFFFFF">
                  <a:alpha val="69019"/>
                </a:srgbClr>
              </a:solidFill>
              <a:ln w="25400" cap="flat" cmpd="sng">
                <a:solidFill>
                  <a:srgbClr val="4F81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000000"/>
                  </a:solidFill>
                  <a:latin typeface="Arial"/>
                  <a:ea typeface="Arial"/>
                  <a:cs typeface="Arial"/>
                  <a:sym typeface="Arial"/>
                </a:endParaRPr>
              </a:p>
            </p:txBody>
          </p:sp>
        </p:grpSp>
        <p:grpSp>
          <p:nvGrpSpPr>
            <p:cNvPr id="3681" name="Google Shape;3681;p226"/>
            <p:cNvGrpSpPr/>
            <p:nvPr/>
          </p:nvGrpSpPr>
          <p:grpSpPr>
            <a:xfrm>
              <a:off x="3233752" y="2042277"/>
              <a:ext cx="909363" cy="1479767"/>
              <a:chOff x="2449931" y="225721"/>
              <a:chExt cx="909363" cy="1973023"/>
            </a:xfrm>
          </p:grpSpPr>
          <p:sp>
            <p:nvSpPr>
              <p:cNvPr id="3682" name="Google Shape;3682;p226"/>
              <p:cNvSpPr/>
              <p:nvPr/>
            </p:nvSpPr>
            <p:spPr>
              <a:xfrm>
                <a:off x="2449931" y="225721"/>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3" name="Google Shape;3683;p226"/>
              <p:cNvSpPr/>
              <p:nvPr/>
            </p:nvSpPr>
            <p:spPr>
              <a:xfrm>
                <a:off x="2449931" y="56313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4" name="Google Shape;3684;p226"/>
              <p:cNvSpPr/>
              <p:nvPr/>
            </p:nvSpPr>
            <p:spPr>
              <a:xfrm>
                <a:off x="2449931" y="902860"/>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5" name="Google Shape;3685;p226"/>
              <p:cNvSpPr/>
              <p:nvPr/>
            </p:nvSpPr>
            <p:spPr>
              <a:xfrm>
                <a:off x="2449931" y="1244322"/>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6" name="Google Shape;3686;p226"/>
              <p:cNvSpPr/>
              <p:nvPr/>
            </p:nvSpPr>
            <p:spPr>
              <a:xfrm>
                <a:off x="2449931" y="191914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7" name="Google Shape;3687;p226"/>
              <p:cNvSpPr/>
              <p:nvPr/>
            </p:nvSpPr>
            <p:spPr>
              <a:xfrm>
                <a:off x="2449931" y="1581733"/>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8" name="Google Shape;3688;p226"/>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9" name="Google Shape;3689;p226"/>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90" name="Google Shape;3690;p226"/>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91" name="Google Shape;3691;p226"/>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92" name="Google Shape;3692;p226"/>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93" name="Google Shape;3693;p226"/>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grpSp>
      </p:grpSp>
      <p:grpSp>
        <p:nvGrpSpPr>
          <p:cNvPr id="3694" name="Google Shape;3694;p226"/>
          <p:cNvGrpSpPr/>
          <p:nvPr/>
        </p:nvGrpSpPr>
        <p:grpSpPr>
          <a:xfrm>
            <a:off x="5950661" y="2688127"/>
            <a:ext cx="1124480" cy="1626817"/>
            <a:chOff x="4590657" y="1960563"/>
            <a:chExt cx="1124480" cy="1626817"/>
          </a:xfrm>
        </p:grpSpPr>
        <p:grpSp>
          <p:nvGrpSpPr>
            <p:cNvPr id="3695" name="Google Shape;3695;p226"/>
            <p:cNvGrpSpPr/>
            <p:nvPr/>
          </p:nvGrpSpPr>
          <p:grpSpPr>
            <a:xfrm>
              <a:off x="4590657" y="1960563"/>
              <a:ext cx="1124480" cy="1626817"/>
              <a:chOff x="1485649" y="3204985"/>
              <a:chExt cx="1124480" cy="2169089"/>
            </a:xfrm>
          </p:grpSpPr>
          <p:sp>
            <p:nvSpPr>
              <p:cNvPr id="3696" name="Google Shape;3696;p226"/>
              <p:cNvSpPr/>
              <p:nvPr/>
            </p:nvSpPr>
            <p:spPr>
              <a:xfrm>
                <a:off x="1492629" y="3216474"/>
                <a:ext cx="1117500" cy="2157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p:txBody>
          </p:sp>
          <p:sp>
            <p:nvSpPr>
              <p:cNvPr id="3697" name="Google Shape;3697;p226"/>
              <p:cNvSpPr/>
              <p:nvPr/>
            </p:nvSpPr>
            <p:spPr>
              <a:xfrm>
                <a:off x="1485649" y="3204985"/>
                <a:ext cx="1124400" cy="2157600"/>
              </a:xfrm>
              <a:prstGeom prst="rect">
                <a:avLst/>
              </a:prstGeom>
              <a:solidFill>
                <a:srgbClr val="FFFFFF">
                  <a:alpha val="69019"/>
                </a:srgbClr>
              </a:solidFill>
              <a:ln w="25400" cap="flat" cmpd="sng">
                <a:solidFill>
                  <a:srgbClr val="4F81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000000"/>
                  </a:solidFill>
                  <a:latin typeface="Arial"/>
                  <a:ea typeface="Arial"/>
                  <a:cs typeface="Arial"/>
                  <a:sym typeface="Arial"/>
                </a:endParaRPr>
              </a:p>
            </p:txBody>
          </p:sp>
        </p:grpSp>
        <p:grpSp>
          <p:nvGrpSpPr>
            <p:cNvPr id="3698" name="Google Shape;3698;p226"/>
            <p:cNvGrpSpPr/>
            <p:nvPr/>
          </p:nvGrpSpPr>
          <p:grpSpPr>
            <a:xfrm>
              <a:off x="4698917" y="2044535"/>
              <a:ext cx="909363" cy="1479767"/>
              <a:chOff x="2449931" y="225721"/>
              <a:chExt cx="909363" cy="1973023"/>
            </a:xfrm>
          </p:grpSpPr>
          <p:sp>
            <p:nvSpPr>
              <p:cNvPr id="3699" name="Google Shape;3699;p226"/>
              <p:cNvSpPr/>
              <p:nvPr/>
            </p:nvSpPr>
            <p:spPr>
              <a:xfrm>
                <a:off x="2449931" y="225721"/>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0" name="Google Shape;3700;p226"/>
              <p:cNvSpPr/>
              <p:nvPr/>
            </p:nvSpPr>
            <p:spPr>
              <a:xfrm>
                <a:off x="2449931" y="56313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1" name="Google Shape;3701;p226"/>
              <p:cNvSpPr/>
              <p:nvPr/>
            </p:nvSpPr>
            <p:spPr>
              <a:xfrm>
                <a:off x="2449931" y="902860"/>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2" name="Google Shape;3702;p226"/>
              <p:cNvSpPr/>
              <p:nvPr/>
            </p:nvSpPr>
            <p:spPr>
              <a:xfrm>
                <a:off x="2449931" y="1244322"/>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3" name="Google Shape;3703;p226"/>
              <p:cNvSpPr/>
              <p:nvPr/>
            </p:nvSpPr>
            <p:spPr>
              <a:xfrm>
                <a:off x="2449931" y="191914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4" name="Google Shape;3704;p226"/>
              <p:cNvSpPr/>
              <p:nvPr/>
            </p:nvSpPr>
            <p:spPr>
              <a:xfrm>
                <a:off x="2449931" y="1581733"/>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5" name="Google Shape;3705;p226"/>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6" name="Google Shape;3706;p226"/>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7" name="Google Shape;3707;p226"/>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8" name="Google Shape;3708;p226"/>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9" name="Google Shape;3709;p226"/>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10" name="Google Shape;3710;p226"/>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grpSp>
      </p:grpSp>
      <p:grpSp>
        <p:nvGrpSpPr>
          <p:cNvPr id="3711" name="Google Shape;3711;p226"/>
          <p:cNvGrpSpPr/>
          <p:nvPr/>
        </p:nvGrpSpPr>
        <p:grpSpPr>
          <a:xfrm>
            <a:off x="7305226" y="2687669"/>
            <a:ext cx="1124480" cy="1626817"/>
            <a:chOff x="6019799" y="1969523"/>
            <a:chExt cx="1124480" cy="1626817"/>
          </a:xfrm>
        </p:grpSpPr>
        <p:grpSp>
          <p:nvGrpSpPr>
            <p:cNvPr id="3712" name="Google Shape;3712;p226"/>
            <p:cNvGrpSpPr/>
            <p:nvPr/>
          </p:nvGrpSpPr>
          <p:grpSpPr>
            <a:xfrm>
              <a:off x="6019799" y="1969523"/>
              <a:ext cx="1124480" cy="1626817"/>
              <a:chOff x="1485649" y="3204985"/>
              <a:chExt cx="1124480" cy="2169089"/>
            </a:xfrm>
          </p:grpSpPr>
          <p:sp>
            <p:nvSpPr>
              <p:cNvPr id="3713" name="Google Shape;3713;p226"/>
              <p:cNvSpPr/>
              <p:nvPr/>
            </p:nvSpPr>
            <p:spPr>
              <a:xfrm>
                <a:off x="1492629" y="3216474"/>
                <a:ext cx="1117500" cy="2157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p:txBody>
          </p:sp>
          <p:sp>
            <p:nvSpPr>
              <p:cNvPr id="3714" name="Google Shape;3714;p226"/>
              <p:cNvSpPr/>
              <p:nvPr/>
            </p:nvSpPr>
            <p:spPr>
              <a:xfrm>
                <a:off x="1485649" y="3204985"/>
                <a:ext cx="1124400" cy="2157600"/>
              </a:xfrm>
              <a:prstGeom prst="rect">
                <a:avLst/>
              </a:prstGeom>
              <a:solidFill>
                <a:srgbClr val="FFFFFF">
                  <a:alpha val="69019"/>
                </a:srgbClr>
              </a:solidFill>
              <a:ln w="25400" cap="flat" cmpd="sng">
                <a:solidFill>
                  <a:srgbClr val="4F81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000000"/>
                  </a:solidFill>
                  <a:latin typeface="Arial"/>
                  <a:ea typeface="Arial"/>
                  <a:cs typeface="Arial"/>
                  <a:sym typeface="Arial"/>
                </a:endParaRPr>
              </a:p>
            </p:txBody>
          </p:sp>
        </p:grpSp>
        <p:grpSp>
          <p:nvGrpSpPr>
            <p:cNvPr id="3715" name="Google Shape;3715;p226"/>
            <p:cNvGrpSpPr/>
            <p:nvPr/>
          </p:nvGrpSpPr>
          <p:grpSpPr>
            <a:xfrm>
              <a:off x="6130034" y="2065800"/>
              <a:ext cx="909363" cy="1479767"/>
              <a:chOff x="2449931" y="225721"/>
              <a:chExt cx="909363" cy="1973023"/>
            </a:xfrm>
          </p:grpSpPr>
          <p:sp>
            <p:nvSpPr>
              <p:cNvPr id="3716" name="Google Shape;3716;p226"/>
              <p:cNvSpPr/>
              <p:nvPr/>
            </p:nvSpPr>
            <p:spPr>
              <a:xfrm>
                <a:off x="2449931" y="225721"/>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17" name="Google Shape;3717;p226"/>
              <p:cNvSpPr/>
              <p:nvPr/>
            </p:nvSpPr>
            <p:spPr>
              <a:xfrm>
                <a:off x="2449931" y="56313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18" name="Google Shape;3718;p226"/>
              <p:cNvSpPr/>
              <p:nvPr/>
            </p:nvSpPr>
            <p:spPr>
              <a:xfrm>
                <a:off x="2449931" y="902860"/>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19" name="Google Shape;3719;p226"/>
              <p:cNvSpPr/>
              <p:nvPr/>
            </p:nvSpPr>
            <p:spPr>
              <a:xfrm>
                <a:off x="2449931" y="1244322"/>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0" name="Google Shape;3720;p226"/>
              <p:cNvSpPr/>
              <p:nvPr/>
            </p:nvSpPr>
            <p:spPr>
              <a:xfrm>
                <a:off x="2449931" y="191914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1" name="Google Shape;3721;p226"/>
              <p:cNvSpPr/>
              <p:nvPr/>
            </p:nvSpPr>
            <p:spPr>
              <a:xfrm>
                <a:off x="2449931" y="1581733"/>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2" name="Google Shape;3722;p226"/>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3" name="Google Shape;3723;p226"/>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4" name="Google Shape;3724;p226"/>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5" name="Google Shape;3725;p226"/>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6" name="Google Shape;3726;p226"/>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7" name="Google Shape;3727;p226"/>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grpSp>
      </p:grpSp>
      <p:grpSp>
        <p:nvGrpSpPr>
          <p:cNvPr id="3728" name="Google Shape;3728;p226"/>
          <p:cNvGrpSpPr/>
          <p:nvPr/>
        </p:nvGrpSpPr>
        <p:grpSpPr>
          <a:xfrm>
            <a:off x="1591741" y="2674744"/>
            <a:ext cx="1124480" cy="1626817"/>
            <a:chOff x="3140099" y="1954364"/>
            <a:chExt cx="1124480" cy="1626817"/>
          </a:xfrm>
        </p:grpSpPr>
        <p:grpSp>
          <p:nvGrpSpPr>
            <p:cNvPr id="3729" name="Google Shape;3729;p226"/>
            <p:cNvGrpSpPr/>
            <p:nvPr/>
          </p:nvGrpSpPr>
          <p:grpSpPr>
            <a:xfrm>
              <a:off x="3140099" y="1954364"/>
              <a:ext cx="1124480" cy="1626817"/>
              <a:chOff x="1485649" y="3204985"/>
              <a:chExt cx="1124480" cy="2169089"/>
            </a:xfrm>
          </p:grpSpPr>
          <p:sp>
            <p:nvSpPr>
              <p:cNvPr id="3730" name="Google Shape;3730;p226"/>
              <p:cNvSpPr/>
              <p:nvPr/>
            </p:nvSpPr>
            <p:spPr>
              <a:xfrm>
                <a:off x="1492629" y="3216474"/>
                <a:ext cx="1117500" cy="2157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p:txBody>
          </p:sp>
          <p:sp>
            <p:nvSpPr>
              <p:cNvPr id="3731" name="Google Shape;3731;p226"/>
              <p:cNvSpPr/>
              <p:nvPr/>
            </p:nvSpPr>
            <p:spPr>
              <a:xfrm>
                <a:off x="1485649" y="3204985"/>
                <a:ext cx="1124400" cy="2157600"/>
              </a:xfrm>
              <a:prstGeom prst="rect">
                <a:avLst/>
              </a:prstGeom>
              <a:solidFill>
                <a:srgbClr val="FFFFFF">
                  <a:alpha val="69019"/>
                </a:srgbClr>
              </a:solidFill>
              <a:ln w="25400" cap="flat" cmpd="sng">
                <a:solidFill>
                  <a:srgbClr val="4F81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000000"/>
                  </a:solidFill>
                  <a:latin typeface="Arial"/>
                  <a:ea typeface="Arial"/>
                  <a:cs typeface="Arial"/>
                  <a:sym typeface="Arial"/>
                </a:endParaRPr>
              </a:p>
            </p:txBody>
          </p:sp>
        </p:grpSp>
        <p:grpSp>
          <p:nvGrpSpPr>
            <p:cNvPr id="3732" name="Google Shape;3732;p226"/>
            <p:cNvGrpSpPr/>
            <p:nvPr/>
          </p:nvGrpSpPr>
          <p:grpSpPr>
            <a:xfrm>
              <a:off x="3233752" y="2042277"/>
              <a:ext cx="909363" cy="1479767"/>
              <a:chOff x="2449931" y="225721"/>
              <a:chExt cx="909363" cy="1973023"/>
            </a:xfrm>
          </p:grpSpPr>
          <p:sp>
            <p:nvSpPr>
              <p:cNvPr id="3733" name="Google Shape;3733;p226"/>
              <p:cNvSpPr/>
              <p:nvPr/>
            </p:nvSpPr>
            <p:spPr>
              <a:xfrm>
                <a:off x="2449931" y="225721"/>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4" name="Google Shape;3734;p226"/>
              <p:cNvSpPr/>
              <p:nvPr/>
            </p:nvSpPr>
            <p:spPr>
              <a:xfrm>
                <a:off x="2449931" y="56313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5" name="Google Shape;3735;p226"/>
              <p:cNvSpPr/>
              <p:nvPr/>
            </p:nvSpPr>
            <p:spPr>
              <a:xfrm>
                <a:off x="2449931" y="902860"/>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6" name="Google Shape;3736;p226"/>
              <p:cNvSpPr/>
              <p:nvPr/>
            </p:nvSpPr>
            <p:spPr>
              <a:xfrm>
                <a:off x="2449931" y="1244322"/>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7" name="Google Shape;3737;p226"/>
              <p:cNvSpPr/>
              <p:nvPr/>
            </p:nvSpPr>
            <p:spPr>
              <a:xfrm>
                <a:off x="2449931" y="191914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8" name="Google Shape;3738;p226"/>
              <p:cNvSpPr/>
              <p:nvPr/>
            </p:nvSpPr>
            <p:spPr>
              <a:xfrm>
                <a:off x="2449931" y="1581733"/>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9" name="Google Shape;3739;p226"/>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40" name="Google Shape;3740;p226"/>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41" name="Google Shape;3741;p226"/>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42" name="Google Shape;3742;p226"/>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43" name="Google Shape;3743;p226"/>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44" name="Google Shape;3744;p226"/>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grpSp>
      </p:grpSp>
      <p:sp>
        <p:nvSpPr>
          <p:cNvPr id="3745" name="Google Shape;3745;p226"/>
          <p:cNvSpPr/>
          <p:nvPr/>
        </p:nvSpPr>
        <p:spPr>
          <a:xfrm rot="5400000">
            <a:off x="2250235" y="2786026"/>
            <a:ext cx="228600" cy="33408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226"/>
          <p:cNvSpPr/>
          <p:nvPr/>
        </p:nvSpPr>
        <p:spPr>
          <a:xfrm rot="5400000">
            <a:off x="7109922" y="3230700"/>
            <a:ext cx="205200" cy="24747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226"/>
          <p:cNvSpPr txBox="1"/>
          <p:nvPr/>
        </p:nvSpPr>
        <p:spPr>
          <a:xfrm>
            <a:off x="6580113" y="4556586"/>
            <a:ext cx="12648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sz="1200" b="0" i="0" u="none" strike="noStrike" cap="none">
                <a:solidFill>
                  <a:srgbClr val="000000"/>
                </a:solidFill>
                <a:latin typeface="Arial"/>
                <a:ea typeface="Arial"/>
                <a:cs typeface="Arial"/>
                <a:sym typeface="Arial"/>
              </a:rPr>
              <a:t>Egress</a:t>
            </a:r>
            <a:endParaRPr/>
          </a:p>
        </p:txBody>
      </p:sp>
      <p:sp>
        <p:nvSpPr>
          <p:cNvPr id="3748" name="Google Shape;3748;p226"/>
          <p:cNvSpPr txBox="1"/>
          <p:nvPr/>
        </p:nvSpPr>
        <p:spPr>
          <a:xfrm>
            <a:off x="1688929" y="4556565"/>
            <a:ext cx="12648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sz="1200" b="0" i="0" u="none" strike="noStrike" cap="none">
                <a:solidFill>
                  <a:srgbClr val="000000"/>
                </a:solidFill>
                <a:latin typeface="Arial"/>
                <a:ea typeface="Arial"/>
                <a:cs typeface="Arial"/>
                <a:sym typeface="Arial"/>
              </a:rPr>
              <a:t>Ingress</a:t>
            </a:r>
            <a:endParaRPr/>
          </a:p>
        </p:txBody>
      </p:sp>
      <p:grpSp>
        <p:nvGrpSpPr>
          <p:cNvPr id="3749" name="Google Shape;3749;p226"/>
          <p:cNvGrpSpPr/>
          <p:nvPr/>
        </p:nvGrpSpPr>
        <p:grpSpPr>
          <a:xfrm>
            <a:off x="706427" y="2650106"/>
            <a:ext cx="722700" cy="1616700"/>
            <a:chOff x="663977" y="2864081"/>
            <a:chExt cx="722700" cy="1616700"/>
          </a:xfrm>
        </p:grpSpPr>
        <p:sp>
          <p:nvSpPr>
            <p:cNvPr id="3750" name="Google Shape;3750;p226"/>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3751" name="Google Shape;3751;p226"/>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2" name="Google Shape;3752;p226"/>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3" name="Google Shape;3753;p226"/>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4" name="Google Shape;3754;p226"/>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5" name="Google Shape;3755;p226"/>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3756" name="Google Shape;3756;p226"/>
            <p:cNvCxnSpPr>
              <a:stCxn id="3751" idx="0"/>
              <a:endCxn id="3753" idx="0"/>
            </p:cNvCxnSpPr>
            <p:nvPr/>
          </p:nvCxnSpPr>
          <p:spPr>
            <a:xfrm rot="-5400000" flipH="1">
              <a:off x="859367" y="3010356"/>
              <a:ext cx="283800" cy="305700"/>
            </a:xfrm>
            <a:prstGeom prst="curvedConnector5">
              <a:avLst>
                <a:gd name="adj1" fmla="val 826"/>
                <a:gd name="adj2" fmla="val 101399"/>
                <a:gd name="adj3" fmla="val 100623"/>
              </a:avLst>
            </a:prstGeom>
            <a:noFill/>
            <a:ln w="12700" cap="flat" cmpd="sng">
              <a:solidFill>
                <a:srgbClr val="FF0000"/>
              </a:solidFill>
              <a:prstDash val="solid"/>
              <a:round/>
              <a:headEnd type="none" w="sm" len="sm"/>
              <a:tailEnd type="triangle" w="lg" len="lg"/>
            </a:ln>
          </p:spPr>
        </p:cxnSp>
        <p:cxnSp>
          <p:nvCxnSpPr>
            <p:cNvPr id="3757" name="Google Shape;3757;p226"/>
            <p:cNvCxnSpPr>
              <a:stCxn id="3751" idx="4"/>
              <a:endCxn id="3752" idx="0"/>
            </p:cNvCxnSpPr>
            <p:nvPr/>
          </p:nvCxnSpPr>
          <p:spPr>
            <a:xfrm rot="-5400000" flipH="1">
              <a:off x="738617" y="3366606"/>
              <a:ext cx="240300" cy="20700"/>
            </a:xfrm>
            <a:prstGeom prst="curvedConnector3">
              <a:avLst>
                <a:gd name="adj1" fmla="val 139045"/>
              </a:avLst>
            </a:prstGeom>
            <a:noFill/>
            <a:ln w="12700" cap="flat" cmpd="sng">
              <a:solidFill>
                <a:srgbClr val="FF0000"/>
              </a:solidFill>
              <a:prstDash val="solid"/>
              <a:round/>
              <a:headEnd type="none" w="sm" len="sm"/>
              <a:tailEnd type="triangle" w="lg" len="lg"/>
            </a:ln>
          </p:spPr>
        </p:cxnSp>
        <p:cxnSp>
          <p:nvCxnSpPr>
            <p:cNvPr id="3758" name="Google Shape;3758;p226"/>
            <p:cNvCxnSpPr>
              <a:stCxn id="3753" idx="4"/>
              <a:endCxn id="3753" idx="6"/>
            </p:cNvCxnSpPr>
            <p:nvPr/>
          </p:nvCxnSpPr>
          <p:spPr>
            <a:xfrm rot="-5400000">
              <a:off x="1152456" y="3424569"/>
              <a:ext cx="117900" cy="114300"/>
            </a:xfrm>
            <a:prstGeom prst="curvedConnector4">
              <a:avLst>
                <a:gd name="adj1" fmla="val -383924"/>
                <a:gd name="adj2" fmla="val 126220"/>
              </a:avLst>
            </a:prstGeom>
            <a:noFill/>
            <a:ln w="12700" cap="flat" cmpd="sng">
              <a:solidFill>
                <a:srgbClr val="FF0000"/>
              </a:solidFill>
              <a:prstDash val="solid"/>
              <a:round/>
              <a:headEnd type="none" w="sm" len="sm"/>
              <a:tailEnd type="triangle" w="lg" len="lg"/>
            </a:ln>
          </p:spPr>
        </p:cxnSp>
        <p:cxnSp>
          <p:nvCxnSpPr>
            <p:cNvPr id="3759" name="Google Shape;3759;p226"/>
            <p:cNvCxnSpPr>
              <a:stCxn id="3753" idx="3"/>
              <a:endCxn id="3754"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3760" name="Google Shape;3760;p226"/>
            <p:cNvCxnSpPr>
              <a:stCxn id="3752" idx="6"/>
              <a:endCxn id="3755"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3761" name="Google Shape;3761;p226"/>
            <p:cNvCxnSpPr>
              <a:stCxn id="3755" idx="4"/>
              <a:endCxn id="3754" idx="4"/>
            </p:cNvCxnSpPr>
            <p:nvPr/>
          </p:nvCxnSpPr>
          <p:spPr>
            <a:xfrm rot="5400000" flipH="1">
              <a:off x="905844" y="4064540"/>
              <a:ext cx="220500" cy="328500"/>
            </a:xfrm>
            <a:prstGeom prst="curvedConnector3">
              <a:avLst>
                <a:gd name="adj1" fmla="val -40560"/>
              </a:avLst>
            </a:prstGeom>
            <a:noFill/>
            <a:ln w="12700" cap="flat" cmpd="sng">
              <a:solidFill>
                <a:srgbClr val="FF0000"/>
              </a:solidFill>
              <a:prstDash val="solid"/>
              <a:round/>
              <a:headEnd type="none" w="sm" len="sm"/>
              <a:tailEnd type="triangle" w="lg" len="lg"/>
            </a:ln>
          </p:spPr>
        </p:cxnSp>
      </p:grpSp>
      <p:sp>
        <p:nvSpPr>
          <p:cNvPr id="3762" name="Google Shape;3762;p226"/>
          <p:cNvSpPr/>
          <p:nvPr/>
        </p:nvSpPr>
        <p:spPr>
          <a:xfrm>
            <a:off x="4315825" y="1152000"/>
            <a:ext cx="1832700" cy="479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63" name="Google Shape;3763;p226"/>
          <p:cNvCxnSpPr>
            <a:stCxn id="3762" idx="4"/>
            <a:endCxn id="3676" idx="0"/>
          </p:cNvCxnSpPr>
          <p:nvPr/>
        </p:nvCxnSpPr>
        <p:spPr>
          <a:xfrm flipH="1">
            <a:off x="4970575" y="1631700"/>
            <a:ext cx="261600" cy="1016400"/>
          </a:xfrm>
          <a:prstGeom prst="straightConnector1">
            <a:avLst/>
          </a:prstGeom>
          <a:noFill/>
          <a:ln w="28575" cap="flat" cmpd="sng">
            <a:solidFill>
              <a:srgbClr val="FF0000"/>
            </a:solidFill>
            <a:prstDash val="solid"/>
            <a:round/>
            <a:headEnd type="none" w="sm" len="sm"/>
            <a:tailEnd type="triangle" w="lg" len="lg"/>
          </a:ln>
        </p:spPr>
      </p:cxnSp>
      <p:sp>
        <p:nvSpPr>
          <p:cNvPr id="3764" name="Google Shape;3764;p226"/>
          <p:cNvSpPr txBox="1"/>
          <p:nvPr/>
        </p:nvSpPr>
        <p:spPr>
          <a:xfrm>
            <a:off x="3628200" y="1838500"/>
            <a:ext cx="1582800" cy="34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0000"/>
              </a:buClr>
              <a:buSzPts val="1400"/>
              <a:buFont typeface="Arial"/>
              <a:buNone/>
            </a:pPr>
            <a:r>
              <a:rPr lang="en-US" sz="1400" b="0" i="0" u="none" strike="noStrike" cap="none">
                <a:solidFill>
                  <a:srgbClr val="FF0000"/>
                </a:solidFill>
                <a:latin typeface="Arial"/>
                <a:ea typeface="Arial"/>
                <a:cs typeface="Arial"/>
                <a:sym typeface="Arial"/>
              </a:rPr>
              <a:t>Measured here</a:t>
            </a:r>
            <a:endParaRPr/>
          </a:p>
        </p:txBody>
      </p:sp>
      <p:cxnSp>
        <p:nvCxnSpPr>
          <p:cNvPr id="3765" name="Google Shape;3765;p226"/>
          <p:cNvCxnSpPr>
            <a:stCxn id="3762" idx="4"/>
          </p:cNvCxnSpPr>
          <p:nvPr/>
        </p:nvCxnSpPr>
        <p:spPr>
          <a:xfrm>
            <a:off x="5232175" y="1631700"/>
            <a:ext cx="1992300" cy="1005000"/>
          </a:xfrm>
          <a:prstGeom prst="straightConnector1">
            <a:avLst/>
          </a:prstGeom>
          <a:noFill/>
          <a:ln w="28575" cap="flat" cmpd="sng">
            <a:solidFill>
              <a:srgbClr val="FF0000"/>
            </a:solidFill>
            <a:prstDash val="solid"/>
            <a:round/>
            <a:headEnd type="none" w="sm" len="sm"/>
            <a:tailEnd type="triangle" w="lg" len="lg"/>
          </a:ln>
        </p:spPr>
      </p:cxnSp>
      <p:sp>
        <p:nvSpPr>
          <p:cNvPr id="3766" name="Google Shape;3766;p226"/>
          <p:cNvSpPr txBox="1"/>
          <p:nvPr/>
        </p:nvSpPr>
        <p:spPr>
          <a:xfrm>
            <a:off x="6148525" y="1838500"/>
            <a:ext cx="1582800" cy="34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0000"/>
              </a:buClr>
              <a:buSzPts val="1400"/>
              <a:buFont typeface="Arial"/>
              <a:buNone/>
            </a:pPr>
            <a:r>
              <a:rPr lang="en-US" sz="1400" b="0" i="0" u="none" strike="noStrike" cap="none">
                <a:solidFill>
                  <a:srgbClr val="FF0000"/>
                </a:solidFill>
                <a:latin typeface="Arial"/>
                <a:ea typeface="Arial"/>
                <a:cs typeface="Arial"/>
                <a:sym typeface="Arial"/>
              </a:rPr>
              <a:t>Available here</a:t>
            </a:r>
            <a:endParaRPr/>
          </a:p>
        </p:txBody>
      </p:sp>
      <p:sp>
        <p:nvSpPr>
          <p:cNvPr id="3767" name="Google Shape;3767;p22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99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376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1"/>
                                          </p:stCondLst>
                                        </p:cTn>
                                        <p:tgtEl>
                                          <p:spTgt spid="376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7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14780</Words>
  <Application>Microsoft Macintosh PowerPoint</Application>
  <PresentationFormat>On-screen Show (16:9)</PresentationFormat>
  <Paragraphs>2300</Paragraphs>
  <Slides>120</Slides>
  <Notes>120</Notes>
  <HiddenSlides>1</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120</vt:i4>
      </vt:variant>
    </vt:vector>
  </HeadingPairs>
  <TitlesOfParts>
    <vt:vector size="139" baseType="lpstr">
      <vt:lpstr>Source Sans Pro</vt:lpstr>
      <vt:lpstr>Arial</vt:lpstr>
      <vt:lpstr>Courier New</vt:lpstr>
      <vt:lpstr>Merriweather Sans</vt:lpstr>
      <vt:lpstr>Consolas</vt:lpstr>
      <vt:lpstr>Helvetica Neue</vt:lpstr>
      <vt:lpstr>Noto Sans Symbols</vt:lpstr>
      <vt:lpstr>Roboto Mono</vt:lpstr>
      <vt:lpstr>Source Code Pro</vt:lpstr>
      <vt:lpstr>Caveat</vt:lpstr>
      <vt:lpstr>Arial Narrow</vt:lpstr>
      <vt:lpstr>Calibri</vt:lpstr>
      <vt:lpstr>Courier</vt:lpstr>
      <vt:lpstr>1_BFN</vt:lpstr>
      <vt:lpstr>1_BFN</vt:lpstr>
      <vt:lpstr>1_BFN</vt:lpstr>
      <vt:lpstr>1_BFN</vt:lpstr>
      <vt:lpstr>1_BFN</vt:lpstr>
      <vt:lpstr>1_BFN</vt:lpstr>
      <vt:lpstr>PowerPoint Presentation</vt:lpstr>
      <vt:lpstr>Goals</vt:lpstr>
      <vt:lpstr>PowerPoint Presentation</vt:lpstr>
      <vt:lpstr>Instructors</vt:lpstr>
      <vt:lpstr>Thank you</vt:lpstr>
      <vt:lpstr>PowerPoint Presentation</vt:lpstr>
      <vt:lpstr>What is Data Plane Programming?</vt:lpstr>
      <vt:lpstr>Software Defined Networking (SDN)</vt:lpstr>
      <vt:lpstr>Status Quo: Bottom-up design</vt:lpstr>
      <vt:lpstr>A Better Approach: Top-down design</vt:lpstr>
      <vt:lpstr>Benefits of Data Plane Programmability</vt:lpstr>
      <vt:lpstr>Programmable Network Devices</vt:lpstr>
      <vt:lpstr>What can you do with P4?</vt:lpstr>
      <vt:lpstr>Brief History and Trivia</vt:lpstr>
      <vt:lpstr>P4_16 Data Plane Model</vt:lpstr>
      <vt:lpstr>PISA: Protocol-Independent Switch Architecture</vt:lpstr>
      <vt:lpstr>PISA in Action</vt:lpstr>
      <vt:lpstr>P416 Language Elements</vt:lpstr>
      <vt:lpstr>P4_16 Approach</vt:lpstr>
      <vt:lpstr>Example Architectures and Targets</vt:lpstr>
      <vt:lpstr>Programming a P4 Target</vt:lpstr>
      <vt:lpstr>Lab 1: Basics</vt:lpstr>
      <vt:lpstr>Before we start...</vt:lpstr>
      <vt:lpstr>V1Model Architecture</vt:lpstr>
      <vt:lpstr>V1Model Standard Metadata</vt:lpstr>
      <vt:lpstr>P416 Program Template (V1Model)</vt:lpstr>
      <vt:lpstr>P416 Hello World (V1Model)</vt:lpstr>
      <vt:lpstr>P416 Hello World (V1Model)</vt:lpstr>
      <vt:lpstr>Running Example: Basic Forwarding</vt:lpstr>
      <vt:lpstr>Basic Forwarding: Topology</vt:lpstr>
      <vt:lpstr>P416 Types (Basic and Header Types)</vt:lpstr>
      <vt:lpstr>P416 Types (Other Types)</vt:lpstr>
      <vt:lpstr>P416 Parsers</vt:lpstr>
      <vt:lpstr>Parsers (V1Model)</vt:lpstr>
      <vt:lpstr>Select Statement</vt:lpstr>
      <vt:lpstr>Coding Break</vt:lpstr>
      <vt:lpstr>P416 Controls</vt:lpstr>
      <vt:lpstr>Example: Reflector (V1Model)</vt:lpstr>
      <vt:lpstr>Example: Simple Actions</vt:lpstr>
      <vt:lpstr>P416 Tables</vt:lpstr>
      <vt:lpstr>Tables: Match-Action Processing</vt:lpstr>
      <vt:lpstr>Example: IPv4_LPM Table</vt:lpstr>
      <vt:lpstr>IPv4_LPM Table</vt:lpstr>
      <vt:lpstr>Match Kinds</vt:lpstr>
      <vt:lpstr>Defining Actions for L3 forwarding</vt:lpstr>
      <vt:lpstr>Applying Tables in Controls</vt:lpstr>
      <vt:lpstr>P416 Deparsing</vt:lpstr>
      <vt:lpstr>Coding Break</vt:lpstr>
      <vt:lpstr>Basic Tunneling</vt:lpstr>
      <vt:lpstr>Basic Tunneling TODO List</vt:lpstr>
      <vt:lpstr>Basic Forwarding: Topology</vt:lpstr>
      <vt:lpstr>Coding Break</vt:lpstr>
      <vt:lpstr>FAQs</vt:lpstr>
      <vt:lpstr>Fin!</vt:lpstr>
      <vt:lpstr>P4→NetFPGA</vt:lpstr>
      <vt:lpstr>Debugging</vt:lpstr>
      <vt:lpstr>Questions and Answers</vt:lpstr>
      <vt:lpstr>Lab 2: P4Runtime</vt:lpstr>
      <vt:lpstr>P4 Software Tools</vt:lpstr>
      <vt:lpstr>Makefile: under the hood</vt:lpstr>
      <vt:lpstr>Makefile: under the hood (in pseudocode)</vt:lpstr>
      <vt:lpstr>Step 1: P4 Program compilation [build phase]</vt:lpstr>
      <vt:lpstr>Step 2: run_exercise.py [run phase]</vt:lpstr>
      <vt:lpstr>Step 3: Run the traffic generator and sniffer</vt:lpstr>
      <vt:lpstr>P4Runtime</vt:lpstr>
      <vt:lpstr>Runtime control of P4 data planes</vt:lpstr>
      <vt:lpstr>Existing approaches to runtime control</vt:lpstr>
      <vt:lpstr>Why do we need another data plane control API?</vt:lpstr>
      <vt:lpstr>Properties of a runtime control API</vt:lpstr>
      <vt:lpstr>What is P4Runtime?</vt:lpstr>
      <vt:lpstr>Protocol Buffers Basics</vt:lpstr>
      <vt:lpstr>gRPC Basics</vt:lpstr>
      <vt:lpstr>gRPC Service Example</vt:lpstr>
      <vt:lpstr>P4Runtime Service</vt:lpstr>
      <vt:lpstr>P4Runtime Service</vt:lpstr>
      <vt:lpstr>P4Runtime Write Request</vt:lpstr>
      <vt:lpstr>P4Runtime Table Entry</vt:lpstr>
      <vt:lpstr>P4Runtime workflow</vt:lpstr>
      <vt:lpstr>P4Info example</vt:lpstr>
      <vt:lpstr>P4Runtime Table Entry Example</vt:lpstr>
      <vt:lpstr>P4Runtime SetPipelineConfig</vt:lpstr>
      <vt:lpstr>P4Runtime StreamChannel</vt:lpstr>
      <vt:lpstr>P4Runtime Common Parameters</vt:lpstr>
      <vt:lpstr>Mastership Arbitration</vt:lpstr>
      <vt:lpstr>Remote control</vt:lpstr>
      <vt:lpstr>Local control</vt:lpstr>
      <vt:lpstr>P4Runtime API recap</vt:lpstr>
      <vt:lpstr>P4Runtime exercise</vt:lpstr>
      <vt:lpstr>Exercise Overview</vt:lpstr>
      <vt:lpstr>Getting started</vt:lpstr>
      <vt:lpstr>P4Runtime in the wild</vt:lpstr>
      <vt:lpstr>P4Runtime-enabled Open Source SDN Stack</vt:lpstr>
      <vt:lpstr>Some Pointers</vt:lpstr>
      <vt:lpstr>Lab 3: Monitoring &amp; Debugging</vt:lpstr>
      <vt:lpstr>Monitoring &amp; Debugging</vt:lpstr>
      <vt:lpstr>Monitoring &amp; Debugging</vt:lpstr>
      <vt:lpstr>Explicit Congestion Notification</vt:lpstr>
      <vt:lpstr>Explicit Congestion Notification</vt:lpstr>
      <vt:lpstr>Explicit Congestion Notification in P4</vt:lpstr>
      <vt:lpstr>Coding Break</vt:lpstr>
      <vt:lpstr>Multi-Route Inspection</vt:lpstr>
      <vt:lpstr>Multi-Route Inspect: Packet Format</vt:lpstr>
      <vt:lpstr>Header verification</vt:lpstr>
      <vt:lpstr>Coding Break</vt:lpstr>
      <vt:lpstr>Questions and Answers</vt:lpstr>
      <vt:lpstr>Lab 4: Advanced Behavior</vt:lpstr>
      <vt:lpstr>Source Routing</vt:lpstr>
      <vt:lpstr>Source Routing: Packet Format</vt:lpstr>
      <vt:lpstr>Coding Break</vt:lpstr>
      <vt:lpstr>Calculator</vt:lpstr>
      <vt:lpstr>Calculator: Packet Format</vt:lpstr>
      <vt:lpstr>Table Initializers</vt:lpstr>
      <vt:lpstr>Coding Break</vt:lpstr>
      <vt:lpstr>Simple Load Balancing</vt:lpstr>
      <vt:lpstr>Hashing (V1Model)</vt:lpstr>
      <vt:lpstr>Wrapping up &amp; Next Steps</vt:lpstr>
      <vt:lpstr>Why P416?</vt:lpstr>
      <vt:lpstr>Things we covered</vt:lpstr>
      <vt:lpstr>Things we didn’t cover</vt:lpstr>
      <vt:lpstr> The P4 Language Consortium</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cp:revision>
  <dcterms:modified xsi:type="dcterms:W3CDTF">2019-01-10T10:53:17Z</dcterms:modified>
</cp:coreProperties>
</file>